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9.xml"/>
  <Override ContentType="application/vnd.openxmlformats-officedocument.presentationml.slideMaster+xml" PartName="/ppt/slideMasters/slideMaster11.xml"/>
  <Override ContentType="application/vnd.openxmlformats-officedocument.presentationml.slideMaster+xml" PartName="/ppt/slideMasters/slideMaster10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11.xml"/>
  <Override ContentType="application/vnd.openxmlformats-officedocument.theme+xml" PartName="/ppt/theme/theme5.xml"/>
  <Override ContentType="application/vnd.openxmlformats-officedocument.theme+xml" PartName="/ppt/theme/theme8.xml"/>
  <Override ContentType="application/vnd.openxmlformats-officedocument.theme+xml" PartName="/ppt/theme/theme10.xml"/>
  <Override ContentType="application/vnd.openxmlformats-officedocument.theme+xml" PartName="/ppt/theme/theme12.xml"/>
  <Override ContentType="application/vnd.openxmlformats-officedocument.theme+xml" PartName="/ppt/theme/theme9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  <p:sldMasterId id="2147483661" r:id="rId5"/>
    <p:sldMasterId id="2147483662" r:id="rId6"/>
    <p:sldMasterId id="2147483663" r:id="rId7"/>
    <p:sldMasterId id="2147483664" r:id="rId8"/>
    <p:sldMasterId id="2147483665" r:id="rId9"/>
    <p:sldMasterId id="2147483666" r:id="rId10"/>
    <p:sldMasterId id="2147483667" r:id="rId11"/>
    <p:sldMasterId id="2147483668" r:id="rId12"/>
    <p:sldMasterId id="2147483669" r:id="rId13"/>
    <p:sldMasterId id="2147483670" r:id="rId14"/>
  </p:sldMasterIdLst>
  <p:notesMasterIdLst>
    <p:notesMasterId r:id="rId15"/>
  </p:notesMasterIdLst>
  <p:sldIdLst>
    <p:sldId id="256" r:id="rId16"/>
    <p:sldId id="257" r:id="rId17"/>
    <p:sldId id="258" r:id="rId18"/>
    <p:sldId id="259" r:id="rId19"/>
    <p:sldId id="260" r:id="rId20"/>
    <p:sldId id="261" r:id="rId21"/>
    <p:sldId id="262" r:id="rId22"/>
    <p:sldId id="263" r:id="rId23"/>
    <p:sldId id="264" r:id="rId24"/>
    <p:sldId id="265" r:id="rId25"/>
    <p:sldId id="266" r:id="rId26"/>
    <p:sldId id="267" r:id="rId27"/>
    <p:sldId id="268" r:id="rId28"/>
    <p:sldId id="269" r:id="rId29"/>
    <p:sldId id="270" r:id="rId30"/>
    <p:sldId id="271" r:id="rId31"/>
  </p:sldIdLst>
  <p:sldSz cy="5143500" cx="9144000"/>
  <p:notesSz cx="6858000" cy="9144000"/>
  <p:embeddedFontLst>
    <p:embeddedFont>
      <p:font typeface="Economica"/>
      <p:regular r:id="rId32"/>
      <p:bold r:id="rId33"/>
      <p:italic r:id="rId34"/>
      <p:boldItalic r:id="rId35"/>
    </p:embeddedFont>
    <p:embeddedFont>
      <p:font typeface="Open Sans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964B790-C0E0-4942-AD1D-97A3A319CA16}">
  <a:tblStyle styleId="{6964B790-C0E0-4942-AD1D-97A3A319CA16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5.xml"/><Relationship Id="rId22" Type="http://schemas.openxmlformats.org/officeDocument/2006/relationships/slide" Target="slides/slide7.xml"/><Relationship Id="rId21" Type="http://schemas.openxmlformats.org/officeDocument/2006/relationships/slide" Target="slides/slide6.xml"/><Relationship Id="rId24" Type="http://schemas.openxmlformats.org/officeDocument/2006/relationships/slide" Target="slides/slide9.xml"/><Relationship Id="rId23" Type="http://schemas.openxmlformats.org/officeDocument/2006/relationships/slide" Target="slides/slide8.xml"/><Relationship Id="rId1" Type="http://schemas.openxmlformats.org/officeDocument/2006/relationships/theme" Target="theme/theme4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26" Type="http://schemas.openxmlformats.org/officeDocument/2006/relationships/slide" Target="slides/slide11.xml"/><Relationship Id="rId25" Type="http://schemas.openxmlformats.org/officeDocument/2006/relationships/slide" Target="slides/slide10.xml"/><Relationship Id="rId28" Type="http://schemas.openxmlformats.org/officeDocument/2006/relationships/slide" Target="slides/slide13.xml"/><Relationship Id="rId27" Type="http://schemas.openxmlformats.org/officeDocument/2006/relationships/slide" Target="slides/slide12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14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31" Type="http://schemas.openxmlformats.org/officeDocument/2006/relationships/slide" Target="slides/slide16.xml"/><Relationship Id="rId30" Type="http://schemas.openxmlformats.org/officeDocument/2006/relationships/slide" Target="slides/slide15.xml"/><Relationship Id="rId11" Type="http://schemas.openxmlformats.org/officeDocument/2006/relationships/slideMaster" Target="slideMasters/slideMaster8.xml"/><Relationship Id="rId33" Type="http://schemas.openxmlformats.org/officeDocument/2006/relationships/font" Target="fonts/Economica-bold.fntdata"/><Relationship Id="rId10" Type="http://schemas.openxmlformats.org/officeDocument/2006/relationships/slideMaster" Target="slideMasters/slideMaster7.xml"/><Relationship Id="rId32" Type="http://schemas.openxmlformats.org/officeDocument/2006/relationships/font" Target="fonts/Economica-regular.fntdata"/><Relationship Id="rId13" Type="http://schemas.openxmlformats.org/officeDocument/2006/relationships/slideMaster" Target="slideMasters/slideMaster10.xml"/><Relationship Id="rId35" Type="http://schemas.openxmlformats.org/officeDocument/2006/relationships/font" Target="fonts/Economica-boldItalic.fntdata"/><Relationship Id="rId12" Type="http://schemas.openxmlformats.org/officeDocument/2006/relationships/slideMaster" Target="slideMasters/slideMaster9.xml"/><Relationship Id="rId34" Type="http://schemas.openxmlformats.org/officeDocument/2006/relationships/font" Target="fonts/Economica-italic.fntdata"/><Relationship Id="rId15" Type="http://schemas.openxmlformats.org/officeDocument/2006/relationships/notesMaster" Target="notesMasters/notesMaster1.xml"/><Relationship Id="rId37" Type="http://schemas.openxmlformats.org/officeDocument/2006/relationships/font" Target="fonts/OpenSans-bold.fntdata"/><Relationship Id="rId14" Type="http://schemas.openxmlformats.org/officeDocument/2006/relationships/slideMaster" Target="slideMasters/slideMaster11.xml"/><Relationship Id="rId36" Type="http://schemas.openxmlformats.org/officeDocument/2006/relationships/font" Target="fonts/OpenSans-regular.fntdata"/><Relationship Id="rId17" Type="http://schemas.openxmlformats.org/officeDocument/2006/relationships/slide" Target="slides/slide2.xml"/><Relationship Id="rId39" Type="http://schemas.openxmlformats.org/officeDocument/2006/relationships/font" Target="fonts/OpenSans-boldItalic.fntdata"/><Relationship Id="rId16" Type="http://schemas.openxmlformats.org/officeDocument/2006/relationships/slide" Target="slides/slide1.xml"/><Relationship Id="rId38" Type="http://schemas.openxmlformats.org/officeDocument/2006/relationships/font" Target="fonts/OpenSans-italic.fntdata"/><Relationship Id="rId19" Type="http://schemas.openxmlformats.org/officeDocument/2006/relationships/slide" Target="slides/slide4.xml"/><Relationship Id="rId1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311760" y="316080"/>
            <a:ext cx="8520120" cy="830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11760" y="1225080"/>
            <a:ext cx="8520120" cy="3353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Economica"/>
              <a:buNone/>
              <a:defRPr b="0" sz="1000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Economica"/>
              <a:buNone/>
              <a:defRPr b="0" sz="1000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Economica"/>
              <a:buNone/>
              <a:defRPr b="0" sz="1000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Economica"/>
              <a:buNone/>
              <a:defRPr b="0" sz="1000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Economica"/>
              <a:buNone/>
              <a:defRPr b="0" sz="1000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Economica"/>
              <a:buNone/>
              <a:defRPr b="0" sz="1000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Economica"/>
              <a:buNone/>
              <a:defRPr b="0" sz="1000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Economica"/>
              <a:buNone/>
              <a:defRPr b="0" sz="1000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Economica"/>
              <a:buNone/>
              <a:defRPr b="0" sz="1000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_POINT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Economica"/>
              <a:buNone/>
              <a:defRPr b="0" sz="1000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Economica"/>
              <a:buNone/>
              <a:defRPr b="0" sz="1000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Economica"/>
              <a:buNone/>
              <a:defRPr b="0" sz="1000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Economica"/>
              <a:buNone/>
              <a:defRPr b="0" sz="1000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Economica"/>
              <a:buNone/>
              <a:defRPr b="0" sz="1000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Economica"/>
              <a:buNone/>
              <a:defRPr b="0" sz="1000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Economica"/>
              <a:buNone/>
              <a:defRPr b="0" sz="1000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Economica"/>
              <a:buNone/>
              <a:defRPr b="0" sz="1000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Economica"/>
              <a:buNone/>
              <a:defRPr b="0" sz="1000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TITLE_AND_DESCRIPTION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Economica"/>
              <a:buNone/>
              <a:defRPr b="0" sz="1000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Economica"/>
              <a:buNone/>
              <a:defRPr b="0" sz="1000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Economica"/>
              <a:buNone/>
              <a:defRPr b="0" sz="1000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Economica"/>
              <a:buNone/>
              <a:defRPr b="0" sz="1000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Economica"/>
              <a:buNone/>
              <a:defRPr b="0" sz="1000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Economica"/>
              <a:buNone/>
              <a:defRPr b="0" sz="1000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Economica"/>
              <a:buNone/>
              <a:defRPr b="0" sz="1000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Economica"/>
              <a:buNone/>
              <a:defRPr b="0" sz="1000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Economica"/>
              <a:buNone/>
              <a:defRPr b="0" sz="1000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_ONLY" type="blank">
  <p:cSld name="BLANK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3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Economica"/>
              <a:buNone/>
              <a:defRPr b="0" sz="1000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Economica"/>
              <a:buNone/>
              <a:defRPr b="0" sz="1000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Economica"/>
              <a:buNone/>
              <a:defRPr b="0" sz="1000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Economica"/>
              <a:buNone/>
              <a:defRPr b="0" sz="1000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Economica"/>
              <a:buNone/>
              <a:defRPr b="0" sz="1000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Economica"/>
              <a:buNone/>
              <a:defRPr b="0" sz="1000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Economica"/>
              <a:buNone/>
              <a:defRPr b="0" sz="1000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Economica"/>
              <a:buNone/>
              <a:defRPr b="0" sz="1000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Economica"/>
              <a:buNone/>
              <a:defRPr b="0" sz="1000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60" y="316080"/>
            <a:ext cx="8520120" cy="830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60" y="1225080"/>
            <a:ext cx="8520120" cy="3353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Economica"/>
              <a:buNone/>
              <a:defRPr b="0" sz="1000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Economica"/>
              <a:buNone/>
              <a:defRPr b="0" sz="1000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Economica"/>
              <a:buNone/>
              <a:defRPr b="0" sz="1000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Economica"/>
              <a:buNone/>
              <a:defRPr b="0" sz="1000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Economica"/>
              <a:buNone/>
              <a:defRPr b="0" sz="1000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Economica"/>
              <a:buNone/>
              <a:defRPr b="0" sz="1000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Economica"/>
              <a:buNone/>
              <a:defRPr b="0" sz="1000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Economica"/>
              <a:buNone/>
              <a:defRPr b="0" sz="1000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Economica"/>
              <a:buNone/>
              <a:defRPr b="0" sz="1000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" type="title">
  <p:cSld name="TITL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60" y="316080"/>
            <a:ext cx="8520120" cy="830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subTitle"/>
          </p:nvPr>
        </p:nvSpPr>
        <p:spPr>
          <a:xfrm>
            <a:off x="311760" y="1225080"/>
            <a:ext cx="8520120" cy="3353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Economica"/>
              <a:buNone/>
              <a:defRPr b="0" sz="1000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Economica"/>
              <a:buNone/>
              <a:defRPr b="0" sz="1000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Economica"/>
              <a:buNone/>
              <a:defRPr b="0" sz="1000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Economica"/>
              <a:buNone/>
              <a:defRPr b="0" sz="1000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Economica"/>
              <a:buNone/>
              <a:defRPr b="0" sz="1000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Economica"/>
              <a:buNone/>
              <a:defRPr b="0" sz="1000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Economica"/>
              <a:buNone/>
              <a:defRPr b="0" sz="1000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Economica"/>
              <a:buNone/>
              <a:defRPr b="0" sz="1000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Economica"/>
              <a:buNone/>
              <a:defRPr b="0" sz="1000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_NUMBER" type="blank">
  <p:cSld name="BLANK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Economica"/>
              <a:buNone/>
              <a:defRPr b="0" sz="1000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Economica"/>
              <a:buNone/>
              <a:defRPr b="0" sz="1000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Economica"/>
              <a:buNone/>
              <a:defRPr b="0" sz="1000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Economica"/>
              <a:buNone/>
              <a:defRPr b="0" sz="1000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Economica"/>
              <a:buNone/>
              <a:defRPr b="0" sz="1000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Economica"/>
              <a:buNone/>
              <a:defRPr b="0" sz="1000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Economica"/>
              <a:buNone/>
              <a:defRPr b="0" sz="1000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Economica"/>
              <a:buNone/>
              <a:defRPr b="0" sz="1000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Economica"/>
              <a:buNone/>
              <a:defRPr b="0" sz="1000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ий слайд" typ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Economica"/>
              <a:buNone/>
              <a:defRPr b="0" sz="1000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Economica"/>
              <a:buNone/>
              <a:defRPr b="0" sz="1000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Economica"/>
              <a:buNone/>
              <a:defRPr b="0" sz="1000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Economica"/>
              <a:buNone/>
              <a:defRPr b="0" sz="1000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Economica"/>
              <a:buNone/>
              <a:defRPr b="0" sz="1000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Economica"/>
              <a:buNone/>
              <a:defRPr b="0" sz="1000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Economica"/>
              <a:buNone/>
              <a:defRPr b="0" sz="1000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Economica"/>
              <a:buNone/>
              <a:defRPr b="0" sz="1000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Economica"/>
              <a:buNone/>
              <a:defRPr b="0" sz="1000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HEADER" typ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Economica"/>
              <a:buNone/>
              <a:defRPr b="0" sz="1000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Economica"/>
              <a:buNone/>
              <a:defRPr b="0" sz="1000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Economica"/>
              <a:buNone/>
              <a:defRPr b="0" sz="1000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Economica"/>
              <a:buNone/>
              <a:defRPr b="0" sz="1000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Economica"/>
              <a:buNone/>
              <a:defRPr b="0" sz="1000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Economica"/>
              <a:buNone/>
              <a:defRPr b="0" sz="1000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Economica"/>
              <a:buNone/>
              <a:defRPr b="0" sz="1000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Economica"/>
              <a:buNone/>
              <a:defRPr b="0" sz="1000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Economica"/>
              <a:buNone/>
              <a:defRPr b="0" sz="1000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TWO_COLUMNS" type="twoObj">
  <p:cSld name="TWO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>
            <p:ph type="title"/>
          </p:nvPr>
        </p:nvSpPr>
        <p:spPr>
          <a:xfrm>
            <a:off x="311760" y="316080"/>
            <a:ext cx="8520120" cy="830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311760" y="1225080"/>
            <a:ext cx="4157640" cy="3353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2" type="body"/>
          </p:nvPr>
        </p:nvSpPr>
        <p:spPr>
          <a:xfrm>
            <a:off x="4677840" y="1225080"/>
            <a:ext cx="4157640" cy="3353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Economica"/>
              <a:buNone/>
              <a:defRPr b="0" sz="1000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Economica"/>
              <a:buNone/>
              <a:defRPr b="0" sz="1000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Economica"/>
              <a:buNone/>
              <a:defRPr b="0" sz="1000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Economica"/>
              <a:buNone/>
              <a:defRPr b="0" sz="1000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Economica"/>
              <a:buNone/>
              <a:defRPr b="0" sz="1000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Economica"/>
              <a:buNone/>
              <a:defRPr b="0" sz="1000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Economica"/>
              <a:buNone/>
              <a:defRPr b="0" sz="1000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Economica"/>
              <a:buNone/>
              <a:defRPr b="0" sz="1000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Economica"/>
              <a:buNone/>
              <a:defRPr b="0" sz="1000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ONLY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type="title"/>
          </p:nvPr>
        </p:nvSpPr>
        <p:spPr>
          <a:xfrm>
            <a:off x="311760" y="316080"/>
            <a:ext cx="8520120" cy="830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Economica"/>
              <a:buNone/>
              <a:defRPr b="0" sz="1000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Economica"/>
              <a:buNone/>
              <a:defRPr b="0" sz="1000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Economica"/>
              <a:buNone/>
              <a:defRPr b="0" sz="1000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Economica"/>
              <a:buNone/>
              <a:defRPr b="0" sz="1000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Economica"/>
              <a:buNone/>
              <a:defRPr b="0" sz="1000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Economica"/>
              <a:buNone/>
              <a:defRPr b="0" sz="1000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Economica"/>
              <a:buNone/>
              <a:defRPr b="0" sz="1000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Economica"/>
              <a:buNone/>
              <a:defRPr b="0" sz="1000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Economica"/>
              <a:buNone/>
              <a:defRPr b="0" sz="1000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_COLUMN_TEXT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Economica"/>
              <a:buNone/>
              <a:defRPr b="0" sz="1000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Economica"/>
              <a:buNone/>
              <a:defRPr b="0" sz="1000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Economica"/>
              <a:buNone/>
              <a:defRPr b="0" sz="1000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Economica"/>
              <a:buNone/>
              <a:defRPr b="0" sz="1000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Economica"/>
              <a:buNone/>
              <a:defRPr b="0" sz="1000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Economica"/>
              <a:buNone/>
              <a:defRPr b="0" sz="1000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Economica"/>
              <a:buNone/>
              <a:defRPr b="0" sz="1000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Economica"/>
              <a:buNone/>
              <a:defRPr b="0" sz="1000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Economica"/>
              <a:buNone/>
              <a:defRPr b="0" sz="1000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4.xml"/></Relationships>
</file>

<file path=ppt/slideMasters/_rels/slideMaster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theme" Target="../theme/theme3.xml"/></Relationships>
</file>

<file path=ppt/slideMasters/_rels/slideMaster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theme" Target="../theme/theme7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theme" Target="../theme/theme8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theme" Target="../theme/theme5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theme" Target="../theme/theme9.xml"/></Relationships>
</file>

<file path=ppt/slideMasters/_rels/slideMaster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theme" Target="../theme/theme2.xml"/></Relationships>
</file>

<file path=ppt/slideMasters/_rels/slideMaster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theme" Target="../theme/theme6.xml"/></Relationships>
</file>

<file path=ppt/slideMasters/_rels/slideMaster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theme" Target="../theme/theme10.xml"/></Relationships>
</file>

<file path=ppt/slideMasters/_rels/slideMaster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theme" Target="../theme/theme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2743920" y="756720"/>
            <a:ext cx="1081440" cy="112464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rgbClr val="CCA67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"/>
          <p:cNvSpPr/>
          <p:nvPr/>
        </p:nvSpPr>
        <p:spPr>
          <a:xfrm rot="10800000">
            <a:off x="5318640" y="3267000"/>
            <a:ext cx="1081440" cy="112464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rgbClr val="CCA67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1"/>
          <p:cNvSpPr txBox="1"/>
          <p:nvPr>
            <p:ph type="title"/>
          </p:nvPr>
        </p:nvSpPr>
        <p:spPr>
          <a:xfrm>
            <a:off x="3044880" y="1444320"/>
            <a:ext cx="3054240" cy="15368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Economica"/>
              <a:buNone/>
              <a:defRPr b="0" sz="1000" u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Economica"/>
              <a:buNone/>
              <a:defRPr b="0" sz="1000" u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Economica"/>
              <a:buNone/>
              <a:defRPr b="0" sz="1000" u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Economica"/>
              <a:buNone/>
              <a:defRPr b="0" sz="1000" u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Economica"/>
              <a:buNone/>
              <a:defRPr b="0" sz="1000" u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Economica"/>
              <a:buNone/>
              <a:defRPr b="0" sz="1000" u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Economica"/>
              <a:buNone/>
              <a:defRPr b="0" sz="1000" u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Economica"/>
              <a:buNone/>
              <a:defRPr b="0" sz="1000" u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Economica"/>
              <a:buNone/>
              <a:defRPr b="0" sz="1000" u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Google Shape;10;p1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/>
          <p:nvPr/>
        </p:nvSpPr>
        <p:spPr>
          <a:xfrm>
            <a:off x="4572000" y="0"/>
            <a:ext cx="4571640" cy="514332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6" name="Google Shape;76;p20"/>
          <p:cNvCxnSpPr/>
          <p:nvPr/>
        </p:nvCxnSpPr>
        <p:spPr>
          <a:xfrm>
            <a:off x="5029560" y="4495320"/>
            <a:ext cx="468720" cy="36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7" name="Google Shape;77;p20"/>
          <p:cNvSpPr txBox="1"/>
          <p:nvPr>
            <p:ph type="title"/>
          </p:nvPr>
        </p:nvSpPr>
        <p:spPr>
          <a:xfrm>
            <a:off x="265680" y="929160"/>
            <a:ext cx="4044960" cy="17859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8" name="Google Shape;78;p20"/>
          <p:cNvSpPr txBox="1"/>
          <p:nvPr>
            <p:ph idx="1" type="body"/>
          </p:nvPr>
        </p:nvSpPr>
        <p:spPr>
          <a:xfrm>
            <a:off x="4939560" y="724320"/>
            <a:ext cx="3836520" cy="369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Economica"/>
              <a:buNone/>
              <a:defRPr b="0" sz="1000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Economica"/>
              <a:buNone/>
              <a:defRPr b="0" sz="1000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Economica"/>
              <a:buNone/>
              <a:defRPr b="0" sz="1000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Economica"/>
              <a:buNone/>
              <a:defRPr b="0" sz="1000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Economica"/>
              <a:buNone/>
              <a:defRPr b="0" sz="1000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Economica"/>
              <a:buNone/>
              <a:defRPr b="0" sz="1000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Economica"/>
              <a:buNone/>
              <a:defRPr b="0" sz="1000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Economica"/>
              <a:buNone/>
              <a:defRPr b="0" sz="1000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1000"/>
              <a:buFont typeface="Economica"/>
              <a:buNone/>
              <a:defRPr b="0" sz="1000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2"/>
          <p:cNvSpPr txBox="1"/>
          <p:nvPr>
            <p:ph idx="1" type="body"/>
          </p:nvPr>
        </p:nvSpPr>
        <p:spPr>
          <a:xfrm>
            <a:off x="319680" y="4218840"/>
            <a:ext cx="5998320" cy="598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4" name="Google Shape;84;p22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Economica"/>
              <a:buNone/>
              <a:defRPr b="0" sz="1000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Economica"/>
              <a:buNone/>
              <a:defRPr b="0" sz="1000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Economica"/>
              <a:buNone/>
              <a:defRPr b="0" sz="1000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Economica"/>
              <a:buNone/>
              <a:defRPr b="0" sz="1000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Economica"/>
              <a:buNone/>
              <a:defRPr b="0" sz="1000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Economica"/>
              <a:buNone/>
              <a:defRPr b="0" sz="1000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Economica"/>
              <a:buNone/>
              <a:defRPr b="0" sz="1000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Economica"/>
              <a:buNone/>
              <a:defRPr b="0" sz="1000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Economica"/>
              <a:buNone/>
              <a:defRPr b="0" sz="1000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5045760"/>
            <a:ext cx="9143640" cy="9756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8950" lIns="91425" spcFirstLastPara="1" rIns="91425" wrap="square" tIns="489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60" y="316080"/>
            <a:ext cx="8520120" cy="8308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8" name="Google Shape;18;p3"/>
          <p:cNvSpPr txBox="1"/>
          <p:nvPr>
            <p:ph idx="1" type="body"/>
          </p:nvPr>
        </p:nvSpPr>
        <p:spPr>
          <a:xfrm>
            <a:off x="311760" y="1225080"/>
            <a:ext cx="8520120" cy="3353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Economica"/>
              <a:buNone/>
              <a:defRPr b="0" sz="1000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Economica"/>
              <a:buNone/>
              <a:defRPr b="0" sz="1000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Economica"/>
              <a:buNone/>
              <a:defRPr b="0" sz="1000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Economica"/>
              <a:buNone/>
              <a:defRPr b="0" sz="1000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Economica"/>
              <a:buNone/>
              <a:defRPr b="0" sz="1000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Economica"/>
              <a:buNone/>
              <a:defRPr b="0" sz="1000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Economica"/>
              <a:buNone/>
              <a:defRPr b="0" sz="1000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Economica"/>
              <a:buNone/>
              <a:defRPr b="0" sz="1000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Economica"/>
              <a:buNone/>
              <a:defRPr b="0" sz="1000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>
            <a:off x="0" y="5045760"/>
            <a:ext cx="9143640" cy="9756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8950" lIns="91425" spcFirstLastPara="1" rIns="91425" wrap="square" tIns="489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6"/>
          <p:cNvSpPr txBox="1"/>
          <p:nvPr>
            <p:ph type="title"/>
          </p:nvPr>
        </p:nvSpPr>
        <p:spPr>
          <a:xfrm>
            <a:off x="311760" y="957240"/>
            <a:ext cx="8520120" cy="2128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311760" y="3161880"/>
            <a:ext cx="8520120" cy="1071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Economica"/>
              <a:buNone/>
              <a:defRPr b="0" sz="1000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Economica"/>
              <a:buNone/>
              <a:defRPr b="0" sz="1000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Economica"/>
              <a:buNone/>
              <a:defRPr b="0" sz="1000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Economica"/>
              <a:buNone/>
              <a:defRPr b="0" sz="1000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Economica"/>
              <a:buNone/>
              <a:defRPr b="0" sz="1000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Economica"/>
              <a:buNone/>
              <a:defRPr b="0" sz="1000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Economica"/>
              <a:buNone/>
              <a:defRPr b="0" sz="1000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Economica"/>
              <a:buNone/>
              <a:defRPr b="0" sz="1000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Economica"/>
              <a:buNone/>
              <a:defRPr b="0" sz="1000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Economica"/>
              <a:buNone/>
              <a:defRPr b="0" sz="1000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Economica"/>
              <a:buNone/>
              <a:defRPr b="0" sz="1000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Economica"/>
              <a:buNone/>
              <a:defRPr b="0" sz="1000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Economica"/>
              <a:buNone/>
              <a:defRPr b="0" sz="1000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Economica"/>
              <a:buNone/>
              <a:defRPr b="0" sz="1000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Economica"/>
              <a:buNone/>
              <a:defRPr b="0" sz="1000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Economica"/>
              <a:buNone/>
              <a:defRPr b="0" sz="1000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Economica"/>
              <a:buNone/>
              <a:defRPr b="0" sz="1000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Economica"/>
              <a:buNone/>
              <a:defRPr b="0" sz="1000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2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/>
          <p:nvPr/>
        </p:nvSpPr>
        <p:spPr>
          <a:xfrm flipH="1">
            <a:off x="7596000" y="460080"/>
            <a:ext cx="1081440" cy="112464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rgbClr val="CCA67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0"/>
          <p:cNvSpPr/>
          <p:nvPr/>
        </p:nvSpPr>
        <p:spPr>
          <a:xfrm flipH="1" rot="10800000">
            <a:off x="466560" y="3558600"/>
            <a:ext cx="1081440" cy="112464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rgbClr val="CCA677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0"/>
          <p:cNvSpPr txBox="1"/>
          <p:nvPr>
            <p:ph type="title"/>
          </p:nvPr>
        </p:nvSpPr>
        <p:spPr>
          <a:xfrm>
            <a:off x="773640" y="1806480"/>
            <a:ext cx="7596360" cy="1530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Economica"/>
              <a:buNone/>
              <a:defRPr b="0" sz="1000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Economica"/>
              <a:buNone/>
              <a:defRPr b="0" sz="1000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Economica"/>
              <a:buNone/>
              <a:defRPr b="0" sz="1000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Economica"/>
              <a:buNone/>
              <a:defRPr b="0" sz="1000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Economica"/>
              <a:buNone/>
              <a:defRPr b="0" sz="1000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Economica"/>
              <a:buNone/>
              <a:defRPr b="0" sz="1000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Economica"/>
              <a:buNone/>
              <a:defRPr b="0" sz="1000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Economica"/>
              <a:buNone/>
              <a:defRPr b="0" sz="1000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Economica"/>
              <a:buNone/>
              <a:defRPr b="0" sz="1000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3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>
            <p:ph type="title"/>
          </p:nvPr>
        </p:nvSpPr>
        <p:spPr>
          <a:xfrm>
            <a:off x="311760" y="316080"/>
            <a:ext cx="8520120" cy="8308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8" name="Google Shape;48;p12"/>
          <p:cNvSpPr txBox="1"/>
          <p:nvPr>
            <p:ph idx="1" type="body"/>
          </p:nvPr>
        </p:nvSpPr>
        <p:spPr>
          <a:xfrm>
            <a:off x="311760" y="1225080"/>
            <a:ext cx="3999600" cy="3353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9" name="Google Shape;49;p12"/>
          <p:cNvSpPr txBox="1"/>
          <p:nvPr>
            <p:ph idx="2" type="body"/>
          </p:nvPr>
        </p:nvSpPr>
        <p:spPr>
          <a:xfrm>
            <a:off x="4832280" y="1225080"/>
            <a:ext cx="3999600" cy="3353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Economica"/>
              <a:buNone/>
              <a:defRPr b="0" sz="1000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Economica"/>
              <a:buNone/>
              <a:defRPr b="0" sz="1000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Economica"/>
              <a:buNone/>
              <a:defRPr b="0" sz="1000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Economica"/>
              <a:buNone/>
              <a:defRPr b="0" sz="1000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Economica"/>
              <a:buNone/>
              <a:defRPr b="0" sz="1000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Economica"/>
              <a:buNone/>
              <a:defRPr b="0" sz="1000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Economica"/>
              <a:buNone/>
              <a:defRPr b="0" sz="1000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Economica"/>
              <a:buNone/>
              <a:defRPr b="0" sz="1000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Economica"/>
              <a:buNone/>
              <a:defRPr b="0" sz="1000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311760" y="316080"/>
            <a:ext cx="8520120" cy="8308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Economica"/>
              <a:buNone/>
              <a:defRPr b="0" sz="1000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Economica"/>
              <a:buNone/>
              <a:defRPr b="0" sz="1000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Economica"/>
              <a:buNone/>
              <a:defRPr b="0" sz="1000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Economica"/>
              <a:buNone/>
              <a:defRPr b="0" sz="1000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Economica"/>
              <a:buNone/>
              <a:defRPr b="0" sz="1000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Economica"/>
              <a:buNone/>
              <a:defRPr b="0" sz="1000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Economica"/>
              <a:buNone/>
              <a:defRPr b="0" sz="1000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Economica"/>
              <a:buNone/>
              <a:defRPr b="0" sz="1000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Economica"/>
              <a:buNone/>
              <a:defRPr b="0" sz="1000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5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311760" y="555480"/>
            <a:ext cx="2807640" cy="7552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311760" y="1399320"/>
            <a:ext cx="2807640" cy="27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Economica"/>
              <a:buNone/>
              <a:defRPr b="0" sz="1000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Economica"/>
              <a:buNone/>
              <a:defRPr b="0" sz="1000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Economica"/>
              <a:buNone/>
              <a:defRPr b="0" sz="1000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Economica"/>
              <a:buNone/>
              <a:defRPr b="0" sz="1000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Economica"/>
              <a:buNone/>
              <a:defRPr b="0" sz="1000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Economica"/>
              <a:buNone/>
              <a:defRPr b="0" sz="1000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Economica"/>
              <a:buNone/>
              <a:defRPr b="0" sz="1000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Economica"/>
              <a:buNone/>
              <a:defRPr b="0" sz="1000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Economica"/>
              <a:buNone/>
              <a:defRPr b="0" sz="1000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6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/>
          <p:nvPr/>
        </p:nvSpPr>
        <p:spPr>
          <a:xfrm>
            <a:off x="0" y="5045760"/>
            <a:ext cx="9143640" cy="9756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8950" lIns="91425" spcFirstLastPara="1" rIns="91425" wrap="square" tIns="489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8"/>
          <p:cNvSpPr txBox="1"/>
          <p:nvPr>
            <p:ph type="title"/>
          </p:nvPr>
        </p:nvSpPr>
        <p:spPr>
          <a:xfrm>
            <a:off x="490320" y="450000"/>
            <a:ext cx="5878440" cy="4090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1" name="Google Shape;71;p18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Economica"/>
              <a:buNone/>
              <a:defRPr b="0" sz="1000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Economica"/>
              <a:buNone/>
              <a:defRPr b="0" sz="1000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Economica"/>
              <a:buNone/>
              <a:defRPr b="0" sz="1000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Economica"/>
              <a:buNone/>
              <a:defRPr b="0" sz="1000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Economica"/>
              <a:buNone/>
              <a:defRPr b="0" sz="1000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Economica"/>
              <a:buNone/>
              <a:defRPr b="0" sz="1000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Economica"/>
              <a:buNone/>
              <a:defRPr b="0" sz="1000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Economica"/>
              <a:buNone/>
              <a:defRPr b="0" sz="1000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000"/>
              <a:buFont typeface="Economica"/>
              <a:buNone/>
              <a:defRPr b="0" sz="1000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7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17.png"/><Relationship Id="rId5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13.png"/><Relationship Id="rId5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4"/>
          <p:cNvSpPr txBox="1"/>
          <p:nvPr>
            <p:ph type="title"/>
          </p:nvPr>
        </p:nvSpPr>
        <p:spPr>
          <a:xfrm>
            <a:off x="2891700" y="818300"/>
            <a:ext cx="3786000" cy="166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conomica"/>
              <a:buNone/>
            </a:pPr>
            <a:r>
              <a:rPr b="0" lang="ru-RU" sz="1800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Програмна система для керування орендою настільних ігор з можливістю автоматизації процесів отримання та повернення</a:t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24"/>
          <p:cNvSpPr txBox="1"/>
          <p:nvPr>
            <p:ph idx="1" type="subTitle"/>
          </p:nvPr>
        </p:nvSpPr>
        <p:spPr>
          <a:xfrm>
            <a:off x="2162180" y="3290035"/>
            <a:ext cx="4262700" cy="15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</a:pPr>
            <a:r>
              <a:rPr i="0" lang="ru-RU" sz="14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		Нікора Дмитро Ігорович, </a:t>
            </a:r>
            <a:r>
              <a:rPr i="0" lang="ru-RU" sz="14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ПЗПІ-21-3</a:t>
            </a:r>
            <a:endParaRPr i="0" sz="1400" u="none" cap="none" strike="noStrike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</a:pPr>
            <a:r>
              <a:rPr i="0" lang="ru-RU" sz="14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			Керівник: ст.викл. Ляпота В.М.</a:t>
            </a:r>
            <a:endParaRPr i="0" sz="1400" u="none" cap="none" strike="noStrike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conomica"/>
              <a:buNone/>
            </a:pPr>
            <a:r>
              <a:rPr i="0" lang="ru-RU" sz="14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22 червня 2025</a:t>
            </a:r>
            <a:endParaRPr i="0" sz="1400" u="none" cap="none" strike="noStrike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93" name="Google Shape;9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920" y="4359600"/>
            <a:ext cx="861840" cy="58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4840" y="171000"/>
            <a:ext cx="2133720" cy="389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68600" y="171000"/>
            <a:ext cx="1924560" cy="438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3"/>
          <p:cNvSpPr txBox="1"/>
          <p:nvPr>
            <p:ph type="title"/>
          </p:nvPr>
        </p:nvSpPr>
        <p:spPr>
          <a:xfrm>
            <a:off x="268920" y="349560"/>
            <a:ext cx="8520120" cy="43092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conomica"/>
              <a:buNone/>
            </a:pPr>
            <a:r>
              <a:rPr b="0" lang="ru-RU" sz="2400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Архітектура клієнтської частини</a:t>
            </a:r>
            <a:endParaRPr b="0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9" name="Google Shape;169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920" y="4359600"/>
            <a:ext cx="861840" cy="5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33"/>
          <p:cNvSpPr/>
          <p:nvPr/>
        </p:nvSpPr>
        <p:spPr>
          <a:xfrm>
            <a:off x="8424360" y="4606200"/>
            <a:ext cx="991800" cy="303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ru-RU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33"/>
          <p:cNvSpPr/>
          <p:nvPr/>
        </p:nvSpPr>
        <p:spPr>
          <a:xfrm>
            <a:off x="3914640" y="816840"/>
            <a:ext cx="487440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ru-RU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Для розробки веб-клієнта було обрано бібліотеку React. Проект дотримується модульної структури, де кожна функціональність (feature) ізольована у власній директорії.</a:t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ru-RU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В якості основної технології було обрано бібліотеку React через її популярність, сильну екосистему, масштабованість і легкість у вивченні. В якості мови програмування було обрано TypeScript. Бібліотека TanStack Router використовується для маршрутизації на стороні браузера.</a:t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ru-RU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Для керування станом користувацьких форм і забезпечення валідації даних на стороні клієнта використовується бібліотека React Hook Forms.</a:t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ru-RU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Для швидкої стилізації UI, підтримки одноманітності стилів, зменшення кількості згенерованого CSS коду і забезпечення адаптивності користувацького інтерфейсу використовується фреймворк Tailwind.</a:t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2" name="Google Shape;172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15000" y="780480"/>
            <a:ext cx="2514600" cy="3782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4"/>
          <p:cNvSpPr txBox="1"/>
          <p:nvPr>
            <p:ph type="title"/>
          </p:nvPr>
        </p:nvSpPr>
        <p:spPr>
          <a:xfrm>
            <a:off x="268920" y="349560"/>
            <a:ext cx="8520120" cy="43092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lang="ru-RU" sz="2400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Архітектура IoT-підсистеми</a:t>
            </a:r>
            <a:endParaRPr b="0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8" name="Google Shape;178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920" y="4359600"/>
            <a:ext cx="861840" cy="5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34"/>
          <p:cNvSpPr/>
          <p:nvPr/>
        </p:nvSpPr>
        <p:spPr>
          <a:xfrm>
            <a:off x="8424360" y="4606200"/>
            <a:ext cx="991800" cy="303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ru-RU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0" name="Google Shape;180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5680" y="762120"/>
            <a:ext cx="3055320" cy="338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34"/>
          <p:cNvSpPr/>
          <p:nvPr/>
        </p:nvSpPr>
        <p:spPr>
          <a:xfrm>
            <a:off x="4410000" y="762120"/>
            <a:ext cx="4161960" cy="3745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ru-RU" sz="16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Для керування комірками було вирішено використати вбудований пристрій на базі мікроконтролера ESP32.</a:t>
            </a:r>
            <a:endParaRPr b="0" sz="16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ru-RU" sz="16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Для розробки прошивки обрано фреймворк PlatformIO. Для розробки у звичному середовищі було встановлено відповідне розширення VS Code. </a:t>
            </a:r>
            <a:endParaRPr b="0" sz="16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ru-RU" sz="16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Замість фізичного пристрою ESP32 використовується емулятор Wokwi – платформа для моделювання роботи Arduino, ESP32 та інших мікроконтролерів у браузері.</a:t>
            </a:r>
            <a:endParaRPr b="0" sz="16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ru-RU" sz="16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Емуляція за допомогою Wokwi надає можливість швидкого тестування програмного коду без необхідності підключення реального пристрою.</a:t>
            </a:r>
            <a:endParaRPr b="0" sz="16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5"/>
          <p:cNvSpPr txBox="1"/>
          <p:nvPr>
            <p:ph type="title"/>
          </p:nvPr>
        </p:nvSpPr>
        <p:spPr>
          <a:xfrm>
            <a:off x="268920" y="228600"/>
            <a:ext cx="852012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355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Economica"/>
              <a:buNone/>
            </a:pPr>
            <a:r>
              <a:rPr b="0" lang="ru-RU" sz="2800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Приклад цікавого програмного рішенняю. Автоматичне виявлення закінчення термінів оренди.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35"/>
          <p:cNvSpPr txBox="1"/>
          <p:nvPr>
            <p:ph idx="1" type="body"/>
          </p:nvPr>
        </p:nvSpPr>
        <p:spPr>
          <a:xfrm>
            <a:off x="395280" y="1446840"/>
            <a:ext cx="8520120" cy="1067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Для автоматизація виявлення і повідомлення про закінчення термінів оренди в системі реалізовано періодичне виконнання фонової задачі, яка перевіряє записи оренд у базі даних.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Для цього використовується бібліотека для планування завдань Quartz.Net.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8" name="Google Shape;188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920" y="4359600"/>
            <a:ext cx="861840" cy="5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35"/>
          <p:cNvSpPr/>
          <p:nvPr/>
        </p:nvSpPr>
        <p:spPr>
          <a:xfrm>
            <a:off x="8424360" y="4606200"/>
            <a:ext cx="991800" cy="303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ru-RU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35"/>
          <p:cNvSpPr txBox="1"/>
          <p:nvPr/>
        </p:nvSpPr>
        <p:spPr>
          <a:xfrm>
            <a:off x="3501000" y="2250000"/>
            <a:ext cx="4343400" cy="1289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ru-RU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Додатково для інформування користувачів про закінчення строку оренди використовується бібліотека MailKit для підключення до реального аккаунту Gmail і автоматичної розсилки повідомлень на електронну пошту користувачів системи</a:t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" name="Google Shape;191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5280" y="2514600"/>
            <a:ext cx="2860200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57600" y="3648600"/>
            <a:ext cx="4114800" cy="115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6"/>
          <p:cNvSpPr txBox="1"/>
          <p:nvPr>
            <p:ph type="title"/>
          </p:nvPr>
        </p:nvSpPr>
        <p:spPr>
          <a:xfrm>
            <a:off x="268920" y="-143640"/>
            <a:ext cx="8520120" cy="8308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Economica"/>
              <a:buNone/>
            </a:pPr>
            <a:r>
              <a:rPr b="0" lang="ru-RU" sz="3200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Інтерфейс користувача 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8" name="Google Shape;198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920" y="4359600"/>
            <a:ext cx="861840" cy="5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6"/>
          <p:cNvSpPr/>
          <p:nvPr/>
        </p:nvSpPr>
        <p:spPr>
          <a:xfrm>
            <a:off x="8424360" y="4606200"/>
            <a:ext cx="991800" cy="303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ru-RU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0" name="Google Shape;200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8600" y="687600"/>
            <a:ext cx="3742920" cy="297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24320" y="580680"/>
            <a:ext cx="4257360" cy="3619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7"/>
          <p:cNvSpPr txBox="1"/>
          <p:nvPr>
            <p:ph type="title"/>
          </p:nvPr>
        </p:nvSpPr>
        <p:spPr>
          <a:xfrm>
            <a:off x="268920" y="-143640"/>
            <a:ext cx="8520120" cy="8308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conomica"/>
              <a:buNone/>
            </a:pPr>
            <a:r>
              <a:rPr b="0" lang="ru-RU" sz="2400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Тестування</a:t>
            </a:r>
            <a:endParaRPr b="0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7" name="Google Shape;207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920" y="4359600"/>
            <a:ext cx="861840" cy="5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37"/>
          <p:cNvSpPr/>
          <p:nvPr/>
        </p:nvSpPr>
        <p:spPr>
          <a:xfrm>
            <a:off x="8424360" y="4606200"/>
            <a:ext cx="991800" cy="303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ru-RU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" name="Google Shape;209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4920" y="687600"/>
            <a:ext cx="3396600" cy="349092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7"/>
          <p:cNvSpPr/>
          <p:nvPr/>
        </p:nvSpPr>
        <p:spPr>
          <a:xfrm>
            <a:off x="4133880" y="687600"/>
            <a:ext cx="4571640" cy="2526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ru-RU" sz="16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Для перевірки правильності обробки HTTP-запитів, автентифікації, авторизації, обробки помилок, валідації, створення об'єктів і взаємодії з базою даних було використано Postman. Була створена колекція запитів Rent&amp;Roll і піддиректорії запитів, згруповані за доменними об’єктами: користувачі, ігри, точки видачі тощо .</a:t>
            </a:r>
            <a:endParaRPr b="0" sz="16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ru-RU" sz="16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 допомогою Postman було протестовано усі кінцеві точки API, сценарії з невалідними або неповними даними</a:t>
            </a:r>
            <a:endParaRPr b="0" sz="16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8"/>
          <p:cNvSpPr txBox="1"/>
          <p:nvPr>
            <p:ph type="title"/>
          </p:nvPr>
        </p:nvSpPr>
        <p:spPr>
          <a:xfrm>
            <a:off x="268920" y="-143640"/>
            <a:ext cx="8520120" cy="8308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conomica"/>
              <a:buNone/>
            </a:pPr>
            <a:r>
              <a:rPr b="0" lang="ru-RU" sz="2400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Тестування (IoT)</a:t>
            </a:r>
            <a:endParaRPr b="0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920" y="4359600"/>
            <a:ext cx="861840" cy="5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38"/>
          <p:cNvSpPr/>
          <p:nvPr/>
        </p:nvSpPr>
        <p:spPr>
          <a:xfrm>
            <a:off x="8424360" y="4606200"/>
            <a:ext cx="991800" cy="303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ru-RU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8" name="Google Shape;218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6840" y="862560"/>
            <a:ext cx="4161960" cy="3023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3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27080" y="914400"/>
            <a:ext cx="4335480" cy="2017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9"/>
          <p:cNvSpPr txBox="1"/>
          <p:nvPr>
            <p:ph type="title"/>
          </p:nvPr>
        </p:nvSpPr>
        <p:spPr>
          <a:xfrm>
            <a:off x="311760" y="-35280"/>
            <a:ext cx="8520120" cy="8308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Economica"/>
              <a:buNone/>
            </a:pPr>
            <a:r>
              <a:rPr b="0" lang="ru-RU" sz="3200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Підсумки </a:t>
            </a:r>
            <a:endParaRPr b="0" sz="3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5" name="Google Shape;225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920" y="4359600"/>
            <a:ext cx="861840" cy="5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39"/>
          <p:cNvSpPr/>
          <p:nvPr/>
        </p:nvSpPr>
        <p:spPr>
          <a:xfrm>
            <a:off x="8424360" y="4606200"/>
            <a:ext cx="991800" cy="303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ru-RU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39"/>
          <p:cNvSpPr txBox="1"/>
          <p:nvPr/>
        </p:nvSpPr>
        <p:spPr>
          <a:xfrm>
            <a:off x="312120" y="794880"/>
            <a:ext cx="8520120" cy="3353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1448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ru-RU" sz="2000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Програмна система розроблена й протестована, готова до деплою і практичного застосування.</a:t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448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Для подальшого вдосконалення програмного продукту:</a:t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7150" lvl="0" marL="11448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lang="ru-RU" sz="2000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Розробка користувацького інтерфейсу для адміністраторів і власників бізнесів;</a:t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7150" lvl="0" marL="11448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lang="ru-RU" sz="2000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Надання доступу до системи для робітників бізнесу і додавання відповідної системи керування персоналом;</a:t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7150" lvl="0" marL="11448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lang="ru-RU" sz="2000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Реалізація системи рекомендацій, впровадження повноцінної фінансової аналітики і користувацької активності.</a:t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5"/>
          <p:cNvSpPr txBox="1"/>
          <p:nvPr>
            <p:ph type="title"/>
          </p:nvPr>
        </p:nvSpPr>
        <p:spPr>
          <a:xfrm>
            <a:off x="311760" y="76320"/>
            <a:ext cx="8520120" cy="5079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conomica"/>
              <a:buNone/>
            </a:pPr>
            <a:r>
              <a:rPr b="0" lang="ru-RU" sz="2400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Мета роботи та Актуальність</a:t>
            </a:r>
            <a:endParaRPr b="0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5"/>
          <p:cNvSpPr txBox="1"/>
          <p:nvPr>
            <p:ph idx="1" type="body"/>
          </p:nvPr>
        </p:nvSpPr>
        <p:spPr>
          <a:xfrm>
            <a:off x="311760" y="794880"/>
            <a:ext cx="8520120" cy="3353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1448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</a:pPr>
            <a:r>
              <a:rPr b="1" i="0" lang="ru-RU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Мета роботи </a:t>
            </a:r>
            <a:r>
              <a:rPr b="0" i="0" lang="ru-RU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– спростити процеси управління орендою настільних ігор для власників магазинів , повернення та ведення обліку настільних ігор з можливістю інтеграції розумних пунктів видачі для зберігання і автоматизації процесів оренди ігор. 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4480" marR="0" rtl="0" algn="just">
              <a:lnSpc>
                <a:spcPct val="115000"/>
              </a:lnSpc>
              <a:spcBef>
                <a:spcPts val="1191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</a:pPr>
            <a:r>
              <a:rPr b="1" i="0" lang="ru-RU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Актуальність роботи </a:t>
            </a:r>
            <a:r>
              <a:rPr b="0" i="0" lang="ru-RU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–</a:t>
            </a:r>
            <a:r>
              <a:rPr b="1" i="0" lang="ru-RU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0" i="0" lang="ru-RU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тема роботи є актуальною з огляду на збільшення попиту на </a:t>
            </a:r>
            <a:r>
              <a:rPr b="0" i="0" lang="ru-RU" sz="2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ринку настільних ігор та зростання необхідності автоматизації процесів роздрібної торгівлі в умовах стрімкої цифровізації загалом</a:t>
            </a:r>
            <a:r>
              <a:rPr b="0" i="0" lang="ru-RU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2191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" name="Google Shape;102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920" y="4359600"/>
            <a:ext cx="861840" cy="5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5"/>
          <p:cNvSpPr/>
          <p:nvPr/>
        </p:nvSpPr>
        <p:spPr>
          <a:xfrm>
            <a:off x="8424360" y="4606200"/>
            <a:ext cx="991800" cy="303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ru-RU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8" name="Google Shape;108;p26"/>
          <p:cNvGraphicFramePr/>
          <p:nvPr/>
        </p:nvGraphicFramePr>
        <p:xfrm>
          <a:off x="1194480" y="4111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{6964B790-C0E0-4942-AD1D-97A3A319CA16}</a:tableStyleId>
              </a:tblPr>
              <a:tblGrid>
                <a:gridCol w="1336325"/>
                <a:gridCol w="1166750"/>
                <a:gridCol w="1374475"/>
                <a:gridCol w="1342450"/>
                <a:gridCol w="960850"/>
                <a:gridCol w="1685875"/>
              </a:tblGrid>
              <a:tr h="497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Сервіс</a:t>
                      </a:r>
                      <a:endParaRPr b="0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6350" marL="363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8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Доступність ціни</a:t>
                      </a:r>
                      <a:endParaRPr b="0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6350" marL="363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8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Відкриття нових ігор</a:t>
                      </a:r>
                      <a:endParaRPr b="0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6350" marL="363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8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Масштабованість/</a:t>
                      </a:r>
                      <a:endParaRPr b="0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покриття</a:t>
                      </a:r>
                      <a:endParaRPr b="0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6350" marL="363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8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Логістика/</a:t>
                      </a:r>
                      <a:endParaRPr b="0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самовивіз</a:t>
                      </a:r>
                      <a:endParaRPr b="0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6350" marL="363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8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Цифрова інтеграція керування бізнесом</a:t>
                      </a:r>
                      <a:endParaRPr b="0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6350" marL="363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8E7"/>
                    </a:solidFill>
                  </a:tcPr>
                </a:tc>
              </a:tr>
              <a:tr h="708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SaaS платформи оренди (Sharetribe, Booqable)</a:t>
                      </a:r>
                      <a:endParaRPr b="0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6350" marL="363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8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+</a:t>
                      </a:r>
                      <a:endParaRPr b="0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6350" marL="363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8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b="0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6350" marL="363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8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+</a:t>
                      </a:r>
                      <a:endParaRPr b="0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6350" marL="363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8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b="0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6350" marL="363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8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+</a:t>
                      </a:r>
                      <a:endParaRPr b="0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6350" marL="363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8E7"/>
                    </a:solidFill>
                  </a:tcPr>
                </a:tc>
              </a:tr>
              <a:tr h="497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Мережі поштама</a:t>
                      </a:r>
                      <a:endParaRPr b="0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тів (Omnic)</a:t>
                      </a:r>
                      <a:endParaRPr b="0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6350" marL="363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8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b="0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6350" marL="363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8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b="0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6350" marL="363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8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+</a:t>
                      </a:r>
                      <a:endParaRPr b="0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6350" marL="363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8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+</a:t>
                      </a:r>
                      <a:endParaRPr b="0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6350" marL="363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8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b="0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36350" marL="363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8E7"/>
                    </a:solidFill>
                  </a:tcPr>
                </a:tc>
              </a:tr>
              <a:tr h="475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Великі маркет</a:t>
                      </a:r>
                      <a:endParaRPr b="0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плейси (Amazon)</a:t>
                      </a:r>
                      <a:endParaRPr b="0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25925" marL="259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8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b="0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25925" marL="259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8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+ </a:t>
                      </a:r>
                      <a:endParaRPr b="0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25925" marL="259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8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+</a:t>
                      </a:r>
                      <a:endParaRPr b="0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25925" marL="259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8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+</a:t>
                      </a:r>
                      <a:endParaRPr b="0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25925" marL="259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8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b="0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25925" marL="259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8E7"/>
                    </a:solidFill>
                  </a:tcPr>
                </a:tc>
              </a:tr>
              <a:tr h="475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BoardGameGeek</a:t>
                      </a:r>
                      <a:endParaRPr b="0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25925" marL="259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8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5720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b="0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25925" marL="259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8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+ (велика база ігор, рецензії і рекомендації)</a:t>
                      </a:r>
                      <a:endParaRPr b="0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25925" marL="259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8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+</a:t>
                      </a:r>
                      <a:endParaRPr b="0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25925" marL="259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8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b="0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25925" marL="259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8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b="0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25925" marL="259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8E7"/>
                    </a:solidFill>
                  </a:tcPr>
                </a:tc>
              </a:tr>
              <a:tr h="475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Великі маркет</a:t>
                      </a:r>
                      <a:endParaRPr b="0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плейси (Amazon)</a:t>
                      </a:r>
                      <a:endParaRPr b="0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25925" marL="259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8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b="0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25925" marL="259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8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+ (популярні ігри в пріоритеті)</a:t>
                      </a:r>
                      <a:endParaRPr b="0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25925" marL="259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8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+</a:t>
                      </a:r>
                      <a:endParaRPr b="0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25925" marL="259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8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+</a:t>
                      </a:r>
                      <a:endParaRPr b="0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25925" marL="259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8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b="0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25925" marL="259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8E7"/>
                    </a:solidFill>
                  </a:tcPr>
                </a:tc>
              </a:tr>
              <a:tr h="6865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Сервіси оренди ігор (Lelekan,  BoardGame2Go)</a:t>
                      </a:r>
                      <a:endParaRPr b="0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25925" marL="259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8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+ (оренда, підписка)</a:t>
                      </a:r>
                      <a:endParaRPr b="0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25925" marL="259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8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 (обмежено наявним інвентарем бізнесу)</a:t>
                      </a:r>
                      <a:endParaRPr b="0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25925" marL="259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8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b="0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25925" marL="259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8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 (повільна доставка)</a:t>
                      </a:r>
                      <a:endParaRPr b="0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25925" marL="259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8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 (залежить від внутрішніх інстру</a:t>
                      </a:r>
                      <a:endParaRPr b="0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ментів бізнесу)</a:t>
                      </a:r>
                      <a:endParaRPr b="0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25925" marL="259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8E7"/>
                    </a:solidFill>
                  </a:tcPr>
                </a:tc>
              </a:tr>
              <a:tr h="686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Клуби та кафе</a:t>
                      </a:r>
                      <a:endParaRPr b="0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25925" marL="259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8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+ (почасова оплата)</a:t>
                      </a:r>
                      <a:endParaRPr b="0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25925" marL="259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8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 (обмежено асортиментом ігор у закладі)</a:t>
                      </a:r>
                      <a:endParaRPr b="0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25925" marL="259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8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 (тільки через відкриття нових філіалів)</a:t>
                      </a:r>
                      <a:endParaRPr b="0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25925" marL="259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8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b="0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25925" marL="259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8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-RU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b="0" sz="9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25925" marL="259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8E7"/>
                    </a:solidFill>
                  </a:tcPr>
                </a:tc>
              </a:tr>
            </a:tbl>
          </a:graphicData>
        </a:graphic>
      </p:graphicFrame>
      <p:sp>
        <p:nvSpPr>
          <p:cNvPr id="109" name="Google Shape;109;p26"/>
          <p:cNvSpPr txBox="1"/>
          <p:nvPr>
            <p:ph type="title"/>
          </p:nvPr>
        </p:nvSpPr>
        <p:spPr>
          <a:xfrm>
            <a:off x="311760" y="-124920"/>
            <a:ext cx="8520120" cy="6292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conomica"/>
              <a:buNone/>
            </a:pPr>
            <a:r>
              <a:rPr b="0" lang="ru-RU" sz="2400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Аналіз проблеми (аналіз існуючих рішень) </a:t>
            </a:r>
            <a:endParaRPr b="0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0" name="Google Shape;11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920" y="4359600"/>
            <a:ext cx="861840" cy="5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6"/>
          <p:cNvSpPr/>
          <p:nvPr/>
        </p:nvSpPr>
        <p:spPr>
          <a:xfrm>
            <a:off x="8424360" y="4606200"/>
            <a:ext cx="991800" cy="303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ru-RU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7"/>
          <p:cNvSpPr txBox="1"/>
          <p:nvPr>
            <p:ph type="title"/>
          </p:nvPr>
        </p:nvSpPr>
        <p:spPr>
          <a:xfrm>
            <a:off x="268920" y="134280"/>
            <a:ext cx="8520120" cy="5277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6644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Economica"/>
              <a:buNone/>
            </a:pPr>
            <a:r>
              <a:rPr b="0" lang="ru-RU" sz="2400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Постановка задачі та опис системи</a:t>
            </a:r>
            <a:endParaRPr b="0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7"/>
          <p:cNvSpPr txBox="1"/>
          <p:nvPr>
            <p:ph idx="1" type="body"/>
          </p:nvPr>
        </p:nvSpPr>
        <p:spPr>
          <a:xfrm>
            <a:off x="257760" y="702000"/>
            <a:ext cx="8520120" cy="3353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</a:pPr>
            <a:r>
              <a:rPr b="1" i="0" lang="ru-RU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Задача :</a:t>
            </a:r>
            <a:r>
              <a:rPr b="0" i="0" lang="ru-RU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проектування та реалізації системи, яка надаватиме бізнесу можливість просування та зручної дистрибуції настільних ігор з підтримкою покращенної автоматизації та оренди для зниження фінансового навантаження для входу у хобі настільних ігор.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Система складатиметься з троьох основних складових: частина платформи для бізнесів, яка надає можливість реєстрації магазинів настільних ігор, інструменти для керування інвентарем, ціноутворенням та розповсюдженням наявного асортименту ігор серед доступних магазинів і «розумних» комірок видачі; друга частина платформи для споживачів, де вони переглядати наявний асортимент настільних ігор, шукати точки видачі і магазини на мапі, швидко і зручно оформлювати прокат або покупку товарів; та мобільний застосунок для взаємодії з комірками точок видачі.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8" name="Google Shape;11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920" y="4359600"/>
            <a:ext cx="861840" cy="5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7"/>
          <p:cNvSpPr/>
          <p:nvPr/>
        </p:nvSpPr>
        <p:spPr>
          <a:xfrm>
            <a:off x="8424360" y="4606200"/>
            <a:ext cx="991800" cy="303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ru-RU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8"/>
          <p:cNvSpPr txBox="1"/>
          <p:nvPr>
            <p:ph type="title"/>
          </p:nvPr>
        </p:nvSpPr>
        <p:spPr>
          <a:xfrm>
            <a:off x="311760" y="-148320"/>
            <a:ext cx="8520120" cy="8308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conomica"/>
              <a:buNone/>
            </a:pPr>
            <a:r>
              <a:rPr b="0" lang="ru-RU" sz="2400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Вибір технологій розробки </a:t>
            </a:r>
            <a:endParaRPr b="0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28"/>
          <p:cNvSpPr txBox="1"/>
          <p:nvPr>
            <p:ph idx="1" type="body"/>
          </p:nvPr>
        </p:nvSpPr>
        <p:spPr>
          <a:xfrm>
            <a:off x="311760" y="682920"/>
            <a:ext cx="7965000" cy="1279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8333" lnSpcReduction="20000"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pen Sans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Серверна частина буде реалізована мовою програмування C# із використанням сучасної платформи .NET 8, що має забезпечити високу продуктивність, безпеку та підтримку масштабованої архітектури.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6" name="Google Shape;126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920" y="4359600"/>
            <a:ext cx="861840" cy="5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8"/>
          <p:cNvSpPr/>
          <p:nvPr/>
        </p:nvSpPr>
        <p:spPr>
          <a:xfrm>
            <a:off x="8424360" y="4606200"/>
            <a:ext cx="991800" cy="303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ru-RU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8"/>
          <p:cNvSpPr/>
          <p:nvPr/>
        </p:nvSpPr>
        <p:spPr>
          <a:xfrm>
            <a:off x="268920" y="1888200"/>
            <a:ext cx="8260560" cy="577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ru-RU" sz="16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Клієнтська частина веб-додатку розроблятиметься з використанням React – популярної JavaScript-бібліотеки для побудови інтерактивних інтерфейсів користувача.</a:t>
            </a:r>
            <a:endParaRPr b="0" sz="16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8"/>
          <p:cNvSpPr/>
          <p:nvPr/>
        </p:nvSpPr>
        <p:spPr>
          <a:xfrm>
            <a:off x="311760" y="2514600"/>
            <a:ext cx="8193600" cy="7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ru-RU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Для комунікації між сервером і клієнтом використовуватиметься прикладний програмний інтерфейс (API) і протокол HTTP. Для побудови API буде використано фреймворк ASP.NET Core 8. Для зберігання та обробки даних обрано реляційну систему керування базами даних Microsoft SQL Server</a:t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8"/>
          <p:cNvSpPr/>
          <p:nvPr/>
        </p:nvSpPr>
        <p:spPr>
          <a:xfrm>
            <a:off x="311760" y="3426840"/>
            <a:ext cx="8193600" cy="730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ru-RU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Для управління «розумними» точками буде задіяно мікроконтролер ESP32, який забезпечує бездротову комунікацію, має низьке енергоспоживання. Програмування мікроконтролера здійснюватиметься мовою C++23 із використанням середовищ PlatformIO та Visual Studio Code.</a:t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9"/>
          <p:cNvSpPr txBox="1"/>
          <p:nvPr>
            <p:ph type="title"/>
          </p:nvPr>
        </p:nvSpPr>
        <p:spPr>
          <a:xfrm>
            <a:off x="268920" y="349560"/>
            <a:ext cx="8520120" cy="43092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conomica"/>
              <a:buNone/>
            </a:pPr>
            <a:r>
              <a:rPr b="0" lang="ru-RU" sz="2400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Архітектура створенного програмного забезпечення</a:t>
            </a:r>
            <a:endParaRPr b="0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Google Shape;13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920" y="4359600"/>
            <a:ext cx="861840" cy="5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9"/>
          <p:cNvSpPr/>
          <p:nvPr/>
        </p:nvSpPr>
        <p:spPr>
          <a:xfrm>
            <a:off x="8780040" y="4606200"/>
            <a:ext cx="280080" cy="303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ru-RU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9200" y="901800"/>
            <a:ext cx="7102440" cy="3339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0"/>
          <p:cNvSpPr txBox="1"/>
          <p:nvPr>
            <p:ph type="title"/>
          </p:nvPr>
        </p:nvSpPr>
        <p:spPr>
          <a:xfrm>
            <a:off x="268920" y="149760"/>
            <a:ext cx="8520120" cy="43092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Economica"/>
              <a:buNone/>
            </a:pPr>
            <a:r>
              <a:rPr b="0" lang="ru-RU" sz="2000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Проектування структури програмної системи .</a:t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4" name="Google Shape;144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920" y="4359600"/>
            <a:ext cx="861840" cy="5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30"/>
          <p:cNvSpPr/>
          <p:nvPr/>
        </p:nvSpPr>
        <p:spPr>
          <a:xfrm>
            <a:off x="8424360" y="4606200"/>
            <a:ext cx="991800" cy="303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ru-RU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6" name="Google Shape;146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13040" y="762480"/>
            <a:ext cx="6759360" cy="335232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30"/>
          <p:cNvSpPr/>
          <p:nvPr/>
        </p:nvSpPr>
        <p:spPr>
          <a:xfrm>
            <a:off x="3123000" y="4114800"/>
            <a:ext cx="2363400" cy="303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ru-RU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Рисунок 5 – Діаграма класів </a:t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1"/>
          <p:cNvSpPr txBox="1"/>
          <p:nvPr>
            <p:ph type="title"/>
          </p:nvPr>
        </p:nvSpPr>
        <p:spPr>
          <a:xfrm>
            <a:off x="311760" y="316080"/>
            <a:ext cx="2431440" cy="826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lang="ru-RU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ER-діаграма бази даних</a:t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3" name="Google Shape;153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14800" y="99360"/>
            <a:ext cx="4343400" cy="495396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31"/>
          <p:cNvSpPr txBox="1"/>
          <p:nvPr/>
        </p:nvSpPr>
        <p:spPr>
          <a:xfrm>
            <a:off x="255960" y="1488960"/>
            <a:ext cx="3630240" cy="1940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ru-RU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 підсумковій версії моделі даних було визначено 19 ключових сутностей, кожна з яких відображає важливий аспект роботи системи. </a:t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ru-RU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Cпроектрована модель бази даних охоплює всі ключові аспекти доменної області: користувачів, бізнеси, ігри, оренду, цінову політику та точки видачі.</a:t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2"/>
          <p:cNvSpPr txBox="1"/>
          <p:nvPr>
            <p:ph type="title"/>
          </p:nvPr>
        </p:nvSpPr>
        <p:spPr>
          <a:xfrm>
            <a:off x="268920" y="349560"/>
            <a:ext cx="8520120" cy="43092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conomica"/>
              <a:buNone/>
            </a:pPr>
            <a:r>
              <a:rPr b="0" lang="ru-RU" sz="2400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Архітектура серверної частини</a:t>
            </a:r>
            <a:endParaRPr b="0" sz="2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" name="Google Shape;160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920" y="4359600"/>
            <a:ext cx="861840" cy="5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32"/>
          <p:cNvSpPr/>
          <p:nvPr/>
        </p:nvSpPr>
        <p:spPr>
          <a:xfrm>
            <a:off x="8424360" y="4606200"/>
            <a:ext cx="991800" cy="303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ru-RU" sz="1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" name="Google Shape;162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" y="835200"/>
            <a:ext cx="3753000" cy="317448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32"/>
          <p:cNvSpPr/>
          <p:nvPr/>
        </p:nvSpPr>
        <p:spPr>
          <a:xfrm>
            <a:off x="4728600" y="878400"/>
            <a:ext cx="4186800" cy="3055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ru-RU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Для реалізації серверного застосунку було використано технологію ASP.NET Web Api, яка надає зручний шаблон для побудови REST програмних застосунків. Архітектуру серверної частини реалізовано відповідно до принципів Чистої архітектури (Clean Architecture).</a:t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ru-RU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ході проектування було дотримано архітектурного стилю REST. </a:t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ru-RU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Для перевірки коректності вхідних даних використовується бібліотека FluentValidation. </a:t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ru-RU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Для роботи з базою даних використовується Entity Framework Core 8.</a:t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ru-RU" sz="14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Шаблон презентації кваліфікаційної роботи магістрів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Шаблон презентації кваліфікаційної роботи магістрів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Шаблон презентації кваліфікаційної роботи магістрів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Шаблон презентації кваліфікаційної роботи магістрів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Шаблон презентації кваліфікаційної роботи магістрів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Шаблон презентації кваліфікаційної роботи магістрів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Шаблон презентації кваліфікаційної роботи магістрів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Шаблон презентації кваліфікаційної роботи магістрів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Шаблон презентації кваліфікаційної роботи магістрів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Шаблон презентації кваліфікаційної роботи магістрів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Шаблон презентації кваліфікаційної роботи магістрів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