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8" r:id="rId12"/>
    <p:sldId id="267" r:id="rId13"/>
  </p:sldIdLst>
  <p:sldSz cx="9144000" cy="5143500" type="screen16x9"/>
  <p:notesSz cx="6858000" cy="9144000"/>
  <p:embeddedFontLst>
    <p:embeddedFont>
      <p:font typeface="Economica" panose="020B0604020202020204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7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master.kiev.ua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hyperlink" Target="https://hunters-garage.com.ua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51400" y="2824967"/>
            <a:ext cx="3281100" cy="4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sz="2800" dirty="0" err="1"/>
              <a:t>AutoserviceBooking</a:t>
            </a:r>
            <a:br>
              <a:rPr lang="ru-RU" sz="2800" dirty="0"/>
            </a:br>
            <a:r>
              <a:rPr lang="uk" sz="2400" dirty="0"/>
              <a:t> </a:t>
            </a:r>
            <a:r>
              <a:rPr lang="uk-UA" sz="1800" dirty="0"/>
              <a:t>Програмна система для запису на станції технічного обслуговування автомобілів. Клієнтська частина</a:t>
            </a:r>
            <a:br>
              <a:rPr lang="en-US" sz="1800" dirty="0"/>
            </a:br>
            <a:endParaRPr sz="18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948250" y="3635125"/>
            <a:ext cx="50874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Нотченко Д.В., ПЗПІ-21-8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Керівник:                доц.  Афанасьєва І.В.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13 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5" name="Рисунок 4" descr="Изображение выглядит как текст, снимок экран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3DD0F6B-0298-1A91-5162-578B30DCA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87680"/>
            <a:ext cx="4067701" cy="2918204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, Шрифт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8F40DD2-D053-D83B-CBF8-869DE9910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847700"/>
            <a:ext cx="2889504" cy="2187063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, Шрифт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05C23CB-C204-97FC-C8AA-A6B2FC767B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6800" y="3140274"/>
            <a:ext cx="3599267" cy="18322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Тестування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C86073-FD7F-911B-AC42-6CB7701CA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942" y="809405"/>
            <a:ext cx="2887709" cy="342836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8773F9C-BA09-3B92-9228-D23CA7227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9969" y="1436135"/>
            <a:ext cx="4740297" cy="242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114300" indent="0" algn="just">
              <a:lnSpc>
                <a:spcPct val="150000"/>
              </a:lnSpc>
              <a:buNone/>
            </a:pPr>
            <a:r>
              <a:rPr lang="ru-RU" sz="1800" dirty="0"/>
              <a:t> </a:t>
            </a:r>
            <a:r>
              <a:rPr lang="ru-RU" sz="1800" dirty="0" err="1"/>
              <a:t>реалізовано</a:t>
            </a:r>
            <a:r>
              <a:rPr lang="ru-RU" sz="1800" dirty="0"/>
              <a:t> </a:t>
            </a:r>
            <a:r>
              <a:rPr lang="ru-RU" sz="1800" dirty="0" err="1"/>
              <a:t>кієнтську</a:t>
            </a:r>
            <a:r>
              <a:rPr lang="ru-RU" sz="1800" dirty="0"/>
              <a:t> </a:t>
            </a:r>
            <a:r>
              <a:rPr lang="ru-RU" sz="1800" dirty="0" err="1"/>
              <a:t>частину</a:t>
            </a:r>
            <a:r>
              <a:rPr lang="ru-RU" sz="1800" dirty="0"/>
              <a:t> </a:t>
            </a:r>
            <a:r>
              <a:rPr lang="ru-RU" sz="1800" dirty="0" err="1"/>
              <a:t>системи</a:t>
            </a:r>
            <a:r>
              <a:rPr lang="ru-RU" sz="1800" dirty="0"/>
              <a:t> </a:t>
            </a:r>
            <a:r>
              <a:rPr lang="ru-RU" sz="1800" dirty="0" err="1"/>
              <a:t>бронювання</a:t>
            </a:r>
            <a:r>
              <a:rPr lang="ru-RU" sz="1800" dirty="0"/>
              <a:t> СТО на </a:t>
            </a:r>
            <a:r>
              <a:rPr lang="ru-RU" sz="1800" dirty="0" err="1"/>
              <a:t>базі</a:t>
            </a:r>
            <a:r>
              <a:rPr lang="ru-RU" sz="1800" dirty="0"/>
              <a:t> </a:t>
            </a:r>
            <a:r>
              <a:rPr lang="en-US" sz="1800" dirty="0"/>
              <a:t>React + TypeScript </a:t>
            </a:r>
            <a:r>
              <a:rPr lang="ru-RU" sz="1800" dirty="0"/>
              <a:t>з </a:t>
            </a:r>
            <a:r>
              <a:rPr lang="en-US" sz="1800" dirty="0"/>
              <a:t>REST API.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ru-RU" sz="1800" dirty="0"/>
              <a:t>- </a:t>
            </a:r>
            <a:r>
              <a:rPr lang="ru-RU" sz="1800" dirty="0" err="1"/>
              <a:t>архітектура</a:t>
            </a:r>
            <a:r>
              <a:rPr lang="ru-RU" sz="1800" dirty="0"/>
              <a:t> </a:t>
            </a:r>
            <a:r>
              <a:rPr lang="ru-RU" sz="1800" dirty="0" err="1"/>
              <a:t>побудована</a:t>
            </a:r>
            <a:r>
              <a:rPr lang="ru-RU" sz="1800" dirty="0"/>
              <a:t> </a:t>
            </a:r>
            <a:r>
              <a:rPr lang="ru-RU" sz="1800" dirty="0" err="1"/>
              <a:t>відповідно</a:t>
            </a:r>
            <a:r>
              <a:rPr lang="ru-RU" sz="1800" dirty="0"/>
              <a:t> до </a:t>
            </a:r>
            <a:r>
              <a:rPr lang="ru-RU" sz="1800" dirty="0" err="1"/>
              <a:t>принципів</a:t>
            </a:r>
            <a:r>
              <a:rPr lang="ru-RU" sz="1800" dirty="0"/>
              <a:t> р</a:t>
            </a:r>
            <a:r>
              <a:rPr lang="uk-UA" sz="1800" dirty="0" err="1"/>
              <a:t>озділення</a:t>
            </a:r>
            <a:r>
              <a:rPr lang="uk-UA" sz="1800" dirty="0"/>
              <a:t> відповідальності, </a:t>
            </a:r>
            <a:r>
              <a:rPr lang="ru-RU" sz="1800" dirty="0" err="1"/>
              <a:t>чистої</a:t>
            </a:r>
            <a:r>
              <a:rPr lang="ru-RU" sz="1800" dirty="0"/>
              <a:t> </a:t>
            </a:r>
            <a:r>
              <a:rPr lang="ru-RU" sz="1800" dirty="0" err="1"/>
              <a:t>архітектури</a:t>
            </a:r>
            <a:r>
              <a:rPr lang="ru-RU" sz="1800" dirty="0"/>
              <a:t>, </a:t>
            </a:r>
            <a:r>
              <a:rPr lang="ru-RU" sz="1800" dirty="0" err="1"/>
              <a:t>що</a:t>
            </a:r>
            <a:r>
              <a:rPr lang="ru-RU" sz="1800" dirty="0"/>
              <a:t> </a:t>
            </a:r>
            <a:r>
              <a:rPr lang="ru-RU" sz="1800" dirty="0" err="1"/>
              <a:t>забезпечує</a:t>
            </a:r>
            <a:r>
              <a:rPr lang="ru-RU" sz="1800" dirty="0"/>
              <a:t> </a:t>
            </a:r>
            <a:r>
              <a:rPr lang="ru-RU" sz="1800" dirty="0" err="1"/>
              <a:t>масштабованість</a:t>
            </a:r>
            <a:r>
              <a:rPr lang="ru-RU" sz="1800" dirty="0"/>
              <a:t> і </a:t>
            </a:r>
            <a:r>
              <a:rPr lang="ru-RU" sz="1800" dirty="0" err="1"/>
              <a:t>модульність</a:t>
            </a:r>
            <a:r>
              <a:rPr lang="ru-RU" sz="1800" dirty="0"/>
              <a:t>.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ru-RU" sz="1800" dirty="0"/>
              <a:t>- </a:t>
            </a:r>
            <a:r>
              <a:rPr lang="ru-RU" sz="1800" dirty="0" err="1"/>
              <a:t>забезпечено</a:t>
            </a:r>
            <a:r>
              <a:rPr lang="ru-RU" sz="1800" dirty="0"/>
              <a:t> </a:t>
            </a:r>
            <a:r>
              <a:rPr lang="ru-RU" sz="1800" dirty="0" err="1"/>
              <a:t>багаторівневий</a:t>
            </a:r>
            <a:r>
              <a:rPr lang="ru-RU" sz="1800" dirty="0"/>
              <a:t> </a:t>
            </a:r>
            <a:r>
              <a:rPr lang="ru-RU" sz="1800" dirty="0" err="1"/>
              <a:t>захист</a:t>
            </a:r>
            <a:r>
              <a:rPr lang="ru-RU" sz="1800" dirty="0"/>
              <a:t>: </a:t>
            </a:r>
            <a:r>
              <a:rPr lang="en-US" sz="1800" dirty="0"/>
              <a:t>JWT-</a:t>
            </a:r>
            <a:r>
              <a:rPr lang="ru-RU" sz="1800" dirty="0" err="1"/>
              <a:t>автентифікація</a:t>
            </a:r>
            <a:r>
              <a:rPr lang="ru-RU" sz="1800" dirty="0"/>
              <a:t>, </a:t>
            </a:r>
            <a:r>
              <a:rPr lang="en-US" sz="1800" dirty="0"/>
              <a:t>RBAC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ru-RU" sz="1800" dirty="0"/>
              <a:t>- проведено </a:t>
            </a:r>
            <a:r>
              <a:rPr lang="ru-RU" sz="1800" dirty="0" err="1"/>
              <a:t>автоматизоване</a:t>
            </a:r>
            <a:r>
              <a:rPr lang="ru-RU" sz="1800" dirty="0"/>
              <a:t> </a:t>
            </a:r>
            <a:r>
              <a:rPr lang="ru-RU" sz="1800" dirty="0" err="1"/>
              <a:t>тестування</a:t>
            </a:r>
            <a:r>
              <a:rPr lang="ru-RU" sz="1800" dirty="0"/>
              <a:t> за </a:t>
            </a:r>
            <a:r>
              <a:rPr lang="ru-RU" sz="1800" dirty="0" err="1"/>
              <a:t>допомогою</a:t>
            </a:r>
            <a:r>
              <a:rPr lang="ru-RU" sz="1800" dirty="0"/>
              <a:t> </a:t>
            </a:r>
            <a:r>
              <a:rPr lang="en-US" sz="1800" dirty="0"/>
              <a:t>Jest </a:t>
            </a:r>
            <a:r>
              <a:rPr lang="ru-RU" sz="1800" dirty="0"/>
              <a:t>і </a:t>
            </a:r>
            <a:r>
              <a:rPr lang="ru-RU" sz="1800" dirty="0" err="1"/>
              <a:t>ручне</a:t>
            </a:r>
            <a:r>
              <a:rPr lang="ru-RU" sz="1800" dirty="0"/>
              <a:t> </a:t>
            </a:r>
            <a:r>
              <a:rPr lang="ru-RU" sz="1800" dirty="0" err="1"/>
              <a:t>тестування</a:t>
            </a:r>
            <a:r>
              <a:rPr lang="en-US" sz="1800" dirty="0"/>
              <a:t>.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ru-RU" sz="1800" dirty="0"/>
              <a:t>- </a:t>
            </a:r>
            <a:r>
              <a:rPr lang="ru-RU" sz="1800" dirty="0" err="1"/>
              <a:t>реалізовано</a:t>
            </a:r>
            <a:r>
              <a:rPr lang="ru-RU" sz="1800" dirty="0"/>
              <a:t> </a:t>
            </a:r>
            <a:r>
              <a:rPr lang="en-US" sz="1800" dirty="0"/>
              <a:t>email-</a:t>
            </a:r>
            <a:r>
              <a:rPr lang="ru-RU" sz="1800" dirty="0" err="1"/>
              <a:t>сповіщення</a:t>
            </a:r>
            <a:r>
              <a:rPr lang="ru-RU" sz="1800" dirty="0"/>
              <a:t>, </a:t>
            </a:r>
            <a:r>
              <a:rPr lang="ru-RU" sz="1800" dirty="0" err="1"/>
              <a:t>призначення</a:t>
            </a:r>
            <a:r>
              <a:rPr lang="ru-RU" sz="1800" dirty="0"/>
              <a:t> </a:t>
            </a:r>
            <a:r>
              <a:rPr lang="ru-RU" sz="1800" dirty="0" err="1"/>
              <a:t>механіків</a:t>
            </a:r>
            <a:r>
              <a:rPr lang="ru-RU" sz="1800" dirty="0"/>
              <a:t> та </a:t>
            </a:r>
            <a:r>
              <a:rPr lang="ru-RU" sz="1800" dirty="0" err="1"/>
              <a:t>валідацію</a:t>
            </a:r>
            <a:r>
              <a:rPr lang="ru-RU" sz="1800" dirty="0"/>
              <a:t> </a:t>
            </a:r>
            <a:r>
              <a:rPr lang="ru-RU" sz="1800" dirty="0" err="1"/>
              <a:t>бронювань</a:t>
            </a:r>
            <a:r>
              <a:rPr lang="ru-RU" sz="1800" dirty="0"/>
              <a:t> у реальному </a:t>
            </a:r>
            <a:r>
              <a:rPr lang="ru-RU" sz="1800" dirty="0" err="1"/>
              <a:t>часі</a:t>
            </a:r>
            <a:r>
              <a:rPr lang="ru-RU" sz="1800" dirty="0"/>
              <a:t>.</a:t>
            </a:r>
          </a:p>
          <a:p>
            <a:pPr marL="114300" indent="0" algn="just">
              <a:lnSpc>
                <a:spcPct val="150000"/>
              </a:lnSpc>
              <a:buNone/>
            </a:pPr>
            <a:r>
              <a:rPr lang="ru-RU" sz="1800" dirty="0"/>
              <a:t>- </a:t>
            </a:r>
            <a:r>
              <a:rPr lang="ru-RU" sz="1800" dirty="0" err="1"/>
              <a:t>проєкт</a:t>
            </a:r>
            <a:r>
              <a:rPr lang="ru-RU" sz="1800" dirty="0"/>
              <a:t> </a:t>
            </a:r>
            <a:r>
              <a:rPr lang="ru-RU" sz="1800" dirty="0" err="1"/>
              <a:t>готовий</a:t>
            </a:r>
            <a:r>
              <a:rPr lang="ru-RU" sz="1800" dirty="0"/>
              <a:t> до </a:t>
            </a:r>
            <a:r>
              <a:rPr lang="ru-RU" sz="1800" dirty="0" err="1"/>
              <a:t>подальшого</a:t>
            </a:r>
            <a:r>
              <a:rPr lang="ru-RU" sz="1800" dirty="0"/>
              <a:t> </a:t>
            </a:r>
            <a:r>
              <a:rPr lang="ru-RU" sz="1800" dirty="0" err="1"/>
              <a:t>розширення</a:t>
            </a:r>
            <a:r>
              <a:rPr lang="ru-RU" sz="1800" dirty="0"/>
              <a:t> — </a:t>
            </a:r>
            <a:r>
              <a:rPr lang="ru-RU" sz="1800" dirty="0" err="1"/>
              <a:t>інтеграції</a:t>
            </a:r>
            <a:r>
              <a:rPr lang="ru-RU" sz="1800" dirty="0"/>
              <a:t> </a:t>
            </a:r>
            <a:r>
              <a:rPr lang="ru-RU" sz="1800" dirty="0" err="1"/>
              <a:t>платіжних</a:t>
            </a:r>
            <a:r>
              <a:rPr lang="ru-RU" sz="1800" dirty="0"/>
              <a:t> систем, </a:t>
            </a:r>
            <a:r>
              <a:rPr lang="ru-RU" sz="1800" dirty="0" err="1"/>
              <a:t>аналітики</a:t>
            </a:r>
            <a:r>
              <a:rPr lang="ru-RU" sz="1800" dirty="0"/>
              <a:t>, </a:t>
            </a:r>
            <a:r>
              <a:rPr lang="ru-RU" sz="1800" dirty="0" err="1"/>
              <a:t>клієнтської</a:t>
            </a:r>
            <a:r>
              <a:rPr lang="ru-RU" sz="1800" dirty="0"/>
              <a:t> </a:t>
            </a:r>
            <a:r>
              <a:rPr lang="ru-RU" sz="1800" dirty="0" err="1"/>
              <a:t>частини</a:t>
            </a:r>
            <a:r>
              <a:rPr lang="ru-RU" sz="1800" dirty="0"/>
              <a:t> </a:t>
            </a:r>
            <a:r>
              <a:rPr lang="ru-RU" sz="1800" dirty="0" err="1"/>
              <a:t>тощо</a:t>
            </a:r>
            <a:r>
              <a:rPr lang="ru-RU" sz="1800" dirty="0"/>
              <a:t>.</a:t>
            </a: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381196" cy="11034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1400" dirty="0" err="1"/>
              <a:t>С</a:t>
            </a:r>
            <a:r>
              <a:rPr lang="en-US" sz="1400" dirty="0" err="1">
                <a:effectLst/>
              </a:rPr>
              <a:t>творення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комфортного</a:t>
            </a:r>
            <a:r>
              <a:rPr lang="en-US" sz="1400" dirty="0">
                <a:effectLst/>
              </a:rPr>
              <a:t>, </a:t>
            </a:r>
            <a:r>
              <a:rPr lang="en-US" sz="1400" dirty="0" err="1">
                <a:effectLst/>
              </a:rPr>
              <a:t>безпечного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та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інтуітивно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зрозумілого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інтерфейсу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для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роботи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коритсувача</a:t>
            </a:r>
            <a:r>
              <a:rPr lang="en-US" sz="1400" dirty="0">
                <a:effectLst/>
              </a:rPr>
              <a:t> з </a:t>
            </a:r>
            <a:r>
              <a:rPr lang="en-US" sz="1400" dirty="0" err="1">
                <a:effectLst/>
              </a:rPr>
              <a:t>системою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бронювання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та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функціями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перегляду</a:t>
            </a:r>
            <a:r>
              <a:rPr lang="en-US" sz="1400" dirty="0">
                <a:effectLst/>
              </a:rPr>
              <a:t>, </a:t>
            </a:r>
            <a:r>
              <a:rPr lang="en-US" sz="1400" dirty="0" err="1">
                <a:effectLst/>
              </a:rPr>
              <a:t>створення</a:t>
            </a:r>
            <a:r>
              <a:rPr lang="en-US" sz="1400" dirty="0">
                <a:effectLst/>
              </a:rPr>
              <a:t>, </a:t>
            </a:r>
            <a:r>
              <a:rPr lang="en-US" sz="1400" dirty="0" err="1">
                <a:effectLst/>
              </a:rPr>
              <a:t>редагування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послуг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та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бронювань</a:t>
            </a:r>
            <a:r>
              <a:rPr lang="en-US" sz="1400" dirty="0">
                <a:effectLst/>
              </a:rPr>
              <a:t>, а </a:t>
            </a:r>
            <a:r>
              <a:rPr lang="en-US" sz="1400" dirty="0" err="1">
                <a:effectLst/>
              </a:rPr>
              <a:t>також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керування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обліковим</a:t>
            </a:r>
            <a:r>
              <a:rPr lang="en-US" sz="1400" dirty="0">
                <a:effectLst/>
              </a:rPr>
              <a:t> </a:t>
            </a:r>
            <a:r>
              <a:rPr lang="en-US" sz="1400" dirty="0" err="1">
                <a:effectLst/>
              </a:rPr>
              <a:t>записом</a:t>
            </a:r>
            <a:r>
              <a:rPr lang="en-US" sz="1400" dirty="0">
                <a:effectLst/>
              </a:rPr>
              <a:t>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  <p:pic>
        <p:nvPicPr>
          <p:cNvPr id="3" name="Picture 2" descr="Цель Изображения – скачать бесплатно на Freepik">
            <a:extLst>
              <a:ext uri="{FF2B5EF4-FFF2-40B4-BE49-F238E27FC236}">
                <a16:creationId xmlns:a16="http://schemas.microsoft.com/office/drawing/2014/main" id="{9CEE3E68-7CBD-CC33-FCFA-25D0FA2C9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0" r="-3" b="6838"/>
          <a:stretch>
            <a:fillRect/>
          </a:stretch>
        </p:blipFill>
        <p:spPr bwMode="auto">
          <a:xfrm>
            <a:off x="5400954" y="196524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93E8B4-45B2-4FF9-D725-67921E2BFFE4}"/>
              </a:ext>
            </a:extLst>
          </p:cNvPr>
          <p:cNvSpPr txBox="1"/>
          <p:nvPr/>
        </p:nvSpPr>
        <p:spPr>
          <a:xfrm>
            <a:off x="1274064" y="2328424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</a:pPr>
            <a:r>
              <a:rPr lang="en-US" dirty="0" err="1">
                <a:effectLst/>
              </a:rPr>
              <a:t>Сучасні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автомобілісти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стикаються</a:t>
            </a:r>
            <a:r>
              <a:rPr lang="en-US" dirty="0">
                <a:effectLst/>
              </a:rPr>
              <a:t> з </a:t>
            </a:r>
            <a:r>
              <a:rPr lang="en-US" dirty="0" err="1">
                <a:effectLst/>
              </a:rPr>
              <a:t>великою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кількістю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проблем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пов’язаних</a:t>
            </a:r>
            <a:r>
              <a:rPr lang="en-US" dirty="0">
                <a:effectLst/>
              </a:rPr>
              <a:t> з </a:t>
            </a:r>
            <a:r>
              <a:rPr lang="en-US" dirty="0" err="1">
                <a:effectLst/>
              </a:rPr>
              <a:t>записами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на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станції</a:t>
            </a:r>
            <a:r>
              <a:rPr lang="en-US" dirty="0">
                <a:effectLst/>
              </a:rPr>
              <a:t> СТО </a:t>
            </a:r>
            <a:r>
              <a:rPr lang="en-US" dirty="0" err="1">
                <a:effectLst/>
              </a:rPr>
              <a:t>для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технічного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огляду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чи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ремонту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атомобіля</a:t>
            </a:r>
            <a:r>
              <a:rPr lang="en-US" dirty="0">
                <a:effectLst/>
              </a:rPr>
              <a:t>. </a:t>
            </a:r>
            <a:r>
              <a:rPr lang="en-US" dirty="0" err="1">
                <a:effectLst/>
              </a:rPr>
              <a:t>Часто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для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запису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необхідно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особисто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телефонувати</a:t>
            </a:r>
            <a:r>
              <a:rPr lang="en-US" dirty="0">
                <a:effectLst/>
              </a:rPr>
              <a:t> у </a:t>
            </a:r>
            <a:r>
              <a:rPr lang="en-US" dirty="0" err="1">
                <a:effectLst/>
              </a:rPr>
              <a:t>центри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та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витрачати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дуже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багато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часу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на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обговорювання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можливостей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запису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не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знаючи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про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наявність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вільного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часу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також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часто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виникають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накладки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таких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записів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через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людський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фактор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також</a:t>
            </a:r>
            <a:r>
              <a:rPr lang="en-US" dirty="0">
                <a:effectLst/>
              </a:rPr>
              <a:t> є </a:t>
            </a:r>
            <a:r>
              <a:rPr lang="en-US" dirty="0" err="1">
                <a:effectLst/>
              </a:rPr>
              <a:t>проблема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пов’язана</a:t>
            </a:r>
            <a:r>
              <a:rPr lang="en-US" dirty="0">
                <a:effectLst/>
              </a:rPr>
              <a:t> з </a:t>
            </a:r>
            <a:r>
              <a:rPr lang="en-US" dirty="0" err="1">
                <a:effectLst/>
              </a:rPr>
              <a:t>відсутністю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актуальних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даних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про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ціни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та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послуги</a:t>
            </a:r>
            <a:r>
              <a:rPr lang="en-US" dirty="0">
                <a:effectLst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268925" y="829459"/>
            <a:ext cx="3845772" cy="1346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indent="0">
              <a:spcBef>
                <a:spcPts val="1500"/>
              </a:spcBef>
              <a:spcAft>
                <a:spcPts val="1200"/>
              </a:spcAft>
              <a:buNone/>
            </a:pPr>
            <a:r>
              <a:rPr lang="en-US" dirty="0">
                <a:hlinkClick r:id="rId3"/>
              </a:rPr>
              <a:t>https://www.remmaster.kiev.ua/</a:t>
            </a:r>
            <a:endParaRPr lang="uk-UA" dirty="0"/>
          </a:p>
          <a:p>
            <a:pPr marL="0" indent="0">
              <a:spcBef>
                <a:spcPts val="1500"/>
              </a:spcBef>
              <a:spcAft>
                <a:spcPts val="1200"/>
              </a:spcAft>
              <a:buNone/>
            </a:pPr>
            <a:r>
              <a:rPr lang="en-US" dirty="0">
                <a:hlinkClick r:id="rId4"/>
              </a:rPr>
              <a:t>https://hunters-garage.com.ua/</a:t>
            </a:r>
            <a:endParaRPr lang="ru-RU" dirty="0"/>
          </a:p>
          <a:p>
            <a:pPr marL="0" indent="0">
              <a:spcBef>
                <a:spcPts val="1500"/>
              </a:spcBef>
              <a:spcAft>
                <a:spcPts val="120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pic>
        <p:nvPicPr>
          <p:cNvPr id="3" name="Рисунок 2" descr="Изображение выглядит как логотип, графическая вставка, График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D1A9CAC-D03F-F5DE-995F-114A2F655F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8618" y="586497"/>
            <a:ext cx="1546764" cy="831300"/>
          </a:xfrm>
          <a:prstGeom prst="rect">
            <a:avLst/>
          </a:prstGeom>
        </p:spPr>
      </p:pic>
      <p:pic>
        <p:nvPicPr>
          <p:cNvPr id="4" name="Рисунок 3" descr="Изображение выглядит как Шрифт, текст, Графика, снимок экра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57D544B-76E2-3449-5014-AFE32C903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9696" y="1502721"/>
            <a:ext cx="2600688" cy="5620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69AC3A-F4F0-91D8-CF58-A8ACBC12F6BC}"/>
              </a:ext>
            </a:extLst>
          </p:cNvPr>
          <p:cNvSpPr txBox="1"/>
          <p:nvPr/>
        </p:nvSpPr>
        <p:spPr>
          <a:xfrm>
            <a:off x="268925" y="229900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uk-UA" dirty="0"/>
              <a:t>Прогалини в наявних аналогах</a:t>
            </a:r>
            <a:r>
              <a:rPr lang="en-US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21CDC4-9175-AFB1-2B55-3B41D9A00D2F}"/>
              </a:ext>
            </a:extLst>
          </p:cNvPr>
          <p:cNvSpPr txBox="1"/>
          <p:nvPr/>
        </p:nvSpPr>
        <p:spPr>
          <a:xfrm>
            <a:off x="268924" y="2686851"/>
            <a:ext cx="53759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ru-RU" dirty="0"/>
              <a:t>❌ </a:t>
            </a:r>
            <a:r>
              <a:rPr lang="ru-RU" dirty="0" err="1"/>
              <a:t>Відсутність</a:t>
            </a:r>
            <a:r>
              <a:rPr lang="ru-RU" dirty="0"/>
              <a:t> </a:t>
            </a:r>
            <a:r>
              <a:rPr lang="ru-RU" dirty="0" err="1"/>
              <a:t>інтерактивного</a:t>
            </a:r>
            <a:r>
              <a:rPr lang="ru-RU" dirty="0"/>
              <a:t> онлайн-</a:t>
            </a:r>
            <a:r>
              <a:rPr lang="ru-RU" dirty="0" err="1"/>
              <a:t>бронювання</a:t>
            </a:r>
            <a:r>
              <a:rPr lang="ru-RU" dirty="0"/>
              <a:t> з </a:t>
            </a:r>
            <a:r>
              <a:rPr lang="ru-RU" dirty="0" err="1"/>
              <a:t>перевіркою</a:t>
            </a:r>
            <a:r>
              <a:rPr lang="ru-RU" dirty="0"/>
              <a:t> </a:t>
            </a:r>
            <a:r>
              <a:rPr lang="ru-RU" dirty="0" err="1"/>
              <a:t>доступності</a:t>
            </a:r>
            <a:r>
              <a:rPr lang="ru-RU" dirty="0"/>
              <a:t> часу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A51E56-F730-BBA1-B3C3-2821EE3E0758}"/>
              </a:ext>
            </a:extLst>
          </p:cNvPr>
          <p:cNvSpPr txBox="1"/>
          <p:nvPr/>
        </p:nvSpPr>
        <p:spPr>
          <a:xfrm>
            <a:off x="268924" y="323299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ru-RU" dirty="0"/>
              <a:t>❌ </a:t>
            </a:r>
            <a:r>
              <a:rPr lang="ru-RU" dirty="0" err="1"/>
              <a:t>Відсутність</a:t>
            </a:r>
            <a:r>
              <a:rPr lang="ru-RU" dirty="0"/>
              <a:t> реального </a:t>
            </a:r>
            <a:r>
              <a:rPr lang="ru-RU" dirty="0" err="1"/>
              <a:t>розкладу</a:t>
            </a:r>
            <a:r>
              <a:rPr lang="ru-RU" dirty="0"/>
              <a:t> </a:t>
            </a:r>
            <a:r>
              <a:rPr lang="ru-RU" dirty="0" err="1"/>
              <a:t>майстрів</a:t>
            </a:r>
            <a:r>
              <a:rPr lang="ru-RU" dirty="0"/>
              <a:t> та </a:t>
            </a:r>
            <a:r>
              <a:rPr lang="ru-RU" dirty="0" err="1"/>
              <a:t>станцій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68F973-95E1-44B0-1F02-11DCDAC83A4F}"/>
              </a:ext>
            </a:extLst>
          </p:cNvPr>
          <p:cNvSpPr txBox="1"/>
          <p:nvPr/>
        </p:nvSpPr>
        <p:spPr>
          <a:xfrm>
            <a:off x="268924" y="383661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ru-RU" dirty="0"/>
              <a:t>❌ </a:t>
            </a:r>
            <a:r>
              <a:rPr lang="ru-RU" dirty="0" err="1"/>
              <a:t>Відсутність</a:t>
            </a:r>
            <a:r>
              <a:rPr lang="ru-RU" dirty="0"/>
              <a:t> </a:t>
            </a:r>
            <a:r>
              <a:rPr lang="ru-RU" dirty="0" err="1"/>
              <a:t>особистого</a:t>
            </a:r>
            <a:r>
              <a:rPr lang="ru-RU" dirty="0"/>
              <a:t> </a:t>
            </a:r>
            <a:r>
              <a:rPr lang="ru-RU" dirty="0" err="1"/>
              <a:t>кабінету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4ECBFF-BFCE-8F06-5EFC-5F23CD5DDFD5}"/>
              </a:ext>
            </a:extLst>
          </p:cNvPr>
          <p:cNvSpPr txBox="1"/>
          <p:nvPr/>
        </p:nvSpPr>
        <p:spPr>
          <a:xfrm>
            <a:off x="4572000" y="301787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ru-RU"/>
              <a:t>❌ Відсутність розмежування ролей персоналу 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4CBB2F-6758-6060-AAAB-7CFD646C44CB}"/>
              </a:ext>
            </a:extLst>
          </p:cNvPr>
          <p:cNvSpPr txBox="1"/>
          <p:nvPr/>
        </p:nvSpPr>
        <p:spPr>
          <a:xfrm>
            <a:off x="4572000" y="3570538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ru-RU" dirty="0"/>
              <a:t>❌ </a:t>
            </a:r>
            <a:r>
              <a:rPr lang="ru-RU" dirty="0" err="1"/>
              <a:t>Відсутність</a:t>
            </a:r>
            <a:r>
              <a:rPr lang="ru-RU" dirty="0"/>
              <a:t> </a:t>
            </a:r>
            <a:r>
              <a:rPr lang="ru-RU" dirty="0" err="1"/>
              <a:t>інтеграції</a:t>
            </a:r>
            <a:r>
              <a:rPr lang="ru-RU" dirty="0"/>
              <a:t> з базою </a:t>
            </a:r>
            <a:r>
              <a:rPr lang="ru-RU" dirty="0" err="1"/>
              <a:t>даних</a:t>
            </a:r>
            <a:r>
              <a:rPr lang="ru-RU" dirty="0"/>
              <a:t> для </a:t>
            </a:r>
            <a:r>
              <a:rPr lang="ru-RU" dirty="0" err="1"/>
              <a:t>зберігання</a:t>
            </a:r>
            <a:r>
              <a:rPr lang="ru-RU" dirty="0"/>
              <a:t> </a:t>
            </a:r>
            <a:r>
              <a:rPr lang="ru-RU" dirty="0" err="1"/>
              <a:t>історії</a:t>
            </a:r>
            <a:r>
              <a:rPr lang="ru-RU" dirty="0"/>
              <a:t> </a:t>
            </a:r>
            <a:r>
              <a:rPr lang="ru-RU" dirty="0" err="1"/>
              <a:t>обслуговувань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894750"/>
            <a:ext cx="8661612" cy="35553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221615" indent="0">
              <a:lnSpc>
                <a:spcPct val="90000"/>
              </a:lnSpc>
              <a:spcAft>
                <a:spcPts val="600"/>
              </a:spcAft>
              <a:buNone/>
              <a:tabLst>
                <a:tab pos="2339340" algn="l"/>
              </a:tabLst>
            </a:pPr>
            <a:r>
              <a:rPr lang="en-US" sz="1800" dirty="0" err="1">
                <a:effectLst/>
              </a:rPr>
              <a:t>Клієнтська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частина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програмної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системи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бронювання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місць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на</a:t>
            </a:r>
            <a:r>
              <a:rPr lang="en-US" sz="1800" dirty="0">
                <a:effectLst/>
              </a:rPr>
              <a:t> СТО </a:t>
            </a:r>
            <a:r>
              <a:rPr lang="en-US" sz="1800" dirty="0" err="1">
                <a:effectLst/>
              </a:rPr>
              <a:t>має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виконувати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такі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задачі</a:t>
            </a:r>
            <a:r>
              <a:rPr lang="en-US" sz="1800" dirty="0">
                <a:effectLst/>
              </a:rPr>
              <a:t>: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2339340" algn="l"/>
              </a:tabLst>
            </a:pPr>
            <a:r>
              <a:rPr lang="en-US" sz="1800" dirty="0" err="1">
                <a:effectLst/>
              </a:rPr>
              <a:t>взаємодіяти</a:t>
            </a:r>
            <a:r>
              <a:rPr lang="en-US" sz="1800" dirty="0">
                <a:effectLst/>
              </a:rPr>
              <a:t> з </a:t>
            </a:r>
            <a:r>
              <a:rPr lang="en-US" sz="1800" dirty="0" err="1">
                <a:effectLst/>
              </a:rPr>
              <a:t>ендпоінтами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серверної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частини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через</a:t>
            </a:r>
            <a:r>
              <a:rPr lang="en-US" sz="1800" dirty="0">
                <a:effectLst/>
              </a:rPr>
              <a:t> Axios, </a:t>
            </a:r>
            <a:r>
              <a:rPr lang="en-US" sz="1800" dirty="0" err="1">
                <a:effectLst/>
              </a:rPr>
              <a:t>які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надають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доступ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до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інформації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про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користувачів</a:t>
            </a:r>
            <a:r>
              <a:rPr lang="en-US" sz="1800" dirty="0">
                <a:effectLst/>
              </a:rPr>
              <a:t>, </a:t>
            </a:r>
            <a:r>
              <a:rPr lang="en-US" sz="1800" dirty="0" err="1">
                <a:effectLst/>
              </a:rPr>
              <a:t>автомобілі</a:t>
            </a:r>
            <a:r>
              <a:rPr lang="en-US" sz="1800" dirty="0">
                <a:effectLst/>
              </a:rPr>
              <a:t>, </a:t>
            </a:r>
            <a:r>
              <a:rPr lang="en-US" sz="1800" dirty="0" err="1">
                <a:effectLst/>
              </a:rPr>
              <a:t>послуги</a:t>
            </a:r>
            <a:r>
              <a:rPr lang="en-US" sz="1800" dirty="0">
                <a:effectLst/>
              </a:rPr>
              <a:t>, СТО, </a:t>
            </a:r>
            <a:r>
              <a:rPr lang="en-US" sz="1800" dirty="0" err="1">
                <a:effectLst/>
              </a:rPr>
              <a:t>бронювання</a:t>
            </a:r>
            <a:r>
              <a:rPr lang="en-US" sz="1800" dirty="0">
                <a:effectLst/>
              </a:rPr>
              <a:t>, </a:t>
            </a:r>
            <a:r>
              <a:rPr lang="en-US" sz="1800" dirty="0" err="1">
                <a:effectLst/>
              </a:rPr>
              <a:t>історії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обслуговувань</a:t>
            </a:r>
            <a:r>
              <a:rPr lang="en-US" sz="1800" dirty="0">
                <a:effectLst/>
              </a:rPr>
              <a:t>;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2339340" algn="l"/>
              </a:tabLst>
            </a:pPr>
            <a:r>
              <a:rPr lang="en-US" sz="1800" dirty="0" err="1">
                <a:effectLst/>
              </a:rPr>
              <a:t>через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взаємодію</a:t>
            </a:r>
            <a:r>
              <a:rPr lang="en-US" sz="1800" dirty="0">
                <a:effectLst/>
              </a:rPr>
              <a:t> з </a:t>
            </a:r>
            <a:r>
              <a:rPr lang="en-US" sz="1800" dirty="0" err="1">
                <a:effectLst/>
              </a:rPr>
              <a:t>ендпоінтами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серверної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частини</a:t>
            </a:r>
            <a:r>
              <a:rPr lang="en-US" sz="1800" dirty="0">
                <a:effectLst/>
              </a:rPr>
              <a:t>, </a:t>
            </a:r>
            <a:r>
              <a:rPr lang="en-US" sz="1800" dirty="0" err="1">
                <a:effectLst/>
              </a:rPr>
              <a:t>через</a:t>
            </a:r>
            <a:r>
              <a:rPr lang="en-US" sz="1800" dirty="0">
                <a:effectLst/>
              </a:rPr>
              <a:t> Axios, </a:t>
            </a:r>
            <a:r>
              <a:rPr lang="en-US" sz="1800" dirty="0" err="1">
                <a:effectLst/>
              </a:rPr>
              <a:t>додавати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нову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інформацію</a:t>
            </a:r>
            <a:r>
              <a:rPr lang="en-US" sz="1800" dirty="0">
                <a:effectLst/>
              </a:rPr>
              <a:t> у </a:t>
            </a:r>
            <a:r>
              <a:rPr lang="en-US" sz="1800" dirty="0" err="1">
                <a:effectLst/>
              </a:rPr>
              <a:t>базу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даних</a:t>
            </a:r>
            <a:r>
              <a:rPr lang="en-US" sz="1800" dirty="0">
                <a:effectLst/>
              </a:rPr>
              <a:t>;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2339340" algn="l"/>
              </a:tabLst>
            </a:pPr>
            <a:r>
              <a:rPr lang="en-US" sz="1800" dirty="0" err="1">
                <a:effectLst/>
              </a:rPr>
              <a:t>система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повинна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отримувати</a:t>
            </a:r>
            <a:r>
              <a:rPr lang="en-US" sz="1800" dirty="0">
                <a:effectLst/>
              </a:rPr>
              <a:t> JWT </a:t>
            </a:r>
            <a:r>
              <a:rPr lang="en-US" sz="1800" dirty="0" err="1">
                <a:effectLst/>
              </a:rPr>
              <a:t>токен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від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серверу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та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використовувати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для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реалізації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авторизації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та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розподілення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функціоналу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за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ролями</a:t>
            </a:r>
            <a:r>
              <a:rPr lang="en-US" sz="1800" dirty="0">
                <a:effectLst/>
              </a:rPr>
              <a:t>, </a:t>
            </a:r>
            <a:r>
              <a:rPr lang="en-US" sz="1800" dirty="0" err="1">
                <a:effectLst/>
              </a:rPr>
              <a:t>перевірку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терміну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дії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токену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та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вихід</a:t>
            </a:r>
            <a:r>
              <a:rPr lang="en-US" sz="1800" dirty="0">
                <a:effectLst/>
              </a:rPr>
              <a:t> з </a:t>
            </a:r>
            <a:r>
              <a:rPr lang="en-US" sz="1800" dirty="0" err="1">
                <a:effectLst/>
              </a:rPr>
              <a:t>системи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при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його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завершенні</a:t>
            </a:r>
            <a:r>
              <a:rPr lang="en-US" sz="1800" dirty="0">
                <a:effectLst/>
              </a:rPr>
              <a:t>;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2339340" algn="l"/>
              </a:tabLst>
            </a:pPr>
            <a:r>
              <a:rPr lang="en-US" sz="1800" dirty="0" err="1">
                <a:effectLst/>
              </a:rPr>
              <a:t>організація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маршрутизації</a:t>
            </a:r>
            <a:r>
              <a:rPr lang="en-US" sz="1800" dirty="0">
                <a:effectLst/>
              </a:rPr>
              <a:t> з </a:t>
            </a:r>
            <a:r>
              <a:rPr lang="en-US" sz="1800" dirty="0" err="1">
                <a:effectLst/>
              </a:rPr>
              <a:t>урахуванням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ролей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користувача</a:t>
            </a:r>
            <a:r>
              <a:rPr lang="en-US" sz="1800" dirty="0">
                <a:effectLst/>
              </a:rPr>
              <a:t>, </a:t>
            </a:r>
            <a:r>
              <a:rPr lang="en-US" sz="1800" dirty="0" err="1">
                <a:effectLst/>
              </a:rPr>
              <a:t>забезпечення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захисту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маршрутів</a:t>
            </a:r>
            <a:r>
              <a:rPr lang="en-US" sz="1800" dirty="0">
                <a:effectLst/>
              </a:rPr>
              <a:t>;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2339340" algn="l"/>
              </a:tabLst>
            </a:pPr>
            <a:r>
              <a:rPr lang="en-US" sz="1800" dirty="0" err="1">
                <a:effectLst/>
              </a:rPr>
              <a:t>впровадити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систему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повідомлень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для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інформування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про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дії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користувача</a:t>
            </a:r>
            <a:r>
              <a:rPr lang="en-US" sz="1800" dirty="0">
                <a:effectLst/>
              </a:rPr>
              <a:t>, </a:t>
            </a:r>
            <a:r>
              <a:rPr lang="en-US" sz="1800" dirty="0" err="1">
                <a:effectLst/>
              </a:rPr>
              <a:t>успішні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запити</a:t>
            </a:r>
            <a:r>
              <a:rPr lang="en-US" sz="1800" dirty="0">
                <a:effectLst/>
              </a:rPr>
              <a:t>, </a:t>
            </a:r>
            <a:r>
              <a:rPr lang="en-US" sz="1800" dirty="0" err="1">
                <a:effectLst/>
              </a:rPr>
              <a:t>помилки</a:t>
            </a:r>
            <a:r>
              <a:rPr lang="en-US" sz="1800" dirty="0">
                <a:effectLst/>
              </a:rPr>
              <a:t>, </a:t>
            </a:r>
            <a:r>
              <a:rPr lang="en-US" sz="1800" dirty="0" err="1">
                <a:effectLst/>
              </a:rPr>
              <a:t>валідаційні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зауваження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тощо</a:t>
            </a:r>
            <a:r>
              <a:rPr lang="en-US" sz="1800" dirty="0">
                <a:effectLst/>
              </a:rPr>
              <a:t>;</a:t>
            </a:r>
          </a:p>
          <a:p>
            <a:pPr marL="3429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2339340" algn="l"/>
              </a:tabLst>
            </a:pPr>
            <a:r>
              <a:rPr lang="en-US" sz="1800" dirty="0" err="1">
                <a:effectLst/>
              </a:rPr>
              <a:t>обробляти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виняткові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ситуації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зі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сторони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бекенду</a:t>
            </a:r>
            <a:r>
              <a:rPr lang="en-US" sz="1800" dirty="0">
                <a:effectLst/>
              </a:rPr>
              <a:t>: </a:t>
            </a:r>
            <a:r>
              <a:rPr lang="en-US" sz="1800" dirty="0" err="1">
                <a:effectLst/>
              </a:rPr>
              <a:t>дублювання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бронювання</a:t>
            </a:r>
            <a:r>
              <a:rPr lang="en-US" sz="1800" dirty="0">
                <a:effectLst/>
              </a:rPr>
              <a:t>, </a:t>
            </a:r>
            <a:r>
              <a:rPr lang="en-US" sz="1800" dirty="0" err="1">
                <a:effectLst/>
              </a:rPr>
              <a:t>несанкціонований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доступ</a:t>
            </a:r>
            <a:r>
              <a:rPr lang="en-US" sz="1800" dirty="0">
                <a:effectLst/>
              </a:rPr>
              <a:t>, </a:t>
            </a:r>
            <a:r>
              <a:rPr lang="en-US" sz="1800" dirty="0" err="1">
                <a:effectLst/>
              </a:rPr>
              <a:t>помилки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авторизації</a:t>
            </a:r>
            <a:r>
              <a:rPr lang="en-US" sz="1800" dirty="0">
                <a:effectLst/>
              </a:rPr>
              <a:t>, </a:t>
            </a:r>
            <a:r>
              <a:rPr lang="en-US" sz="1800" dirty="0" err="1">
                <a:effectLst/>
              </a:rPr>
              <a:t>відсутність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даних</a:t>
            </a:r>
            <a:r>
              <a:rPr lang="en-US" sz="1800" dirty="0">
                <a:effectLst/>
              </a:rPr>
              <a:t>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en-US" dirty="0">
                <a:latin typeface="Economica" panose="020B0604020202020204" charset="0"/>
              </a:rPr>
              <a:t>-    REST API - </a:t>
            </a:r>
            <a:r>
              <a:rPr lang="uk-UA" dirty="0">
                <a:latin typeface="Economica" panose="020B0604020202020204" charset="0"/>
              </a:rPr>
              <a:t>архітектура</a:t>
            </a:r>
            <a:endParaRPr lang="en-US" dirty="0">
              <a:latin typeface="Economica" panose="020B0604020202020204" charset="0"/>
            </a:endParaRPr>
          </a:p>
          <a:p>
            <a:pPr marL="285750" lvl="0" indent="-285750" algn="l" rtl="0">
              <a:spcBef>
                <a:spcPts val="1500"/>
              </a:spcBef>
              <a:spcAft>
                <a:spcPts val="1200"/>
              </a:spcAft>
              <a:buFontTx/>
              <a:buChar char="-"/>
            </a:pPr>
            <a:r>
              <a:rPr lang="en-US" dirty="0">
                <a:latin typeface="Economica" panose="020B0604020202020204" charset="0"/>
              </a:rPr>
              <a:t>React + TypeScript</a:t>
            </a:r>
            <a:r>
              <a:rPr lang="uk-UA" dirty="0">
                <a:latin typeface="Economica" panose="020B0604020202020204" charset="0"/>
              </a:rPr>
              <a:t> – мови програмування</a:t>
            </a:r>
            <a:endParaRPr lang="en-US" dirty="0">
              <a:latin typeface="Economica" panose="020B0604020202020204" charset="0"/>
            </a:endParaRPr>
          </a:p>
          <a:p>
            <a:pPr marL="285750" lvl="0" indent="-285750" algn="l" rtl="0">
              <a:spcBef>
                <a:spcPts val="1500"/>
              </a:spcBef>
              <a:spcAft>
                <a:spcPts val="1200"/>
              </a:spcAft>
              <a:buFontTx/>
              <a:buChar char="-"/>
            </a:pPr>
            <a:r>
              <a:rPr lang="en-US" dirty="0" err="1">
                <a:latin typeface="Economica" panose="020B0604020202020204" charset="0"/>
              </a:rPr>
              <a:t>Axios+JWT</a:t>
            </a:r>
            <a:r>
              <a:rPr lang="uk-UA" dirty="0">
                <a:latin typeface="Economica" panose="020B0604020202020204" charset="0"/>
              </a:rPr>
              <a:t> – бібліотеки та підходи</a:t>
            </a:r>
            <a:endParaRPr lang="en-US" dirty="0">
              <a:latin typeface="Economica" panose="020B0604020202020204" charset="0"/>
            </a:endParaRPr>
          </a:p>
          <a:p>
            <a:pPr marL="285750" lvl="0" indent="-285750" algn="l" rtl="0">
              <a:spcBef>
                <a:spcPts val="1500"/>
              </a:spcBef>
              <a:spcAft>
                <a:spcPts val="1200"/>
              </a:spcAft>
              <a:buFontTx/>
              <a:buChar char="-"/>
            </a:pPr>
            <a:r>
              <a:rPr lang="en-US" dirty="0">
                <a:latin typeface="Economica" panose="020B0604020202020204" charset="0"/>
              </a:rPr>
              <a:t>Jest</a:t>
            </a:r>
            <a:r>
              <a:rPr lang="uk-UA" dirty="0">
                <a:latin typeface="Economica" panose="020B0604020202020204" charset="0"/>
              </a:rPr>
              <a:t> - тестування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E469A5A-338D-8786-FE85-14AF27937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470" y="970030"/>
            <a:ext cx="2929822" cy="973856"/>
          </a:xfrm>
          <a:prstGeom prst="rect">
            <a:avLst/>
          </a:prstGeom>
        </p:spPr>
      </p:pic>
      <p:pic>
        <p:nvPicPr>
          <p:cNvPr id="4" name="Picture 2" descr="React — Википедия">
            <a:extLst>
              <a:ext uri="{FF2B5EF4-FFF2-40B4-BE49-F238E27FC236}">
                <a16:creationId xmlns:a16="http://schemas.microsoft.com/office/drawing/2014/main" id="{67432673-7A88-8315-7508-201014B66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" r="-1" b="880"/>
          <a:stretch>
            <a:fillRect/>
          </a:stretch>
        </p:blipFill>
        <p:spPr bwMode="auto">
          <a:xfrm>
            <a:off x="6068829" y="1943886"/>
            <a:ext cx="1445853" cy="130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TypeScript в деталях. Часть 1 / Хабр">
            <a:extLst>
              <a:ext uri="{FF2B5EF4-FFF2-40B4-BE49-F238E27FC236}">
                <a16:creationId xmlns:a16="http://schemas.microsoft.com/office/drawing/2014/main" id="{0560FCE7-70E0-C362-9328-D85074E036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56" t="-1098" r="678" b="1100"/>
          <a:stretch/>
        </p:blipFill>
        <p:spPr bwMode="auto">
          <a:xfrm>
            <a:off x="6132470" y="3384923"/>
            <a:ext cx="1650043" cy="127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История Axios: как медиастартап покорил аудиторию и рекламодателей США">
            <a:extLst>
              <a:ext uri="{FF2B5EF4-FFF2-40B4-BE49-F238E27FC236}">
                <a16:creationId xmlns:a16="http://schemas.microsoft.com/office/drawing/2014/main" id="{D25AB31F-DAB8-1778-A7F7-AE7EF4D7D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7381" y="2005356"/>
            <a:ext cx="1360393" cy="76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 descr="Изображение выглядит как Графика, графический дизайн, снимок экрана, текс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7F5FA7E-815D-8C69-CA2E-7051CA9E28C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05" r="12881" b="-5"/>
          <a:stretch>
            <a:fillRect/>
          </a:stretch>
        </p:blipFill>
        <p:spPr>
          <a:xfrm>
            <a:off x="7873948" y="3610726"/>
            <a:ext cx="866917" cy="973857"/>
          </a:xfrm>
          <a:prstGeom prst="rect">
            <a:avLst/>
          </a:prstGeom>
        </p:spPr>
      </p:pic>
      <p:pic>
        <p:nvPicPr>
          <p:cNvPr id="10" name="Picture 12" descr="Jest + TypeScript：建置測試環境| Titangene Blog">
            <a:extLst>
              <a:ext uri="{FF2B5EF4-FFF2-40B4-BE49-F238E27FC236}">
                <a16:creationId xmlns:a16="http://schemas.microsoft.com/office/drawing/2014/main" id="{8C6BF515-F269-1C19-8335-E28B0A8F7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9821" y="2685900"/>
            <a:ext cx="1390652" cy="73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453900"/>
            <a:ext cx="6771852" cy="31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dirty="0">
                <a:latin typeface="Economica" panose="020B0604020202020204" charset="0"/>
              </a:rPr>
              <a:t>Для створення проекту була обрана багатошарова архітектура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dirty="0">
                <a:latin typeface="Economica" panose="020B0604020202020204" charset="0"/>
              </a:rPr>
              <a:t>Проект поділений на компоненті відповідаючи функціоналу кожного типу користувача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dirty="0">
                <a:latin typeface="Economica" panose="020B0604020202020204" charset="0"/>
              </a:rPr>
              <a:t>Така архітектура дає можливість до масштабованості і подальшого вдосконалення системи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4771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" dirty="0">
                <a:solidFill>
                  <a:srgbClr val="0D0D0D"/>
                </a:solidFill>
                <a:highlight>
                  <a:srgbClr val="FFFFFF"/>
                </a:highlight>
              </a:rPr>
              <a:t>При розробці основний акцент було зроблено на безпеку, мосштабованість, зручність та інтуєтивність системи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" dirty="0">
                <a:solidFill>
                  <a:srgbClr val="0D0D0D"/>
                </a:solidFill>
                <a:highlight>
                  <a:srgbClr val="FFFFFF"/>
                </a:highlight>
              </a:rPr>
              <a:t>Для розробки було обрано фреймворк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React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, через його зручність та наявність великої кількості додаткових бібліотек таких як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Axios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 React Router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та інші, що спрощують процес розробки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Була обрана мова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TypeScript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через наявність великої кількості функціональних можливостей, аналогів та </a:t>
            </a:r>
            <a:r>
              <a:rPr lang="uk-UA" dirty="0" err="1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типізованість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, що спрощує </a:t>
            </a:r>
            <a:r>
              <a:rPr lang="uk-UA" dirty="0" err="1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рефакторінг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21F1B5-C956-FB0A-094B-2FD7203325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51" y="823523"/>
            <a:ext cx="3921794" cy="31507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BBB574-7612-E45E-67F2-F37E8B4238E4}"/>
              </a:ext>
            </a:extLst>
          </p:cNvPr>
          <p:cNvSpPr txBox="1"/>
          <p:nvPr/>
        </p:nvSpPr>
        <p:spPr>
          <a:xfrm>
            <a:off x="5340096" y="1747906"/>
            <a:ext cx="28041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uk-UA" dirty="0"/>
              <a:t>Відправка </a:t>
            </a:r>
            <a:r>
              <a:rPr lang="uk-UA" dirty="0" err="1"/>
              <a:t>ологіну</a:t>
            </a:r>
            <a:r>
              <a:rPr lang="uk-UA" dirty="0"/>
              <a:t> та </a:t>
            </a:r>
            <a:r>
              <a:rPr lang="uk-UA" dirty="0" err="1"/>
              <a:t>поролю</a:t>
            </a:r>
            <a:r>
              <a:rPr lang="uk-UA" dirty="0"/>
              <a:t> через </a:t>
            </a:r>
            <a:r>
              <a:rPr lang="en-US" dirty="0"/>
              <a:t>POST</a:t>
            </a:r>
          </a:p>
          <a:p>
            <a:pPr marL="285750" indent="-285750">
              <a:buFontTx/>
              <a:buChar char="-"/>
            </a:pPr>
            <a:r>
              <a:rPr lang="uk-UA" dirty="0"/>
              <a:t>При успішній відповіді збереження токену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Приклади реалізації</a:t>
            </a:r>
            <a:endParaRPr sz="3200"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2E43CC-DA92-5F74-C228-FCBB08902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50" y="881782"/>
            <a:ext cx="3371385" cy="33351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591A92-F907-384E-DDDF-920F9BFEBEFD}"/>
              </a:ext>
            </a:extLst>
          </p:cNvPr>
          <p:cNvSpPr txBox="1"/>
          <p:nvPr/>
        </p:nvSpPr>
        <p:spPr>
          <a:xfrm>
            <a:off x="5242560" y="1964605"/>
            <a:ext cx="27553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uk-UA" dirty="0"/>
              <a:t>Відправка </a:t>
            </a:r>
            <a:r>
              <a:rPr lang="en-US" dirty="0"/>
              <a:t>POST </a:t>
            </a:r>
            <a:r>
              <a:rPr lang="uk-UA" dirty="0"/>
              <a:t>з специфікацією автомобіля</a:t>
            </a:r>
          </a:p>
          <a:p>
            <a:pPr marL="285750" indent="-285750">
              <a:buFontTx/>
              <a:buChar char="-"/>
            </a:pPr>
            <a:r>
              <a:rPr lang="uk-UA" dirty="0"/>
              <a:t>Отримання інформації про успішне додання специфікації чи помилку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5_Б_ПІ_ПЗПІ-21-8_Нотченко_Д_В.potx" id="{721A0849-9ED9-41D1-9F4F-00527992B0AC}" vid="{E81BB617-4E32-4939-A834-D89700A414A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594</Words>
  <Application>Microsoft Office PowerPoint</Application>
  <PresentationFormat>Экран (16:9)</PresentationFormat>
  <Paragraphs>66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Economica</vt:lpstr>
      <vt:lpstr>Open Sans</vt:lpstr>
      <vt:lpstr>Arial</vt:lpstr>
      <vt:lpstr>Шаблон презентації кваліфікаційної роботи магістрів</vt:lpstr>
      <vt:lpstr>AutoserviceBooking  Програмна система для запису на станції технічного обслуговування автомобілів. Клієнтська частина </vt:lpstr>
      <vt:lpstr>Мета роботи</vt:lpstr>
      <vt:lpstr>Аналіз проблеми (аналіз існуючих рішень) 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Опис програмного забезпечення, що було використано у дослідженні</vt:lpstr>
      <vt:lpstr>Приклад реалізації</vt:lpstr>
      <vt:lpstr>Приклади реалізації</vt:lpstr>
      <vt:lpstr>Інтерфейс користувача </vt:lpstr>
      <vt:lpstr>Тестування</vt:lpstr>
      <vt:lpstr>Підсумки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роботи</dc:title>
  <dc:creator>Lexin</dc:creator>
  <cp:lastModifiedBy>Данііл Нотченко</cp:lastModifiedBy>
  <cp:revision>11</cp:revision>
  <dcterms:created xsi:type="dcterms:W3CDTF">2024-10-03T11:39:34Z</dcterms:created>
  <dcterms:modified xsi:type="dcterms:W3CDTF">2025-06-10T18:40:42Z</dcterms:modified>
</cp:coreProperties>
</file>