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schemas.openxmlformats.org/officeDocument/2006/relationships/slide" Target="slides/slide19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a5c14fc9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a5c14fc9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a86171e4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6a86171e4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a86171e4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a86171e4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6a86171e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6a86171e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a5c14fc9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6a5c14fc9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a5c14fc9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a5c14fc9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6a5c14fc9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6a5c14fc9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a5c14fc9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6a5c14fc9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a5c14fc99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a5c14fc99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a5c14fc99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6a5c14fc99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a5c14fc99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a5c14fc99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a5c14fc9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a5c14fc9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a5c14fc99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a5c14fc99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a5c14fc99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a5c14fc99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a5c14fc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a5c14fc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ac127210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ac127210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ac127210a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ac127210a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a5c14fc99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a5c14fc99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Relationship Id="rId4" Type="http://schemas.openxmlformats.org/officeDocument/2006/relationships/image" Target="../media/image13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7.png"/><Relationship Id="rId5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8.png"/><Relationship Id="rId5" Type="http://schemas.openxmlformats.org/officeDocument/2006/relationships/image" Target="../media/image1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2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5.png"/><Relationship Id="rId5" Type="http://schemas.openxmlformats.org/officeDocument/2006/relationships/image" Target="../media/image10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814650" y="1894675"/>
            <a:ext cx="7514700" cy="174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51030"/>
              <a:buFont typeface="Arial"/>
              <a:buNone/>
            </a:pPr>
            <a:r>
              <a:rPr b="1" lang="ru" sz="2155">
                <a:latin typeface="Times New Roman"/>
                <a:ea typeface="Times New Roman"/>
                <a:cs typeface="Times New Roman"/>
                <a:sym typeface="Times New Roman"/>
              </a:rPr>
              <a:t>Програмна система для організації робіт з утеплення житлових будинків. Модуль розрахунку необхідних матеріалів. </a:t>
            </a:r>
            <a:endParaRPr b="1" sz="2155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144400" y="3810525"/>
            <a:ext cx="53610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Новокщонов Денис Михайлович ПЗПІ-21-7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ru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Керівник: професор кафедри ПІ Володимир Кобзєв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36125"/>
            <a:ext cx="2362200" cy="57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847675" y="50388"/>
            <a:ext cx="21812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/>
          <p:nvPr/>
        </p:nvSpPr>
        <p:spPr>
          <a:xfrm>
            <a:off x="3334050" y="4594425"/>
            <a:ext cx="24759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22.06.2025</a:t>
            </a:r>
            <a:endParaRPr sz="18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Інтерфейс користувача. Макет та реалізація.</a:t>
            </a:r>
            <a:endParaRPr/>
          </a:p>
        </p:txBody>
      </p:sp>
      <p:sp>
        <p:nvSpPr>
          <p:cNvPr id="139" name="Google Shape;139;p22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4">
            <a:alphaModFix/>
          </a:blip>
          <a:srcRect b="42886" l="0" r="35031" t="0"/>
          <a:stretch/>
        </p:blipFill>
        <p:spPr>
          <a:xfrm>
            <a:off x="3721775" y="1818301"/>
            <a:ext cx="5110525" cy="150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2" title="MacBook Air - 2.png"/>
          <p:cNvPicPr preferRelativeResize="0"/>
          <p:nvPr/>
        </p:nvPicPr>
        <p:blipFill rotWithShape="1">
          <a:blip r:embed="rId5">
            <a:alphaModFix/>
          </a:blip>
          <a:srcRect b="21108" l="20498" r="18892" t="10068"/>
          <a:stretch/>
        </p:blipFill>
        <p:spPr>
          <a:xfrm>
            <a:off x="546325" y="1358438"/>
            <a:ext cx="3556851" cy="2625199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2"/>
          <p:cNvSpPr txBox="1"/>
          <p:nvPr/>
        </p:nvSpPr>
        <p:spPr>
          <a:xfrm>
            <a:off x="8224550" y="4762800"/>
            <a:ext cx="919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10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Інтерфейс користувача. Макет та реалізація.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0" name="Google Shape;150;p23" title="MacBook Air - 3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3831" y="1162375"/>
            <a:ext cx="4063850" cy="2641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43900" y="3071483"/>
            <a:ext cx="5441850" cy="117492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23"/>
          <p:cNvSpPr txBox="1"/>
          <p:nvPr/>
        </p:nvSpPr>
        <p:spPr>
          <a:xfrm>
            <a:off x="8263700" y="4762800"/>
            <a:ext cx="8802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11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Інтерфейс користувача. Макет та реалізація.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 title="MacBook Air - 4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6" y="1411650"/>
            <a:ext cx="3569549" cy="232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/>
          <p:cNvPicPr preferRelativeResize="0"/>
          <p:nvPr/>
        </p:nvPicPr>
        <p:blipFill rotWithShape="1">
          <a:blip r:embed="rId5">
            <a:alphaModFix/>
          </a:blip>
          <a:srcRect b="6147" l="0" r="0" t="0"/>
          <a:stretch/>
        </p:blipFill>
        <p:spPr>
          <a:xfrm>
            <a:off x="3680950" y="1411650"/>
            <a:ext cx="5283250" cy="2177599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8263700" y="4762800"/>
            <a:ext cx="8802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12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ru"/>
              <a:t>Інтерфейс користувача. Макет та реалізація.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 title="MacBook Air - 5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5" y="1017725"/>
            <a:ext cx="4285437" cy="27855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1999" y="1189730"/>
            <a:ext cx="4285450" cy="2085596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8185400" y="4762800"/>
            <a:ext cx="958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13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Інтерфейс користувача</a:t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Має такі основні переваги: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-Інтуітивний дизайн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-Проста навігація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-Адаптивність</a:t>
            </a:r>
            <a:endParaRPr/>
          </a:p>
        </p:txBody>
      </p:sp>
      <p:pic>
        <p:nvPicPr>
          <p:cNvPr id="180" name="Google Shape;180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88650" y="558975"/>
            <a:ext cx="3149076" cy="3149076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6"/>
          <p:cNvSpPr txBox="1"/>
          <p:nvPr/>
        </p:nvSpPr>
        <p:spPr>
          <a:xfrm>
            <a:off x="8198450" y="4762800"/>
            <a:ext cx="9456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14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Google Shape;18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авторизації до системи</a:t>
            </a:r>
            <a:endParaRPr/>
          </a:p>
        </p:txBody>
      </p:sp>
      <p:pic>
        <p:nvPicPr>
          <p:cNvPr id="188" name="Google Shape;18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017724"/>
            <a:ext cx="5055850" cy="1231600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04075" y="1945599"/>
            <a:ext cx="7589547" cy="258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27"/>
          <p:cNvSpPr txBox="1"/>
          <p:nvPr/>
        </p:nvSpPr>
        <p:spPr>
          <a:xfrm>
            <a:off x="8185400" y="4762800"/>
            <a:ext cx="958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15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Код додавання користувача і хешування паролю</a:t>
            </a:r>
            <a:endParaRPr/>
          </a:p>
        </p:txBody>
      </p:sp>
      <p:pic>
        <p:nvPicPr>
          <p:cNvPr id="196" name="Google Shape;19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18749" y="1084825"/>
            <a:ext cx="6384225" cy="360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8"/>
          <p:cNvSpPr txBox="1"/>
          <p:nvPr/>
        </p:nvSpPr>
        <p:spPr>
          <a:xfrm>
            <a:off x="8185500" y="4762800"/>
            <a:ext cx="9585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16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Реалізація калькулятору розрахунку матеріалів</a:t>
            </a:r>
            <a:endParaRPr/>
          </a:p>
        </p:txBody>
      </p:sp>
      <p:pic>
        <p:nvPicPr>
          <p:cNvPr id="204" name="Google Shape;204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32750" y="1017725"/>
            <a:ext cx="4078491" cy="38209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9"/>
          <p:cNvSpPr txBox="1"/>
          <p:nvPr/>
        </p:nvSpPr>
        <p:spPr>
          <a:xfrm>
            <a:off x="8211500" y="4762800"/>
            <a:ext cx="9324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17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1" name="Google Shape;21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Тестування</a:t>
            </a:r>
            <a:endParaRPr/>
          </a:p>
        </p:txBody>
      </p:sp>
      <p:sp>
        <p:nvSpPr>
          <p:cNvPr id="213" name="Google Shape;213;p30"/>
          <p:cNvSpPr txBox="1"/>
          <p:nvPr>
            <p:ph idx="1" type="body"/>
          </p:nvPr>
        </p:nvSpPr>
        <p:spPr>
          <a:xfrm>
            <a:off x="311700" y="1017725"/>
            <a:ext cx="5355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Проведено модульне та інтеграційне тестуання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Протестовано модуль розрахунків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Протестовано модуль авторизації залежно від ролі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Результат - працездатність і стабільність системи</a:t>
            </a:r>
            <a:endParaRPr/>
          </a:p>
        </p:txBody>
      </p:sp>
      <p:sp>
        <p:nvSpPr>
          <p:cNvPr id="214" name="Google Shape;214;p30"/>
          <p:cNvSpPr txBox="1"/>
          <p:nvPr/>
        </p:nvSpPr>
        <p:spPr>
          <a:xfrm>
            <a:off x="8237600" y="4762800"/>
            <a:ext cx="9063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18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215" name="Google Shape;215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84825" y="1144025"/>
            <a:ext cx="3171900" cy="1982438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48486" y="3765320"/>
            <a:ext cx="5047020" cy="81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Google Shape;22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Підсумки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Реалізовано програмну систему </a:t>
            </a:r>
            <a:r>
              <a:rPr lang="ru"/>
              <a:t>призначену для автоматизації розрахунків кількості необхідних матеріалів для утеплення житлових будинків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Забезпечено</a:t>
            </a:r>
            <a:r>
              <a:rPr lang="ru"/>
              <a:t> зручний UX/UI завдяки Bootstrap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Використано сучасні стабільні технології Flask, MongoDb, Python, HTML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ru"/>
              <a:t>Можливість масштабування для реального запуску</a:t>
            </a:r>
            <a:endParaRPr/>
          </a:p>
        </p:txBody>
      </p:sp>
      <p:sp>
        <p:nvSpPr>
          <p:cNvPr id="224" name="Google Shape;224;p31"/>
          <p:cNvSpPr txBox="1"/>
          <p:nvPr/>
        </p:nvSpPr>
        <p:spPr>
          <a:xfrm>
            <a:off x="8263700" y="4762800"/>
            <a:ext cx="8802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19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 роботи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603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Мета роботи - створення програмної системи для розрахунку кількості матеріалів для утеплення житлових будинків.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Актуальність - в сучасному світі є потреба в ефективному інструменті для розрахунку тому, що всі продукти на ринку специфікуються первинно на впроваджені свого продукту, а лише вторинно на розрахунках.</a:t>
            </a:r>
            <a:endParaRPr/>
          </a:p>
        </p:txBody>
      </p:sp>
      <p:sp>
        <p:nvSpPr>
          <p:cNvPr id="67" name="Google Shape;67;p14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2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68" name="Google Shape;68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41225" y="909350"/>
            <a:ext cx="2493600" cy="3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Аналіз проблеми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Конкурент на ринку України - </a:t>
            </a:r>
            <a:r>
              <a:rPr lang="ru">
                <a:solidFill>
                  <a:srgbClr val="434343"/>
                </a:solidFill>
              </a:rPr>
              <a:t>TechnoNICOL</a:t>
            </a:r>
            <a:endParaRPr sz="2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Мінуси платформи: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1) Відсутність гибкості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2) Відсутність врахування всіх потрібних матеріалів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3) Акцент на своєму продукті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76" name="Google Shape;76;p15"/>
          <p:cNvPicPr preferRelativeResize="0"/>
          <p:nvPr/>
        </p:nvPicPr>
        <p:blipFill rotWithShape="1">
          <a:blip r:embed="rId4">
            <a:alphaModFix/>
          </a:blip>
          <a:srcRect b="62882" l="2023" r="73051" t="20184"/>
          <a:stretch/>
        </p:blipFill>
        <p:spPr>
          <a:xfrm>
            <a:off x="5095500" y="1017724"/>
            <a:ext cx="3397550" cy="1122124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5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3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Постановка задачі</a:t>
            </a:r>
            <a:r>
              <a:rPr lang="ru">
                <a:highlight>
                  <a:schemeClr val="lt1"/>
                </a:highlight>
              </a:rPr>
              <a:t> та опис системи</a:t>
            </a:r>
            <a:endParaRPr>
              <a:highlight>
                <a:schemeClr val="lt1"/>
              </a:highlight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Метою кваліфікаційної роботи є створення програмної системи для організації робіт з утеплення житлових будинків, що включає модуль розрахунку необхідних матеріалів.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розробити зручний інтерфейс для введення параметрів будинку;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реалізувати алгоритм розрахунку площ поверхонь фасаду;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розробити модуль підбору матеріалів відповідно до параметрів та стандартів;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створити базу даних для збереження інформації про користувачів, проекти та матеріали;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/>
            </a:pPr>
            <a:r>
              <a:rPr lang="ru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забезпечити формування звітів щодо обсягів матеріалів.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6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4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Вибір технології розробки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11700" y="10177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Перелік технологій та бібліотек: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-Python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-Flask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-HTML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-Mongo DB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16888" y="855075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75600" y="2237663"/>
            <a:ext cx="2495549" cy="97651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86125" y="3457625"/>
            <a:ext cx="976500" cy="97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69332" y="2768706"/>
            <a:ext cx="1238250" cy="1665419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7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5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Архітектура </a:t>
            </a:r>
            <a:r>
              <a:rPr lang="ru"/>
              <a:t>створенного програмного забезпечення</a:t>
            </a:r>
            <a:endParaRPr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311700" y="1017725"/>
            <a:ext cx="514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Була обрана </a:t>
            </a:r>
            <a:r>
              <a:rPr lang="ru">
                <a:solidFill>
                  <a:srgbClr val="434343"/>
                </a:solidFill>
              </a:rPr>
              <a:t>MPA - Multi Page Application архітектура.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Такий підхід добре підходить для класичних бізнес-застосунків.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solidFill>
                  <a:srgbClr val="434343"/>
                </a:solidFill>
              </a:rPr>
              <a:t>Кожна сторінка має окремий URL і рендериться на сервері.</a:t>
            </a:r>
            <a:endParaRPr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solidFill>
                  <a:srgbClr val="434343"/>
                </a:solidFill>
              </a:rPr>
              <a:t>Не потрібно складної фронтенд-логіки чи фреймворків.</a:t>
            </a:r>
            <a:endParaRPr>
              <a:solidFill>
                <a:srgbClr val="434343"/>
              </a:solidFill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8500" y="1643050"/>
            <a:ext cx="3009900" cy="1857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8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6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Use-case діаграма та діаграма активностей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Диаграмма без названия.drawio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1928" y="1282638"/>
            <a:ext cx="3776224" cy="34738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7</a:t>
            </a:r>
            <a:endParaRPr sz="1200">
              <a:solidFill>
                <a:schemeClr val="dk2"/>
              </a:solidFill>
            </a:endParaRPr>
          </a:p>
        </p:txBody>
      </p:sp>
      <p:pic>
        <p:nvPicPr>
          <p:cNvPr id="115" name="Google Shape;115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63743" y="1017724"/>
            <a:ext cx="1104731" cy="4003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7500" y="405875"/>
            <a:ext cx="2799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ru" sz="2060"/>
              <a:t>Схема бази даних </a:t>
            </a:r>
            <a:endParaRPr sz="2060"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3320"/>
          </a:p>
        </p:txBody>
      </p:sp>
      <p:pic>
        <p:nvPicPr>
          <p:cNvPr id="121" name="Google Shape;12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46172" y="1078622"/>
            <a:ext cx="6006400" cy="2745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0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8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324350"/>
            <a:ext cx="1238250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Етапи розробки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311700" y="1017725"/>
            <a:ext cx="6529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Процес розробки складався з декількох етапів: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-Формування функцій системи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-Створення макетів візуального дизайну сторінок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-Програмна реалізація серверної частини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-Програмна реалізація клієнтської частини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Для розробки використовувались: Python, Flask, Html, MongoDB.</a:t>
            </a:r>
            <a:endParaRPr/>
          </a:p>
        </p:txBody>
      </p:sp>
      <p:pic>
        <p:nvPicPr>
          <p:cNvPr id="131" name="Google Shape;13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54675" y="1509375"/>
            <a:ext cx="1997700" cy="199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1"/>
          <p:cNvSpPr txBox="1"/>
          <p:nvPr/>
        </p:nvSpPr>
        <p:spPr>
          <a:xfrm>
            <a:off x="8374200" y="4762800"/>
            <a:ext cx="769800" cy="38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>
                <a:solidFill>
                  <a:schemeClr val="dk2"/>
                </a:solidFill>
              </a:rPr>
              <a:t>Слайд 9</a:t>
            </a:r>
            <a:endParaRPr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