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8" r:id="rId11"/>
    <p:sldId id="267" r:id="rId12"/>
  </p:sldIdLst>
  <p:sldSz cx="9144000" cy="5143500" type="screen16x9"/>
  <p:notesSz cx="6858000" cy="9144000"/>
  <p:embeddedFontLst>
    <p:embeddedFont>
      <p:font typeface="Open Sans" panose="020B0604020202020204" charset="0"/>
      <p:regular r:id="rId14"/>
      <p:bold r:id="rId15"/>
      <p:italic r:id="rId16"/>
      <p:boldItalic r:id="rId17"/>
    </p:embeddedFont>
    <p:embeddedFont>
      <p:font typeface="Economica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8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788276"/>
            <a:ext cx="5287517" cy="11246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ru-RU" sz="2000" dirty="0" err="1"/>
              <a:t>Інформаційна</a:t>
            </a:r>
            <a:r>
              <a:rPr lang="ru-RU" sz="2000" dirty="0"/>
              <a:t> система </a:t>
            </a:r>
            <a:r>
              <a:rPr lang="ru-RU" sz="2000" dirty="0" err="1"/>
              <a:t>управління</a:t>
            </a:r>
            <a:r>
              <a:rPr lang="ru-RU" sz="2000" dirty="0"/>
              <a:t> </a:t>
            </a:r>
            <a:r>
              <a:rPr lang="ru-RU" sz="2000" dirty="0" err="1"/>
              <a:t>навчальним</a:t>
            </a:r>
            <a:r>
              <a:rPr lang="ru-RU" sz="2000" dirty="0"/>
              <a:t> </a:t>
            </a:r>
            <a:r>
              <a:rPr lang="ru-RU" sz="2000" dirty="0" err="1"/>
              <a:t>процесом</a:t>
            </a:r>
            <a:r>
              <a:rPr lang="ru-RU" sz="2000" dirty="0"/>
              <a:t> з </a:t>
            </a:r>
            <a:r>
              <a:rPr lang="ru-RU" sz="2000" dirty="0" err="1"/>
              <a:t>використанням</a:t>
            </a:r>
            <a:r>
              <a:rPr lang="ru-RU" sz="2000" dirty="0"/>
              <a:t> </a:t>
            </a:r>
            <a:r>
              <a:rPr lang="ru-RU" sz="2000" dirty="0" err="1"/>
              <a:t>технологій</a:t>
            </a:r>
            <a:r>
              <a:rPr lang="ru-RU" sz="2000" dirty="0"/>
              <a:t> </a:t>
            </a:r>
            <a:r>
              <a:rPr lang="en-US" sz="2000" dirty="0"/>
              <a:t>MERN</a:t>
            </a:r>
            <a:r>
              <a:rPr lang="ru-RU" sz="2000" dirty="0"/>
              <a:t>-стека (</a:t>
            </a:r>
            <a:r>
              <a:rPr lang="en-US" sz="2000" dirty="0"/>
              <a:t>LMS</a:t>
            </a:r>
            <a:r>
              <a:rPr lang="ru-RU" sz="2000" dirty="0"/>
              <a:t>-платформа) </a:t>
            </a:r>
            <a:endParaRPr sz="20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3;p13"/>
          <p:cNvSpPr txBox="1">
            <a:spLocks/>
          </p:cNvSpPr>
          <p:nvPr/>
        </p:nvSpPr>
        <p:spPr>
          <a:xfrm>
            <a:off x="1222694" y="2789501"/>
            <a:ext cx="5087400" cy="15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indent="0"/>
            <a:endParaRPr lang="ru-RU" dirty="0" smtClean="0"/>
          </a:p>
          <a:p>
            <a:pPr marL="0" indent="0" algn="l"/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Виконав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Орлеан Максим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Едуардович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ПЗПІ-22-7 </a:t>
            </a:r>
          </a:p>
          <a:p>
            <a:pPr marL="0" indent="0" algn="l"/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доц.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кафедри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ПІ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Лещинський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Володимир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Олександрович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ru-RU" dirty="0" smtClean="0"/>
          </a:p>
          <a:p>
            <a:pPr marL="0" indent="0"/>
            <a:endParaRPr lang="ru-RU" dirty="0" smtClean="0"/>
          </a:p>
          <a:p>
            <a:pPr marL="0" indent="0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червня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935421"/>
            <a:ext cx="8520600" cy="36438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None/>
            </a:pPr>
            <a:endParaRPr lang="ru-RU" dirty="0"/>
          </a:p>
          <a:p>
            <a:pPr lvl="0"/>
            <a:r>
              <a:rPr lang="ru-RU" dirty="0" err="1" smtClean="0"/>
              <a:t>Успішно</a:t>
            </a:r>
            <a:r>
              <a:rPr lang="ru-RU" dirty="0" smtClean="0"/>
              <a:t> </a:t>
            </a:r>
            <a:r>
              <a:rPr lang="ru-RU" dirty="0"/>
              <a:t>пройдено </a:t>
            </a:r>
            <a:r>
              <a:rPr lang="ru-RU" dirty="0" err="1"/>
              <a:t>понад</a:t>
            </a:r>
            <a:r>
              <a:rPr lang="ru-RU" dirty="0"/>
              <a:t> 95% </a:t>
            </a:r>
            <a:r>
              <a:rPr lang="ru-RU" dirty="0" err="1"/>
              <a:t>тестів</a:t>
            </a:r>
            <a:r>
              <a:rPr lang="ru-RU" dirty="0"/>
              <a:t> з </a:t>
            </a:r>
            <a:r>
              <a:rPr lang="ru-RU" dirty="0" err="1"/>
              <a:t>першого</a:t>
            </a:r>
            <a:r>
              <a:rPr lang="ru-RU" dirty="0"/>
              <a:t> прогону;</a:t>
            </a:r>
            <a:endParaRPr lang="en-US" dirty="0"/>
          </a:p>
          <a:p>
            <a:pPr lvl="0"/>
            <a:r>
              <a:rPr lang="ru-RU" dirty="0"/>
              <a:t>Тест-</a:t>
            </a:r>
            <a:r>
              <a:rPr lang="ru-RU" dirty="0" err="1"/>
              <a:t>кейси</a:t>
            </a:r>
            <a:r>
              <a:rPr lang="ru-RU" dirty="0"/>
              <a:t>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структуровані</a:t>
            </a:r>
            <a:r>
              <a:rPr lang="ru-RU" dirty="0"/>
              <a:t>, з </a:t>
            </a:r>
            <a:r>
              <a:rPr lang="ru-RU" dirty="0" err="1"/>
              <a:t>чітко</a:t>
            </a:r>
            <a:r>
              <a:rPr lang="ru-RU" dirty="0"/>
              <a:t> </a:t>
            </a:r>
            <a:r>
              <a:rPr lang="ru-RU" dirty="0" err="1"/>
              <a:t>визначеними</a:t>
            </a:r>
            <a:r>
              <a:rPr lang="ru-RU" dirty="0"/>
              <a:t> </a:t>
            </a:r>
            <a:r>
              <a:rPr lang="ru-RU" dirty="0" err="1"/>
              <a:t>очікуваними</a:t>
            </a:r>
            <a:r>
              <a:rPr lang="ru-RU" dirty="0"/>
              <a:t> результатами;</a:t>
            </a:r>
            <a:endParaRPr lang="en-US" dirty="0"/>
          </a:p>
          <a:p>
            <a:pPr lvl="0"/>
            <a:r>
              <a:rPr lang="ru-RU" dirty="0"/>
              <a:t>Система </a:t>
            </a:r>
            <a:r>
              <a:rPr lang="ru-RU" dirty="0" err="1"/>
              <a:t>стабільна</a:t>
            </a:r>
            <a:r>
              <a:rPr lang="ru-RU" dirty="0"/>
              <a:t>, </a:t>
            </a:r>
            <a:r>
              <a:rPr lang="ru-RU" dirty="0" err="1"/>
              <a:t>інтерфейс</a:t>
            </a:r>
            <a:r>
              <a:rPr lang="ru-RU" dirty="0"/>
              <a:t> </a:t>
            </a:r>
            <a:r>
              <a:rPr lang="ru-RU" dirty="0" err="1"/>
              <a:t>зрозумілий</a:t>
            </a:r>
            <a:r>
              <a:rPr lang="ru-RU" dirty="0"/>
              <a:t>, </a:t>
            </a:r>
            <a:r>
              <a:rPr lang="ru-RU" dirty="0" err="1"/>
              <a:t>адаптивність</a:t>
            </a:r>
            <a:r>
              <a:rPr lang="ru-RU" dirty="0"/>
              <a:t> </a:t>
            </a:r>
            <a:r>
              <a:rPr lang="ru-RU" dirty="0" err="1"/>
              <a:t>підтверджена</a:t>
            </a:r>
            <a:r>
              <a:rPr lang="ru-RU" dirty="0"/>
              <a:t>;</a:t>
            </a:r>
            <a:endParaRPr lang="en-US" dirty="0"/>
          </a:p>
          <a:p>
            <a:pPr lvl="0"/>
            <a:r>
              <a:rPr lang="ru-RU" dirty="0" err="1"/>
              <a:t>Обробка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 </a:t>
            </a:r>
            <a:r>
              <a:rPr lang="ru-RU" dirty="0" err="1"/>
              <a:t>працює</a:t>
            </a:r>
            <a:r>
              <a:rPr lang="ru-RU" dirty="0"/>
              <a:t> </a:t>
            </a:r>
            <a:r>
              <a:rPr lang="ru-RU" dirty="0" err="1"/>
              <a:t>належним</a:t>
            </a:r>
            <a:r>
              <a:rPr lang="ru-RU" dirty="0"/>
              <a:t> чином, </a:t>
            </a:r>
            <a:r>
              <a:rPr lang="ru-RU" dirty="0" err="1"/>
              <a:t>повідомлення</a:t>
            </a:r>
            <a:r>
              <a:rPr lang="ru-RU" dirty="0"/>
              <a:t> — </a:t>
            </a:r>
            <a:r>
              <a:rPr lang="ru-RU" dirty="0" err="1"/>
              <a:t>інформативні</a:t>
            </a:r>
            <a:r>
              <a:rPr lang="ru-RU" dirty="0"/>
              <a:t>;</a:t>
            </a:r>
            <a:endParaRPr lang="en-US" dirty="0"/>
          </a:p>
          <a:p>
            <a:pPr lvl="0"/>
            <a:r>
              <a:rPr lang="en-US" dirty="0"/>
              <a:t>UX</a:t>
            </a:r>
            <a:r>
              <a:rPr lang="ru-RU" dirty="0"/>
              <a:t>-</a:t>
            </a:r>
            <a:r>
              <a:rPr lang="ru-RU" dirty="0" err="1"/>
              <a:t>досвід</a:t>
            </a:r>
            <a:r>
              <a:rPr lang="ru-RU" dirty="0"/>
              <a:t> </a:t>
            </a:r>
            <a:r>
              <a:rPr lang="ru-RU" dirty="0" err="1"/>
              <a:t>відповідає</a:t>
            </a:r>
            <a:r>
              <a:rPr lang="ru-RU" dirty="0"/>
              <a:t> </a:t>
            </a:r>
            <a:r>
              <a:rPr lang="ru-RU" dirty="0" err="1"/>
              <a:t>очікуванням</a:t>
            </a:r>
            <a:r>
              <a:rPr lang="ru-RU" dirty="0"/>
              <a:t>: </a:t>
            </a:r>
            <a:r>
              <a:rPr lang="ru-RU" dirty="0" err="1"/>
              <a:t>всі</a:t>
            </a:r>
            <a:r>
              <a:rPr lang="ru-RU" dirty="0"/>
              <a:t> </a:t>
            </a:r>
            <a:r>
              <a:rPr lang="ru-RU" dirty="0" err="1"/>
              <a:t>ключові</a:t>
            </a:r>
            <a:r>
              <a:rPr lang="ru-RU" dirty="0"/>
              <a:t> </a:t>
            </a:r>
            <a:r>
              <a:rPr lang="ru-RU" dirty="0" err="1"/>
              <a:t>дії</a:t>
            </a:r>
            <a:r>
              <a:rPr lang="ru-RU" dirty="0"/>
              <a:t> </a:t>
            </a:r>
            <a:r>
              <a:rPr lang="ru-RU" dirty="0" err="1"/>
              <a:t>доступні</a:t>
            </a:r>
            <a:r>
              <a:rPr lang="ru-RU" dirty="0"/>
              <a:t> у 2–3 </a:t>
            </a:r>
            <a:r>
              <a:rPr lang="ru-RU" dirty="0" err="1"/>
              <a:t>кліки</a:t>
            </a:r>
            <a:r>
              <a:rPr lang="ru-RU" dirty="0"/>
              <a:t>.</a:t>
            </a:r>
            <a:endParaRPr lang="en-US" dirty="0"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6" name="Google Shape;142;p24"/>
          <p:cNvSpPr txBox="1">
            <a:spLocks/>
          </p:cNvSpPr>
          <p:nvPr/>
        </p:nvSpPr>
        <p:spPr>
          <a:xfrm>
            <a:off x="227219" y="907426"/>
            <a:ext cx="4712530" cy="2298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lnSpc>
                <a:spcPct val="150000"/>
              </a:lnSpc>
              <a:buFont typeface="Open Sans"/>
              <a:buNone/>
            </a:pP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адаптивний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односторінковий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застосунок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Всі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маршрути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побудовані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 Router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Авторизація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JWT,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захищені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сторінки</a:t>
            </a:r>
            <a:endParaRPr lang="ru-RU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Підключення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здійснюється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розгорнуто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en-US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код </a:t>
            </a:r>
            <a:r>
              <a:rPr lang="ru-RU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керується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2D9CC-3B0B-A6AD-FAD5-D928733E7E1D}"/>
              </a:ext>
            </a:extLst>
          </p:cNvPr>
          <p:cNvSpPr txBox="1"/>
          <p:nvPr/>
        </p:nvSpPr>
        <p:spPr>
          <a:xfrm>
            <a:off x="4939749" y="958854"/>
            <a:ext cx="397703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UA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Подальший розвиток</a:t>
            </a:r>
            <a:r>
              <a:rPr lang="ru-RU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ru-RU" sz="14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програмного</a:t>
            </a:r>
            <a:r>
              <a:rPr lang="ru-RU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ru-RU" sz="14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забеспечення</a:t>
            </a:r>
            <a:r>
              <a:rPr lang="en-US" sz="14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endParaRPr lang="ru-RU" kern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ctr"/>
            <a:endParaRPr lang="en-US" sz="14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Додати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кількох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мов 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i18n)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Розробити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мобільну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адаптацію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Підключити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unit-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 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компонентів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Додати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тему «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світла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/темна»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інтеграцію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Analytics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моніторингу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дій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користувачів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861848" y="1225225"/>
            <a:ext cx="7577959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/>
              <a:t>Метою </a:t>
            </a:r>
            <a:r>
              <a:rPr lang="ru-RU" dirty="0" err="1"/>
              <a:t>роботи</a:t>
            </a:r>
            <a:r>
              <a:rPr lang="ru-RU" dirty="0"/>
              <a:t> є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повнофункціонального</a:t>
            </a:r>
            <a:r>
              <a:rPr lang="ru-RU" dirty="0"/>
              <a:t> </a:t>
            </a:r>
            <a:r>
              <a:rPr lang="ru-RU" dirty="0" err="1"/>
              <a:t>вебзастосунку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реалізує</a:t>
            </a:r>
            <a:r>
              <a:rPr lang="ru-RU" dirty="0"/>
              <a:t> </a:t>
            </a:r>
            <a:r>
              <a:rPr lang="ru-RU" dirty="0" err="1"/>
              <a:t>авторизацію</a:t>
            </a:r>
            <a:r>
              <a:rPr lang="ru-RU" dirty="0"/>
              <a:t> </a:t>
            </a:r>
            <a:r>
              <a:rPr lang="ru-RU" dirty="0" err="1"/>
              <a:t>користувачів</a:t>
            </a:r>
            <a:r>
              <a:rPr lang="ru-RU" dirty="0"/>
              <a:t>, </a:t>
            </a:r>
            <a:r>
              <a:rPr lang="ru-RU" dirty="0" err="1"/>
              <a:t>управління</a:t>
            </a:r>
            <a:r>
              <a:rPr lang="ru-RU" dirty="0"/>
              <a:t> </a:t>
            </a:r>
            <a:r>
              <a:rPr lang="ru-RU" dirty="0" err="1"/>
              <a:t>навчальними</a:t>
            </a:r>
            <a:r>
              <a:rPr lang="ru-RU" dirty="0"/>
              <a:t> </a:t>
            </a:r>
            <a:r>
              <a:rPr lang="ru-RU" dirty="0" err="1"/>
              <a:t>матеріалами</a:t>
            </a:r>
            <a:r>
              <a:rPr lang="ru-RU" dirty="0"/>
              <a:t> та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безпечний</a:t>
            </a:r>
            <a:r>
              <a:rPr lang="ru-RU" dirty="0"/>
              <a:t> доступ до </a:t>
            </a:r>
            <a:r>
              <a:rPr lang="ru-RU" dirty="0" err="1"/>
              <a:t>даних</a:t>
            </a:r>
            <a:r>
              <a:rPr lang="ru-RU" dirty="0"/>
              <a:t> через </a:t>
            </a:r>
            <a:r>
              <a:rPr lang="en-US" dirty="0"/>
              <a:t>REST API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існуючих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виділити</a:t>
            </a:r>
            <a:r>
              <a:rPr lang="ru-RU" dirty="0"/>
              <a:t> </a:t>
            </a:r>
            <a:r>
              <a:rPr lang="en-US" dirty="0" err="1"/>
              <a:t>PostgREST</a:t>
            </a:r>
            <a:r>
              <a:rPr lang="en-US" dirty="0"/>
              <a:t>, </a:t>
            </a:r>
            <a:r>
              <a:rPr lang="en-US" dirty="0" err="1"/>
              <a:t>Hasura</a:t>
            </a:r>
            <a:r>
              <a:rPr lang="en-US" dirty="0"/>
              <a:t>, </a:t>
            </a:r>
            <a:r>
              <a:rPr lang="en-US" dirty="0" err="1"/>
              <a:t>Supabase</a:t>
            </a:r>
            <a:r>
              <a:rPr lang="en-US" dirty="0"/>
              <a:t>. </a:t>
            </a:r>
            <a:r>
              <a:rPr lang="ru-RU" dirty="0"/>
              <a:t>Вони </a:t>
            </a:r>
            <a:r>
              <a:rPr lang="ru-RU" dirty="0" err="1"/>
              <a:t>автоматизують</a:t>
            </a:r>
            <a:r>
              <a:rPr lang="ru-RU" dirty="0"/>
              <a:t> </a:t>
            </a:r>
            <a:r>
              <a:rPr lang="ru-RU" dirty="0" err="1"/>
              <a:t>частину</a:t>
            </a:r>
            <a:r>
              <a:rPr lang="ru-RU" dirty="0"/>
              <a:t> </a:t>
            </a:r>
            <a:r>
              <a:rPr lang="ru-RU" dirty="0" err="1"/>
              <a:t>генерації</a:t>
            </a:r>
            <a:r>
              <a:rPr lang="ru-RU" dirty="0"/>
              <a:t> </a:t>
            </a:r>
            <a:r>
              <a:rPr lang="en-US" dirty="0"/>
              <a:t>API, </a:t>
            </a:r>
            <a:r>
              <a:rPr lang="ru-RU" dirty="0"/>
              <a:t>але не </a:t>
            </a:r>
            <a:r>
              <a:rPr lang="ru-RU" dirty="0" err="1"/>
              <a:t>забезпечують</a:t>
            </a:r>
            <a:r>
              <a:rPr lang="ru-RU" dirty="0"/>
              <a:t> </a:t>
            </a:r>
            <a:r>
              <a:rPr lang="ru-RU" dirty="0" err="1"/>
              <a:t>повноцінного</a:t>
            </a:r>
            <a:r>
              <a:rPr lang="ru-RU" dirty="0"/>
              <a:t> </a:t>
            </a:r>
            <a:r>
              <a:rPr lang="en-US" dirty="0"/>
              <a:t>UI </a:t>
            </a:r>
            <a:r>
              <a:rPr lang="ru-RU" dirty="0"/>
              <a:t>для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кінцевого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r>
              <a:rPr lang="ru-RU" dirty="0"/>
              <a:t>. </a:t>
            </a:r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Часто вони </a:t>
            </a:r>
            <a:r>
              <a:rPr lang="ru-RU" dirty="0" err="1"/>
              <a:t>складні</a:t>
            </a:r>
            <a:r>
              <a:rPr lang="ru-RU" dirty="0"/>
              <a:t> в </a:t>
            </a:r>
            <a:r>
              <a:rPr lang="ru-RU" dirty="0" err="1"/>
              <a:t>налаштуванні</a:t>
            </a:r>
            <a:r>
              <a:rPr lang="ru-RU" dirty="0"/>
              <a:t>, не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візуального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та </a:t>
            </a:r>
            <a:r>
              <a:rPr lang="ru-RU" dirty="0" err="1"/>
              <a:t>вимагають</a:t>
            </a:r>
            <a:r>
              <a:rPr lang="ru-RU" dirty="0"/>
              <a:t> </a:t>
            </a:r>
            <a:r>
              <a:rPr lang="ru-RU" dirty="0" err="1"/>
              <a:t>знання</a:t>
            </a:r>
            <a:r>
              <a:rPr lang="ru-RU" dirty="0"/>
              <a:t> </a:t>
            </a:r>
            <a:r>
              <a:rPr lang="en-US" dirty="0"/>
              <a:t>SQL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en-US" dirty="0" err="1"/>
              <a:t>GraphQL</a:t>
            </a:r>
            <a:r>
              <a:rPr lang="en-US" dirty="0"/>
              <a:t>. </a:t>
            </a:r>
            <a:endParaRPr lang="uk-UA" dirty="0"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</a:t>
            </a:r>
            <a:r>
              <a:rPr lang="uk" sz="3200" dirty="0" smtClean="0"/>
              <a:t>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99666" y="825262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dirty="0" err="1"/>
              <a:t>Розробити</a:t>
            </a:r>
            <a:r>
              <a:rPr lang="ru-RU" dirty="0"/>
              <a:t> </a:t>
            </a:r>
            <a:r>
              <a:rPr lang="en-US" dirty="0"/>
              <a:t>SPA-</a:t>
            </a:r>
            <a:r>
              <a:rPr lang="ru-RU" dirty="0" err="1"/>
              <a:t>застосунок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en-US" dirty="0"/>
              <a:t>React</a:t>
            </a:r>
            <a:endParaRPr lang="uk-UA" dirty="0"/>
          </a:p>
          <a:p>
            <a:pPr marL="114300" indent="0">
              <a:buNone/>
            </a:pPr>
            <a:endParaRPr lang="en-US" dirty="0"/>
          </a:p>
          <a:p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реєстрацію</a:t>
            </a:r>
            <a:r>
              <a:rPr lang="ru-RU" dirty="0"/>
              <a:t>, </a:t>
            </a:r>
            <a:r>
              <a:rPr lang="ru-RU" dirty="0" err="1"/>
              <a:t>авторизацію</a:t>
            </a:r>
            <a:r>
              <a:rPr lang="ru-RU" dirty="0"/>
              <a:t>, </a:t>
            </a:r>
            <a:r>
              <a:rPr lang="ru-RU" dirty="0" err="1"/>
              <a:t>маршрутизацію</a:t>
            </a:r>
            <a:r>
              <a:rPr lang="ru-RU" dirty="0"/>
              <a:t> та </a:t>
            </a:r>
            <a:r>
              <a:rPr lang="ru-RU" dirty="0" err="1"/>
              <a:t>перевіркутокенів</a:t>
            </a:r>
            <a:endParaRPr lang="ru-RU" dirty="0"/>
          </a:p>
          <a:p>
            <a:pPr marL="114300" indent="0">
              <a:buNone/>
            </a:pPr>
            <a:endParaRPr lang="ru-RU" dirty="0"/>
          </a:p>
          <a:p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взаємодію</a:t>
            </a:r>
            <a:r>
              <a:rPr lang="ru-RU" dirty="0"/>
              <a:t> з </a:t>
            </a:r>
            <a:r>
              <a:rPr lang="en-US" dirty="0"/>
              <a:t>API </a:t>
            </a:r>
            <a:r>
              <a:rPr lang="ru-RU" dirty="0"/>
              <a:t>через </a:t>
            </a:r>
            <a:r>
              <a:rPr lang="en-US" dirty="0" err="1"/>
              <a:t>Axios</a:t>
            </a:r>
            <a:endParaRPr lang="uk-UA" dirty="0"/>
          </a:p>
          <a:p>
            <a:pPr marL="114300" indent="0">
              <a:buNone/>
            </a:pPr>
            <a:endParaRPr lang="en-US" dirty="0"/>
          </a:p>
          <a:p>
            <a:r>
              <a:rPr lang="ru-RU" dirty="0" err="1"/>
              <a:t>Підключити</a:t>
            </a:r>
            <a:r>
              <a:rPr lang="ru-RU" dirty="0"/>
              <a:t> </a:t>
            </a:r>
            <a:r>
              <a:rPr lang="en-US" dirty="0"/>
              <a:t>PayPal </a:t>
            </a:r>
            <a:r>
              <a:rPr lang="ru-RU" dirty="0"/>
              <a:t>для </a:t>
            </a:r>
            <a:r>
              <a:rPr lang="ru-RU" dirty="0" err="1"/>
              <a:t>здійснення</a:t>
            </a:r>
            <a:r>
              <a:rPr lang="ru-RU" dirty="0"/>
              <a:t> оплати </a:t>
            </a:r>
            <a:r>
              <a:rPr lang="ru-RU" dirty="0" err="1"/>
              <a:t>курсів</a:t>
            </a:r>
            <a:endParaRPr lang="ru-RU" dirty="0"/>
          </a:p>
          <a:p>
            <a:pPr marL="114300" indent="0">
              <a:buNone/>
            </a:pPr>
            <a:endParaRPr lang="ru-RU" dirty="0"/>
          </a:p>
          <a:p>
            <a:r>
              <a:rPr lang="ru-RU" dirty="0" err="1"/>
              <a:t>Побудувати</a:t>
            </a:r>
            <a:r>
              <a:rPr lang="ru-RU" dirty="0"/>
              <a:t> </a:t>
            </a:r>
            <a:r>
              <a:rPr lang="ru-RU" dirty="0" err="1"/>
              <a:t>зручний</a:t>
            </a:r>
            <a:r>
              <a:rPr lang="ru-RU" dirty="0"/>
              <a:t>, </a:t>
            </a:r>
            <a:r>
              <a:rPr lang="ru-RU" dirty="0" err="1"/>
              <a:t>адаптивний</a:t>
            </a:r>
            <a:r>
              <a:rPr lang="ru-RU" dirty="0"/>
              <a:t>, </a:t>
            </a:r>
            <a:r>
              <a:rPr lang="ru-RU" dirty="0" err="1"/>
              <a:t>логічно</a:t>
            </a:r>
            <a:r>
              <a:rPr lang="ru-RU" dirty="0"/>
              <a:t> </a:t>
            </a:r>
            <a:r>
              <a:rPr lang="ru-RU" dirty="0" err="1"/>
              <a:t>структурований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endParaRPr lang="ru-RU" dirty="0"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84424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/>
            <a:r>
              <a:rPr lang="en-US" dirty="0"/>
              <a:t>React.js — </a:t>
            </a:r>
            <a:r>
              <a:rPr lang="ru-RU" dirty="0" err="1"/>
              <a:t>бібліотека</a:t>
            </a:r>
            <a:r>
              <a:rPr lang="ru-RU" dirty="0"/>
              <a:t> для </a:t>
            </a:r>
            <a:r>
              <a:rPr lang="ru-RU" dirty="0" err="1"/>
              <a:t>побудови</a:t>
            </a:r>
            <a:r>
              <a:rPr lang="ru-RU" dirty="0"/>
              <a:t> </a:t>
            </a:r>
            <a:r>
              <a:rPr lang="en-US" dirty="0"/>
              <a:t>UI</a:t>
            </a:r>
            <a:endParaRPr lang="uk-UA" dirty="0"/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React Router — </a:t>
            </a:r>
            <a:r>
              <a:rPr lang="ru-RU" dirty="0" err="1"/>
              <a:t>маршрутизація</a:t>
            </a:r>
            <a:r>
              <a:rPr lang="ru-RU" dirty="0"/>
              <a:t> </a:t>
            </a:r>
            <a:r>
              <a:rPr lang="ru-RU" dirty="0" err="1"/>
              <a:t>сторінок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285750" indent="-285750"/>
            <a:r>
              <a:rPr lang="en-US" dirty="0" err="1"/>
              <a:t>Axios</a:t>
            </a:r>
            <a:r>
              <a:rPr lang="en-US" dirty="0"/>
              <a:t> — </a:t>
            </a:r>
            <a:r>
              <a:rPr lang="ru-RU" dirty="0" err="1"/>
              <a:t>обмін</a:t>
            </a:r>
            <a:r>
              <a:rPr lang="ru-RU" dirty="0"/>
              <a:t> </a:t>
            </a:r>
            <a:r>
              <a:rPr lang="ru-RU" dirty="0" err="1"/>
              <a:t>даними</a:t>
            </a:r>
            <a:r>
              <a:rPr lang="ru-RU" dirty="0"/>
              <a:t> з </a:t>
            </a:r>
            <a:r>
              <a:rPr lang="ru-RU" dirty="0" err="1"/>
              <a:t>бекендом</a:t>
            </a:r>
            <a:r>
              <a:rPr lang="ru-RU" dirty="0"/>
              <a:t> через </a:t>
            </a:r>
            <a:r>
              <a:rPr lang="en-US" dirty="0"/>
              <a:t>HTTP</a:t>
            </a:r>
            <a:endParaRPr lang="uk-UA" dirty="0"/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Tailwind CSS — </a:t>
            </a:r>
            <a:r>
              <a:rPr lang="ru-RU" dirty="0" err="1"/>
              <a:t>швидке</a:t>
            </a:r>
            <a:r>
              <a:rPr lang="ru-RU" dirty="0"/>
              <a:t> </a:t>
            </a:r>
            <a:r>
              <a:rPr lang="ru-RU" dirty="0" err="1"/>
              <a:t>оформлення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285750" indent="-285750"/>
            <a:r>
              <a:rPr lang="en-US" dirty="0" err="1"/>
              <a:t>Vercel</a:t>
            </a:r>
            <a:r>
              <a:rPr lang="en-US" dirty="0"/>
              <a:t> — </a:t>
            </a:r>
            <a:r>
              <a:rPr lang="ru-RU" dirty="0"/>
              <a:t>хостинг і </a:t>
            </a:r>
            <a:r>
              <a:rPr lang="ru-RU" dirty="0" err="1"/>
              <a:t>деплой</a:t>
            </a:r>
            <a:r>
              <a:rPr lang="ru-RU" dirty="0"/>
              <a:t> </a:t>
            </a:r>
            <a:r>
              <a:rPr lang="en-US" dirty="0"/>
              <a:t>SPA</a:t>
            </a:r>
            <a:endParaRPr lang="uk-UA" dirty="0"/>
          </a:p>
          <a:p>
            <a:pPr marL="0" indent="0">
              <a:buNone/>
            </a:pPr>
            <a:endParaRPr lang="en-US" dirty="0"/>
          </a:p>
          <a:p>
            <a:pPr marL="285750" indent="-285750"/>
            <a:r>
              <a:rPr lang="en-US" dirty="0"/>
              <a:t>GitHub — </a:t>
            </a:r>
            <a:r>
              <a:rPr lang="ru-RU" dirty="0"/>
              <a:t>контроль </a:t>
            </a:r>
            <a:r>
              <a:rPr lang="ru-RU" dirty="0" err="1"/>
              <a:t>версій</a:t>
            </a:r>
            <a:r>
              <a:rPr lang="ru-RU" dirty="0"/>
              <a:t>, </a:t>
            </a:r>
            <a:r>
              <a:rPr lang="ru-RU" dirty="0" err="1"/>
              <a:t>спільна</a:t>
            </a:r>
            <a:r>
              <a:rPr lang="ru-RU" dirty="0"/>
              <a:t> </a:t>
            </a:r>
            <a:r>
              <a:rPr lang="ru-RU" dirty="0" err="1"/>
              <a:t>розробка</a:t>
            </a:r>
            <a:endParaRPr lang="ru-RU" dirty="0"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</a:t>
            </a:r>
            <a:r>
              <a:rPr lang="uk" sz="3200" dirty="0" smtClean="0"/>
              <a:t>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68925" y="1180959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dirty="0"/>
              <a:t>Visual Studio Code — </a:t>
            </a:r>
            <a:r>
              <a:rPr lang="ru-RU" dirty="0" err="1"/>
              <a:t>середовище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з </a:t>
            </a:r>
            <a:r>
              <a:rPr lang="ru-RU" dirty="0" err="1"/>
              <a:t>підтримкою</a:t>
            </a:r>
            <a:r>
              <a:rPr lang="ru-RU" dirty="0"/>
              <a:t> </a:t>
            </a:r>
            <a:r>
              <a:rPr lang="ru-RU" dirty="0" err="1"/>
              <a:t>розширень</a:t>
            </a:r>
            <a:endParaRPr lang="ru-RU" dirty="0"/>
          </a:p>
          <a:p>
            <a:pPr marL="114300" indent="0">
              <a:buNone/>
            </a:pPr>
            <a:endParaRPr lang="ru-RU" dirty="0"/>
          </a:p>
          <a:p>
            <a:r>
              <a:rPr lang="en-US" dirty="0"/>
              <a:t>Postman — </a:t>
            </a:r>
            <a:r>
              <a:rPr lang="ru-RU" dirty="0" err="1"/>
              <a:t>інструмент</a:t>
            </a:r>
            <a:r>
              <a:rPr lang="ru-RU" dirty="0"/>
              <a:t> для </a:t>
            </a:r>
            <a:r>
              <a:rPr lang="ru-RU" dirty="0" err="1"/>
              <a:t>перевірки</a:t>
            </a:r>
            <a:r>
              <a:rPr lang="ru-RU" dirty="0"/>
              <a:t> </a:t>
            </a:r>
            <a:r>
              <a:rPr lang="en-US" dirty="0"/>
              <a:t>REST-</a:t>
            </a:r>
            <a:r>
              <a:rPr lang="ru-RU" dirty="0" err="1"/>
              <a:t>запитів</a:t>
            </a:r>
            <a:endParaRPr lang="ru-RU" dirty="0"/>
          </a:p>
          <a:p>
            <a:pPr marL="114300" indent="0">
              <a:buNone/>
            </a:pPr>
            <a:endParaRPr lang="ru-RU" dirty="0"/>
          </a:p>
          <a:p>
            <a:r>
              <a:rPr lang="en-US" dirty="0"/>
              <a:t>Chrome </a:t>
            </a:r>
            <a:r>
              <a:rPr lang="en-US" dirty="0" err="1"/>
              <a:t>DevTools</a:t>
            </a:r>
            <a:r>
              <a:rPr lang="en-US" dirty="0"/>
              <a:t> — </a:t>
            </a:r>
            <a:r>
              <a:rPr lang="ru-RU" dirty="0" err="1"/>
              <a:t>діагностика</a:t>
            </a:r>
            <a:r>
              <a:rPr lang="ru-RU" dirty="0"/>
              <a:t>, </a:t>
            </a:r>
            <a:r>
              <a:rPr lang="ru-RU" dirty="0" err="1"/>
              <a:t>дебаг</a:t>
            </a:r>
            <a:r>
              <a:rPr lang="ru-RU" dirty="0"/>
              <a:t>, </a:t>
            </a:r>
            <a:r>
              <a:rPr lang="ru-RU" dirty="0" err="1"/>
              <a:t>перевірка</a:t>
            </a:r>
            <a:r>
              <a:rPr lang="ru-RU" dirty="0"/>
              <a:t> </a:t>
            </a:r>
            <a:r>
              <a:rPr lang="ru-RU" dirty="0" err="1"/>
              <a:t>адаптивності</a:t>
            </a:r>
            <a:endParaRPr lang="ru-RU" dirty="0"/>
          </a:p>
          <a:p>
            <a:pPr marL="114300" indent="0">
              <a:buNone/>
            </a:pPr>
            <a:endParaRPr lang="ru-RU" dirty="0"/>
          </a:p>
          <a:p>
            <a:r>
              <a:rPr lang="en-US" dirty="0"/>
              <a:t>GitHub — </a:t>
            </a:r>
            <a:r>
              <a:rPr lang="ru-RU" dirty="0" err="1"/>
              <a:t>репозиторій</a:t>
            </a:r>
            <a:r>
              <a:rPr lang="ru-RU" dirty="0"/>
              <a:t> коду, система контролю </a:t>
            </a:r>
            <a:r>
              <a:rPr lang="ru-RU" dirty="0" err="1"/>
              <a:t>версій</a:t>
            </a:r>
            <a:endParaRPr lang="ru-RU" dirty="0"/>
          </a:p>
          <a:p>
            <a:pPr marL="114300" indent="0">
              <a:buNone/>
            </a:pPr>
            <a:endParaRPr lang="ru-RU" dirty="0"/>
          </a:p>
          <a:p>
            <a:r>
              <a:rPr lang="en-US" dirty="0" err="1"/>
              <a:t>Vite</a:t>
            </a:r>
            <a:r>
              <a:rPr lang="en-US" dirty="0"/>
              <a:t> — </a:t>
            </a:r>
            <a:r>
              <a:rPr lang="ru-RU" dirty="0" err="1"/>
              <a:t>збирач</a:t>
            </a:r>
            <a:r>
              <a:rPr lang="ru-RU" dirty="0"/>
              <a:t> для </a:t>
            </a:r>
            <a:r>
              <a:rPr lang="en-US" dirty="0"/>
              <a:t>React-</a:t>
            </a:r>
            <a:r>
              <a:rPr lang="ru-RU" dirty="0" err="1"/>
              <a:t>проєктів</a:t>
            </a:r>
            <a:r>
              <a:rPr lang="ru-RU" dirty="0"/>
              <a:t> з </a:t>
            </a:r>
            <a:r>
              <a:rPr lang="ru-RU" dirty="0" err="1"/>
              <a:t>швидким</a:t>
            </a:r>
            <a:r>
              <a:rPr lang="ru-RU" dirty="0"/>
              <a:t> запуском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Дизайн системи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11DFE-9B22-0FE3-1341-15AE5928F435}"/>
              </a:ext>
            </a:extLst>
          </p:cNvPr>
          <p:cNvSpPr txBox="1"/>
          <p:nvPr/>
        </p:nvSpPr>
        <p:spPr>
          <a:xfrm>
            <a:off x="162245" y="845529"/>
            <a:ext cx="338565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 err="1"/>
              <a:t>Методи</a:t>
            </a:r>
            <a:r>
              <a:rPr lang="en-US" dirty="0"/>
              <a:t>:</a:t>
            </a:r>
          </a:p>
          <a:p>
            <a:pPr algn="ctr"/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en-US" dirty="0"/>
              <a:t>REST API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Модульна</a:t>
            </a:r>
            <a:r>
              <a:rPr lang="ru-RU" dirty="0"/>
              <a:t> структура коду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JSON-</a:t>
            </a:r>
            <a:r>
              <a:rPr lang="ru-RU" dirty="0"/>
              <a:t>передача </a:t>
            </a:r>
            <a:r>
              <a:rPr lang="ru-RU" dirty="0" err="1"/>
              <a:t>даних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Аутентифікація</a:t>
            </a:r>
            <a:r>
              <a:rPr lang="ru-RU" dirty="0"/>
              <a:t> токенами (</a:t>
            </a:r>
            <a:r>
              <a:rPr lang="en-US" dirty="0"/>
              <a:t>JWT)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MVC-</a:t>
            </a:r>
            <a:r>
              <a:rPr lang="ru-RU" dirty="0" err="1"/>
              <a:t>підхід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4FFBC2-C2D7-18B1-AAEE-D205E15F6A2A}"/>
              </a:ext>
            </a:extLst>
          </p:cNvPr>
          <p:cNvSpPr txBox="1"/>
          <p:nvPr/>
        </p:nvSpPr>
        <p:spPr>
          <a:xfrm>
            <a:off x="3376654" y="845529"/>
            <a:ext cx="282768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" dirty="0"/>
              <a:t>Послідовність</a:t>
            </a:r>
            <a:r>
              <a:rPr lang="en-US" dirty="0"/>
              <a:t>:</a:t>
            </a:r>
          </a:p>
          <a:p>
            <a:pPr algn="ctr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Ініціалізація</a:t>
            </a:r>
            <a:r>
              <a:rPr lang="ru-RU" dirty="0"/>
              <a:t> </a:t>
            </a:r>
            <a:r>
              <a:rPr lang="ru-RU" dirty="0" err="1"/>
              <a:t>проєкту</a:t>
            </a:r>
            <a:endParaRPr lang="en-US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Налаштування</a:t>
            </a:r>
            <a:r>
              <a:rPr lang="ru-RU" dirty="0"/>
              <a:t> .</a:t>
            </a:r>
            <a:r>
              <a:rPr lang="en-US" dirty="0"/>
              <a:t>env </a:t>
            </a:r>
            <a:r>
              <a:rPr lang="ru-RU" dirty="0"/>
              <a:t>і</a:t>
            </a:r>
            <a:r>
              <a:rPr lang="en-US" dirty="0"/>
              <a:t> MongoDB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Розробка</a:t>
            </a:r>
            <a:r>
              <a:rPr lang="ru-RU" dirty="0"/>
              <a:t> </a:t>
            </a:r>
            <a:r>
              <a:rPr lang="ru-RU" dirty="0" err="1"/>
              <a:t>бекенду</a:t>
            </a:r>
            <a:r>
              <a:rPr lang="ru-RU" dirty="0"/>
              <a:t> (</a:t>
            </a:r>
            <a:r>
              <a:rPr lang="ru-RU" dirty="0" err="1"/>
              <a:t>роути</a:t>
            </a:r>
            <a:r>
              <a:rPr lang="ru-RU" dirty="0"/>
              <a:t>, </a:t>
            </a:r>
            <a:r>
              <a:rPr lang="en-US" dirty="0"/>
              <a:t>JWT, </a:t>
            </a:r>
            <a:r>
              <a:rPr lang="en-US" dirty="0" err="1"/>
              <a:t>Cloudinary</a:t>
            </a:r>
            <a:r>
              <a:rPr lang="en-US" dirty="0"/>
              <a:t>)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Розробка</a:t>
            </a:r>
            <a:r>
              <a:rPr lang="ru-RU" dirty="0"/>
              <a:t> фронтенду (</a:t>
            </a:r>
            <a:r>
              <a:rPr lang="en-US" dirty="0"/>
              <a:t>React + </a:t>
            </a:r>
            <a:r>
              <a:rPr lang="en-US" dirty="0" err="1"/>
              <a:t>axios</a:t>
            </a:r>
            <a:r>
              <a:rPr lang="en-US" dirty="0"/>
              <a:t>)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Інтеграція</a:t>
            </a:r>
            <a:r>
              <a:rPr lang="ru-RU" dirty="0"/>
              <a:t> з базою </a:t>
            </a:r>
            <a:r>
              <a:rPr lang="ru-RU" dirty="0" err="1" smtClean="0"/>
              <a:t>даних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Тестування</a:t>
            </a:r>
            <a:endParaRPr lang="ru-RU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165D8E-4C8D-4B58-3B96-121E3952E04C}"/>
              </a:ext>
            </a:extLst>
          </p:cNvPr>
          <p:cNvSpPr txBox="1"/>
          <p:nvPr/>
        </p:nvSpPr>
        <p:spPr>
          <a:xfrm>
            <a:off x="6152321" y="786646"/>
            <a:ext cx="290997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 err="1"/>
              <a:t>Технології</a:t>
            </a:r>
            <a:r>
              <a:rPr lang="en-US" dirty="0"/>
              <a:t>: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Frontend: React, Vite, Axios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Backend: Node.js, Express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Database: MongoDB Atlas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dirty="0" err="1"/>
              <a:t>Інше</a:t>
            </a:r>
            <a:r>
              <a:rPr lang="ru-RU" dirty="0"/>
              <a:t>: </a:t>
            </a:r>
            <a:r>
              <a:rPr lang="en-US" dirty="0" err="1"/>
              <a:t>Cloudinary</a:t>
            </a:r>
            <a:r>
              <a:rPr lang="en-US" dirty="0"/>
              <a:t>, JWT, PayPal API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864D2E-6C2D-E75A-94F2-3331B2492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75" y="774010"/>
            <a:ext cx="3705225" cy="971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3A0C288-5EF1-6F86-27D7-3671DF3A69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250" y="774009"/>
            <a:ext cx="4191000" cy="97155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3592B4-DC2D-F273-4682-C20507E9F2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5251" y="1846237"/>
            <a:ext cx="4191000" cy="4762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86B945-461D-257C-0B3F-D0D461F201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474" y="1803081"/>
            <a:ext cx="3705225" cy="723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1EDB58-B949-848B-DADC-E0AA937531BF}"/>
              </a:ext>
            </a:extLst>
          </p:cNvPr>
          <p:cNvSpPr txBox="1"/>
          <p:nvPr/>
        </p:nvSpPr>
        <p:spPr>
          <a:xfrm>
            <a:off x="2243225" y="2616833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dirty="0"/>
              <a:t>Ці фрагменти демонструють:</a:t>
            </a:r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dirty="0"/>
              <a:t>Аутентифікацію користувачів через JWT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dirty="0"/>
              <a:t>Надійне підключення до хмарної БД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dirty="0"/>
              <a:t>Інтеграцію з Cloudinary</a:t>
            </a:r>
            <a:endParaRPr lang="ru-RU" dirty="0"/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ID4096" dirty="0"/>
              <a:t>Гнучку взаємодію між фронтендом і бекендом через змінні середовища</a:t>
            </a: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 smtClean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C8DD985-D663-BC22-634D-7D187DC68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171" y="2901364"/>
            <a:ext cx="2287107" cy="12475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B30C8BF-55C4-01D4-489B-1242A02AB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6437" y="1539172"/>
            <a:ext cx="2444077" cy="12205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EB0819-0D15-0BE2-0889-8FC33D74AE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432" y="1539172"/>
            <a:ext cx="2211455" cy="12205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4B422C-258E-6102-1054-DB07394F29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6065" y="1542220"/>
            <a:ext cx="2215240" cy="121745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02D3CE9-C2EB-C3BA-6372-F1601B384A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9431" y="2901364"/>
            <a:ext cx="2251211" cy="123618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2256C4A-5977-BF89-2A9C-9287B718ED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8988" y="2901364"/>
            <a:ext cx="2167837" cy="12257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478</Words>
  <Application>Microsoft Office PowerPoint</Application>
  <PresentationFormat>Экран (16:9)</PresentationFormat>
  <Paragraphs>117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Times New Roman</vt:lpstr>
      <vt:lpstr>Arial</vt:lpstr>
      <vt:lpstr>Open Sans</vt:lpstr>
      <vt:lpstr>Economica</vt:lpstr>
      <vt:lpstr>Шаблон презентації кваліфікаційної роботи магістрів</vt:lpstr>
      <vt:lpstr>Інформаційна система управління навчальним процесом з використанням технологій MERN-стека (LMS-платформа) 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Дизайн системи</vt:lpstr>
      <vt:lpstr>Приклад реалізації</vt:lpstr>
      <vt:lpstr>Інтерфейс користувача </vt:lpstr>
      <vt:lpstr>Тестування</vt:lpstr>
      <vt:lpstr>Підсумки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</dc:title>
  <dc:creator>Lexin</dc:creator>
  <cp:lastModifiedBy>boss</cp:lastModifiedBy>
  <cp:revision>6</cp:revision>
  <dcterms:created xsi:type="dcterms:W3CDTF">2024-10-03T11:39:34Z</dcterms:created>
  <dcterms:modified xsi:type="dcterms:W3CDTF">2025-07-03T22:14:40Z</dcterms:modified>
</cp:coreProperties>
</file>