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8" r:id="rId4"/>
    <p:sldId id="259" r:id="rId5"/>
    <p:sldId id="260" r:id="rId6"/>
    <p:sldId id="261" r:id="rId7"/>
    <p:sldId id="271" r:id="rId8"/>
    <p:sldId id="270" r:id="rId9"/>
    <p:sldId id="263" r:id="rId10"/>
    <p:sldId id="264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DA7"/>
    <a:srgbClr val="FF818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8B22C89-2827-A634-4004-52AF0323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40D5BD51-7A37-5478-2B41-697F97565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437CCB91-96C3-6635-990F-D2737B279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EAE952A-D305-CADD-5788-81F0D0F2C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F39953B9-E7B0-3EE3-633D-A9A9FBEF9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A95DDE8A-628E-2DE9-036D-BCA9DB090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869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B6B8CF8-D800-A0C3-8198-679096009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48A24AB3-210D-4886-3753-E8BA0C5BC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067D2F7B-8AD8-C7DB-821E-651D274A0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0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1501363"/>
            <a:ext cx="6766148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noProof="1"/>
              <a:t>Програмна система для організації збору коштів. Клієнтська частина для створення ініціатив та проведення зборів</a:t>
            </a:r>
            <a:endParaRPr lang="uk-UA" sz="2400" noProof="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805449" y="1845482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>
                    <a:lumMod val="75000"/>
                  </a:schemeClr>
                </a:solidFill>
              </a:rPr>
              <a:t>перший (бакалаврський)</a:t>
            </a:r>
          </a:p>
        </p:txBody>
      </p:sp>
      <p:sp>
        <p:nvSpPr>
          <p:cNvPr id="9" name="Google Shape;63;p13"/>
          <p:cNvSpPr txBox="1">
            <a:spLocks/>
          </p:cNvSpPr>
          <p:nvPr/>
        </p:nvSpPr>
        <p:spPr>
          <a:xfrm>
            <a:off x="1879826" y="343997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endParaRPr lang="uk-UA" dirty="0"/>
          </a:p>
          <a:p>
            <a:pPr marL="0" indent="0" algn="l"/>
            <a:r>
              <a:rPr lang="uk-UA" dirty="0"/>
              <a:t>Пахаренко Сергій Олегович ПЗПІ-21-1</a:t>
            </a:r>
          </a:p>
          <a:p>
            <a:pPr marL="0" indent="0" algn="l"/>
            <a:r>
              <a:rPr lang="uk-UA" dirty="0"/>
              <a:t>Керівник:  ст. </a:t>
            </a:r>
            <a:r>
              <a:rPr lang="uk-UA" dirty="0" err="1"/>
              <a:t>викл</a:t>
            </a:r>
            <a:r>
              <a:rPr lang="uk-UA" dirty="0"/>
              <a:t>. каф. ПІ </a:t>
            </a:r>
            <a:r>
              <a:rPr lang="uk-UA" dirty="0" err="1"/>
              <a:t>Ляпота</a:t>
            </a:r>
            <a:r>
              <a:rPr lang="uk-UA" dirty="0"/>
              <a:t> В. М.</a:t>
            </a:r>
          </a:p>
          <a:p>
            <a:pPr marL="0" indent="0"/>
            <a:endParaRPr lang="uk-UA" dirty="0"/>
          </a:p>
          <a:p>
            <a:pPr marL="0" indent="0"/>
            <a:r>
              <a:rPr lang="uk-UA" dirty="0"/>
              <a:t>19 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t="3986" b="4618"/>
          <a:stretch/>
        </p:blipFill>
        <p:spPr>
          <a:xfrm>
            <a:off x="268925" y="678302"/>
            <a:ext cx="6046356" cy="3446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6713243" y="678302"/>
            <a:ext cx="2064997" cy="2454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1626734" y="4124668"/>
            <a:ext cx="39001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sz="1200" b="1" dirty="0"/>
              <a:t>Головна </a:t>
            </a:r>
            <a:r>
              <a:rPr lang="ru-RU" sz="1200" b="1" dirty="0" err="1"/>
              <a:t>стор</a:t>
            </a:r>
            <a:r>
              <a:rPr lang="uk-UA" sz="1200" b="1" dirty="0"/>
              <a:t>інка розробленого модулю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13243" y="3133052"/>
            <a:ext cx="20649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ctr">
              <a:buNone/>
            </a:pPr>
            <a:r>
              <a:rPr lang="uk-UA" sz="1200" b="1" dirty="0"/>
              <a:t>Елемент з оплатою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2" y="640508"/>
            <a:ext cx="3114053" cy="36157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45" y="272030"/>
            <a:ext cx="3012009" cy="41132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054" y="905439"/>
            <a:ext cx="2795275" cy="32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31175" y="916687"/>
            <a:ext cx="6417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400"/>
            </a:pPr>
            <a:r>
              <a:rPr lang="uk-UA" dirty="0"/>
              <a:t>Прототип показав відповідність вимогам швидкості й безпеки.</a:t>
            </a:r>
          </a:p>
          <a:p>
            <a:pPr>
              <a:defRPr sz="2400"/>
            </a:pPr>
            <a:endParaRPr lang="uk-UA" b="1" dirty="0"/>
          </a:p>
          <a:p>
            <a:pPr algn="ctr">
              <a:defRPr sz="2400"/>
            </a:pPr>
            <a:r>
              <a:rPr lang="uk-UA" dirty="0"/>
              <a:t>Чітка модульність спрощує масштабування функціоналу.</a:t>
            </a:r>
          </a:p>
          <a:p>
            <a:pPr>
              <a:defRPr sz="2400"/>
            </a:pPr>
            <a:endParaRPr lang="ru-RU" b="1" dirty="0"/>
          </a:p>
          <a:p>
            <a:pPr algn="ctr">
              <a:defRPr sz="2400"/>
            </a:pPr>
            <a:r>
              <a:rPr lang="uk-UA" b="1" noProof="1"/>
              <a:t>Майбутн</a:t>
            </a:r>
            <a:r>
              <a:rPr lang="uk-UA" b="1" dirty="0"/>
              <a:t>є:</a:t>
            </a:r>
            <a:endParaRPr lang="ru-RU" b="1" dirty="0"/>
          </a:p>
          <a:p>
            <a:pPr algn="ctr">
              <a:defRPr sz="2400"/>
            </a:pPr>
            <a:r>
              <a:rPr lang="en-US" dirty="0"/>
              <a:t>ML‑</a:t>
            </a:r>
            <a:r>
              <a:rPr lang="uk-UA" dirty="0"/>
              <a:t>рекомендації, </a:t>
            </a:r>
            <a:r>
              <a:rPr lang="uk-UA" dirty="0" err="1"/>
              <a:t>офлайн</a:t>
            </a:r>
            <a:r>
              <a:rPr lang="uk-UA" dirty="0"/>
              <a:t> </a:t>
            </a:r>
            <a:r>
              <a:rPr lang="en-US" dirty="0"/>
              <a:t>POS, mobile SDK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8B5DAE55-D2EF-DE22-6177-5213FD4D2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48E8761B-0EAB-4872-3C60-2CBF4BA8C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E9C90F0E-00A1-640C-C331-3078B3D9E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50261"/>
            <a:ext cx="8520600" cy="773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b="1" noProof="1">
                <a:latin typeface="+mn-lt"/>
              </a:rPr>
              <a:t>Створити UI, що спрощує запуск і супровід кампаній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16CBD4EC-4C38-D6B5-6F4A-01306E817C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197BB-617A-59DC-E9DA-51A1FFA1DB2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0AD1A-15E2-AD7E-ADFA-003468BB88BD}"/>
              </a:ext>
            </a:extLst>
          </p:cNvPr>
          <p:cNvSpPr txBox="1"/>
          <p:nvPr/>
        </p:nvSpPr>
        <p:spPr>
          <a:xfrm>
            <a:off x="7105267" y="1483440"/>
            <a:ext cx="148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accent3">
                    <a:lumMod val="75000"/>
                  </a:schemeClr>
                </a:solidFill>
              </a:rPr>
              <a:t>Актуальність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1A262CB-0ED3-028F-7A7A-095411835C4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797272" y="1800361"/>
            <a:ext cx="602988" cy="8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D5E4317-ACDE-BA0F-249B-D9148C6F1918}"/>
              </a:ext>
            </a:extLst>
          </p:cNvPr>
          <p:cNvCxnSpPr>
            <a:cxnSpLocks/>
          </p:cNvCxnSpPr>
          <p:nvPr/>
        </p:nvCxnSpPr>
        <p:spPr>
          <a:xfrm>
            <a:off x="7707797" y="1825031"/>
            <a:ext cx="0" cy="135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B02623C-77B4-4B19-FB0F-7FDB07ECD510}"/>
              </a:ext>
            </a:extLst>
          </p:cNvPr>
          <p:cNvCxnSpPr>
            <a:cxnSpLocks/>
          </p:cNvCxnSpPr>
          <p:nvPr/>
        </p:nvCxnSpPr>
        <p:spPr>
          <a:xfrm>
            <a:off x="8069848" y="1800361"/>
            <a:ext cx="597358" cy="8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18807CD-2B31-D199-CAB3-42A782DA087A}"/>
              </a:ext>
            </a:extLst>
          </p:cNvPr>
          <p:cNvSpPr/>
          <p:nvPr/>
        </p:nvSpPr>
        <p:spPr>
          <a:xfrm>
            <a:off x="6070739" y="2636571"/>
            <a:ext cx="14530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00" noProof="1"/>
              <a:t>Онлайн‑донати ‑ ключовий канал благодійності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5E0A816-FBDB-9690-5891-421430C54706}"/>
              </a:ext>
            </a:extLst>
          </p:cNvPr>
          <p:cNvSpPr/>
          <p:nvPr/>
        </p:nvSpPr>
        <p:spPr>
          <a:xfrm>
            <a:off x="6788897" y="3321377"/>
            <a:ext cx="1817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noProof="1"/>
              <a:t>Мобільний трафік &gt; 60% усіх платежів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73B1412-3488-9C01-C8E8-E41FD6B67D05}"/>
              </a:ext>
            </a:extLst>
          </p:cNvPr>
          <p:cNvSpPr/>
          <p:nvPr/>
        </p:nvSpPr>
        <p:spPr>
          <a:xfrm>
            <a:off x="7850548" y="2638949"/>
            <a:ext cx="1293452" cy="505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noProof="1"/>
              <a:t>Донору потрібен </a:t>
            </a:r>
            <a:r>
              <a:rPr lang="en-US" sz="900" noProof="1"/>
              <a:t>one‑tap, </a:t>
            </a:r>
            <a:r>
              <a:rPr lang="ru-RU" sz="900" noProof="1"/>
              <a:t>ініціатору — </a:t>
            </a:r>
            <a:r>
              <a:rPr lang="en-US" sz="900" noProof="1"/>
              <a:t>live‑</a:t>
            </a:r>
            <a:r>
              <a:rPr lang="ru-RU" sz="900" noProof="1"/>
              <a:t>дашборд</a:t>
            </a:r>
          </a:p>
        </p:txBody>
      </p:sp>
      <p:pic>
        <p:nvPicPr>
          <p:cNvPr id="7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1262198"/>
            <a:ext cx="5706237" cy="2833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0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Аналіз проблеми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268925" y="802476"/>
            <a:ext cx="88548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noProof="1"/>
              <a:t>Криза довіри:</a:t>
            </a:r>
            <a:r>
              <a:rPr lang="uk-UA" sz="1600" noProof="1"/>
              <a:t> фейкові кампанії та шахрайство → скепсис донорів, різке падіння конверсії.</a:t>
            </a:r>
          </a:p>
          <a:p>
            <a:endParaRPr lang="uk-UA" sz="1600" b="1" dirty="0"/>
          </a:p>
          <a:p>
            <a:r>
              <a:rPr lang="uk-UA" sz="1600" b="1" dirty="0"/>
              <a:t>Донорська втома:</a:t>
            </a:r>
            <a:r>
              <a:rPr lang="uk-UA" sz="1600" dirty="0"/>
              <a:t> </a:t>
            </a:r>
            <a:r>
              <a:rPr lang="ru-RU" sz="1600" dirty="0"/>
              <a:t>на </a:t>
            </a:r>
            <a:r>
              <a:rPr lang="uk-UA" sz="1600" dirty="0"/>
              <a:t>25-30% менше надходжень після 2 років постійних зборів.</a:t>
            </a:r>
          </a:p>
          <a:p>
            <a:endParaRPr lang="uk-UA" sz="1600" b="1" dirty="0"/>
          </a:p>
          <a:p>
            <a:r>
              <a:rPr lang="uk-UA" sz="1600" b="1" dirty="0"/>
              <a:t>Регуляторний прес:</a:t>
            </a:r>
            <a:r>
              <a:rPr lang="uk-UA" sz="1600" dirty="0"/>
              <a:t> </a:t>
            </a:r>
            <a:r>
              <a:rPr lang="en-US" sz="1600" dirty="0"/>
              <a:t>AML / KYC + PSD2 SCA = </a:t>
            </a:r>
            <a:r>
              <a:rPr lang="uk-UA" sz="1600" dirty="0"/>
              <a:t>більше полів, довші форми, вище відтік.</a:t>
            </a:r>
          </a:p>
          <a:p>
            <a:endParaRPr lang="uk-UA" sz="1600" b="1" dirty="0"/>
          </a:p>
          <a:p>
            <a:r>
              <a:rPr lang="uk-UA" sz="1600" b="1" dirty="0"/>
              <a:t>Комісії 3 – 5 %:</a:t>
            </a:r>
            <a:r>
              <a:rPr lang="uk-UA" sz="1600" dirty="0"/>
              <a:t> тариф + приховані витрати «з’їдають» частину пожертви.</a:t>
            </a:r>
          </a:p>
          <a:p>
            <a:endParaRPr lang="uk-UA" sz="1600" b="1" dirty="0"/>
          </a:p>
          <a:p>
            <a:r>
              <a:rPr lang="uk-UA" sz="1600" b="1" dirty="0" err="1"/>
              <a:t>Кіберзагрози</a:t>
            </a:r>
            <a:r>
              <a:rPr lang="uk-UA" sz="1600" b="1" dirty="0"/>
              <a:t>:</a:t>
            </a:r>
            <a:r>
              <a:rPr lang="uk-UA" sz="1600" dirty="0"/>
              <a:t> 30% фондів мали </a:t>
            </a:r>
            <a:r>
              <a:rPr lang="uk-UA" sz="1600" dirty="0" err="1"/>
              <a:t>фішинг</a:t>
            </a:r>
            <a:r>
              <a:rPr lang="uk-UA" sz="1600" dirty="0"/>
              <a:t>/</a:t>
            </a:r>
            <a:r>
              <a:rPr lang="en-US" sz="1600" dirty="0" err="1"/>
              <a:t>DDoS</a:t>
            </a:r>
            <a:r>
              <a:rPr lang="en-US" sz="1600" dirty="0"/>
              <a:t>; </a:t>
            </a:r>
            <a:r>
              <a:rPr lang="uk-UA" sz="1600" dirty="0"/>
              <a:t>витік </a:t>
            </a:r>
            <a:r>
              <a:rPr lang="en-US" sz="1600" dirty="0"/>
              <a:t>PII = </a:t>
            </a:r>
            <a:r>
              <a:rPr lang="uk-UA" sz="1600" dirty="0"/>
              <a:t>репутаційний крах.</a:t>
            </a:r>
          </a:p>
          <a:p>
            <a:endParaRPr lang="ru-RU" sz="1600" b="1" dirty="0"/>
          </a:p>
          <a:p>
            <a:r>
              <a:rPr lang="en-US" sz="1600" b="1" dirty="0"/>
              <a:t>Latency &gt; 200 </a:t>
            </a:r>
            <a:r>
              <a:rPr lang="uk-UA" sz="1600" b="1" dirty="0"/>
              <a:t>мс:</a:t>
            </a:r>
            <a:r>
              <a:rPr lang="uk-UA" sz="1600" dirty="0"/>
              <a:t> повільний прогрес-бар → донор сумнівається, не повертається</a:t>
            </a:r>
          </a:p>
          <a:p>
            <a:endParaRPr lang="uk-UA" sz="1600" dirty="0"/>
          </a:p>
          <a:p>
            <a:r>
              <a:rPr lang="uk-UA" sz="1600" dirty="0"/>
              <a:t>Ці шість </a:t>
            </a:r>
            <a:r>
              <a:rPr lang="uk-UA" sz="1600" dirty="0" err="1"/>
              <a:t>болей</a:t>
            </a:r>
            <a:r>
              <a:rPr lang="uk-UA" sz="1600" dirty="0"/>
              <a:t> формують вимоги до нової клієнтської частини: миттєвий фідбек, прозорість у реальному часі, мінімум перешкод</a:t>
            </a:r>
            <a:r>
              <a:rPr lang="en-US" sz="1600" dirty="0"/>
              <a:t> </a:t>
            </a:r>
            <a:r>
              <a:rPr lang="uk-UA" sz="1600" dirty="0"/>
              <a:t>і вбудована безпека.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</a:t>
            </a:r>
            <a:r>
              <a:rPr lang="ru-RU" sz="3200" dirty="0" err="1"/>
              <a:t>арх</a:t>
            </a:r>
            <a:r>
              <a:rPr lang="uk-UA" sz="3200" dirty="0" err="1"/>
              <a:t>ітектура</a:t>
            </a:r>
            <a:r>
              <a:rPr lang="uk-UA" sz="3200" dirty="0"/>
              <a:t>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708" y="391886"/>
            <a:ext cx="8980585" cy="48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endParaRPr lang="uk-UA" dirty="0"/>
          </a:p>
          <a:p>
            <a:pPr marL="114300" indent="0" algn="ctr">
              <a:buNone/>
            </a:pPr>
            <a:r>
              <a:rPr lang="uk-UA" b="1" dirty="0" err="1">
                <a:latin typeface="+mn-lt"/>
              </a:rPr>
              <a:t>Обʼєкт</a:t>
            </a:r>
            <a:r>
              <a:rPr lang="uk-UA" b="1" dirty="0">
                <a:latin typeface="+mn-lt"/>
              </a:rPr>
              <a:t>: веб‑взаємодія донор ↔ організатор</a:t>
            </a:r>
          </a:p>
          <a:p>
            <a:pPr marL="114300" indent="0" algn="ctr">
              <a:buNone/>
            </a:pPr>
            <a:endParaRPr lang="uk-UA" b="1" dirty="0"/>
          </a:p>
          <a:p>
            <a:pPr marL="114300" indent="0" algn="ctr">
              <a:buNone/>
            </a:pPr>
            <a:endParaRPr lang="uk-UA" b="1" dirty="0"/>
          </a:p>
          <a:p>
            <a:pPr marL="114300" indent="0" algn="ctr">
              <a:buNone/>
            </a:pPr>
            <a:endParaRPr lang="uk-UA" b="1" dirty="0"/>
          </a:p>
          <a:p>
            <a:pPr marL="114300" indent="0" algn="ctr">
              <a:buNone/>
            </a:pPr>
            <a:endParaRPr lang="uk-UA" b="1" dirty="0"/>
          </a:p>
          <a:p>
            <a:pPr marL="114300" indent="0" algn="ctr">
              <a:buNone/>
            </a:pPr>
            <a:endParaRPr lang="uk-UA" b="1" dirty="0"/>
          </a:p>
          <a:p>
            <a:pPr marL="114300" indent="0" algn="ctr">
              <a:buNone/>
            </a:pPr>
            <a:endParaRPr lang="uk-UA" b="1" dirty="0"/>
          </a:p>
          <a:p>
            <a:pPr marL="114300" indent="0" algn="ctr">
              <a:buNone/>
            </a:pPr>
            <a:endParaRPr lang="uk-UA" b="1" dirty="0"/>
          </a:p>
          <a:p>
            <a:pPr marL="114300" indent="0" algn="ctr">
              <a:buNone/>
            </a:pPr>
            <a:endParaRPr lang="ru-RU" b="1" dirty="0"/>
          </a:p>
          <a:p>
            <a:pPr marL="114300" indent="0" algn="ctr">
              <a:buNone/>
            </a:pPr>
            <a:endParaRPr lang="uk-UA" b="1" dirty="0"/>
          </a:p>
          <a:p>
            <a:pPr marL="114300" indent="0" algn="ctr">
              <a:buNone/>
            </a:pPr>
            <a:r>
              <a:rPr lang="uk-UA" b="1" dirty="0">
                <a:latin typeface="+mn-lt"/>
              </a:rPr>
              <a:t>Предмет: </a:t>
            </a:r>
            <a:r>
              <a:rPr lang="ru-RU" b="1" dirty="0" err="1">
                <a:latin typeface="+mn-lt"/>
              </a:rPr>
              <a:t>технології</a:t>
            </a:r>
            <a:r>
              <a:rPr lang="ru-RU" b="1" dirty="0">
                <a:latin typeface="+mn-lt"/>
              </a:rPr>
              <a:t> та </a:t>
            </a:r>
            <a:r>
              <a:rPr lang="ru-RU" b="1" dirty="0" err="1">
                <a:latin typeface="+mn-lt"/>
              </a:rPr>
              <a:t>патерни</a:t>
            </a:r>
            <a:r>
              <a:rPr lang="ru-RU" b="1" dirty="0">
                <a:latin typeface="+mn-lt"/>
              </a:rPr>
              <a:t> </a:t>
            </a:r>
            <a:r>
              <a:rPr lang="ru-RU" b="1" dirty="0" err="1">
                <a:latin typeface="+mn-lt"/>
              </a:rPr>
              <a:t>клієнтської</a:t>
            </a:r>
            <a:r>
              <a:rPr lang="ru-RU" b="1" dirty="0">
                <a:latin typeface="+mn-lt"/>
              </a:rPr>
              <a:t> </a:t>
            </a:r>
            <a:r>
              <a:rPr lang="ru-RU" b="1" dirty="0" err="1">
                <a:latin typeface="+mn-lt"/>
              </a:rPr>
              <a:t>підсистеми</a:t>
            </a:r>
            <a:endParaRPr lang="ru-RU" b="1" dirty="0">
              <a:latin typeface="+mn-lt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42054" y="1197060"/>
            <a:ext cx="7384898" cy="2683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6" y="2118635"/>
            <a:ext cx="3068292" cy="17021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97" y="1221670"/>
            <a:ext cx="3304903" cy="7565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7A624C-DC8D-8B50-E35E-644FD2B83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50" y="2427481"/>
            <a:ext cx="2271750" cy="1393340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DBA0C110-FFE9-6654-DE21-ED49B48C6D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98" y="2118635"/>
            <a:ext cx="1911635" cy="17021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6" y="1221670"/>
            <a:ext cx="3189210" cy="17939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-14372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UML </a:t>
            </a:r>
            <a:r>
              <a:rPr lang="uk-UA" sz="3200"/>
              <a:t>Проектування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771845" y="768782"/>
            <a:ext cx="7412035" cy="3450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604972" y="4205611"/>
            <a:ext cx="193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Діаграма навігації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ADBB8E7-EB9D-33D1-293B-FDAB0BD3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8416DB31-6319-5068-EB70-977D12AA9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72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UML </a:t>
            </a:r>
            <a:r>
              <a:rPr lang="uk-UA" sz="3200"/>
              <a:t>Проектування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441F7496-8E7B-DE83-1949-A530B779CC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95A1BA-8B66-567D-AC4A-343633694EF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E96C6A-C8D4-4862-6199-DD6F362D17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2128" y="687577"/>
            <a:ext cx="7739743" cy="3570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9930599-564F-E3FD-00BE-EDE7F817C54F}"/>
              </a:ext>
            </a:extLst>
          </p:cNvPr>
          <p:cNvSpPr/>
          <p:nvPr/>
        </p:nvSpPr>
        <p:spPr>
          <a:xfrm>
            <a:off x="3630875" y="4298572"/>
            <a:ext cx="1882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Діаграма діяльності </a:t>
            </a:r>
          </a:p>
        </p:txBody>
      </p:sp>
    </p:spTree>
    <p:extLst>
      <p:ext uri="{BB962C8B-B14F-4D97-AF65-F5344CB8AC3E}">
        <p14:creationId xmlns:p14="http://schemas.microsoft.com/office/powerpoint/2010/main" val="323938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623EF3A-C9FE-827F-336C-BD5B45C80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656264EF-CE1A-3FFF-D436-234C759E4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72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UML </a:t>
            </a:r>
            <a:r>
              <a:rPr lang="uk-UA" sz="3200"/>
              <a:t>Проектування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6963C83D-A53D-8E2F-5BB1-4EAA3C33CE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C25414-AAE1-E83B-A220-953E3E3510B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D88410-E454-C0DE-FD31-BD8D719314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74074" y="687577"/>
            <a:ext cx="5408022" cy="3466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4FB3D1-79A5-1B74-2764-1C36F564015D}"/>
              </a:ext>
            </a:extLst>
          </p:cNvPr>
          <p:cNvSpPr/>
          <p:nvPr/>
        </p:nvSpPr>
        <p:spPr>
          <a:xfrm>
            <a:off x="3507682" y="4205611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Діаграма класів </a:t>
            </a:r>
          </a:p>
        </p:txBody>
      </p:sp>
    </p:spTree>
    <p:extLst>
      <p:ext uri="{BB962C8B-B14F-4D97-AF65-F5344CB8AC3E}">
        <p14:creationId xmlns:p14="http://schemas.microsoft.com/office/powerpoint/2010/main" val="320272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11699" y="739262"/>
            <a:ext cx="5564567" cy="347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5876267" y="739262"/>
            <a:ext cx="27635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uk-UA" sz="1200" dirty="0"/>
              <a:t>Інтерфейс реалізовано як набір повторно-</a:t>
            </a:r>
            <a:r>
              <a:rPr lang="uk-UA" sz="1200" dirty="0" err="1"/>
              <a:t>використовних</a:t>
            </a:r>
            <a:r>
              <a:rPr lang="uk-UA" sz="1200" dirty="0"/>
              <a:t> компонентів (</a:t>
            </a:r>
            <a:r>
              <a:rPr lang="en-US" sz="1200" dirty="0"/>
              <a:t>Header, </a:t>
            </a:r>
            <a:r>
              <a:rPr lang="en-US" sz="1200" dirty="0" err="1"/>
              <a:t>BannerCarousel</a:t>
            </a:r>
            <a:r>
              <a:rPr lang="en-US" sz="1200" dirty="0"/>
              <a:t>, </a:t>
            </a:r>
            <a:r>
              <a:rPr lang="en-US" sz="1200" dirty="0" err="1"/>
              <a:t>FilterSidebar</a:t>
            </a:r>
            <a:r>
              <a:rPr lang="en-US" sz="1200" dirty="0"/>
              <a:t>, </a:t>
            </a:r>
            <a:r>
              <a:rPr lang="en-US" sz="1200" dirty="0" err="1"/>
              <a:t>SearchBar</a:t>
            </a:r>
            <a:r>
              <a:rPr lang="en-US" sz="1200" dirty="0"/>
              <a:t>, </a:t>
            </a:r>
            <a:r>
              <a:rPr lang="en-US" sz="1200" dirty="0" err="1"/>
              <a:t>InitiativeGrid</a:t>
            </a:r>
            <a:r>
              <a:rPr lang="en-US" sz="1200" dirty="0"/>
              <a:t>, Footer) </a:t>
            </a:r>
            <a:r>
              <a:rPr lang="uk-UA" sz="1200" dirty="0"/>
              <a:t>із централізованим станом для пошуку й фільтрації даних.</a:t>
            </a:r>
          </a:p>
          <a:p>
            <a:pPr marL="114300" indent="0">
              <a:buNone/>
            </a:pPr>
            <a:endParaRPr lang="uk-UA" sz="1200" dirty="0"/>
          </a:p>
          <a:p>
            <a:pPr marL="114300" indent="0">
              <a:buNone/>
            </a:pPr>
            <a:r>
              <a:rPr lang="uk-UA" sz="1200" dirty="0"/>
              <a:t>Дані ініціатив </a:t>
            </a:r>
            <a:r>
              <a:rPr lang="uk-UA" sz="1200" dirty="0" err="1"/>
              <a:t>підвантажуються</a:t>
            </a:r>
            <a:r>
              <a:rPr lang="uk-UA" sz="1200" dirty="0"/>
              <a:t> з </a:t>
            </a:r>
            <a:r>
              <a:rPr lang="en-US" sz="1200" dirty="0"/>
              <a:t>API </a:t>
            </a:r>
            <a:r>
              <a:rPr lang="uk-UA" sz="1200" dirty="0"/>
              <a:t>і зберігаються в локальному стані; зміна </a:t>
            </a:r>
            <a:r>
              <a:rPr lang="uk-UA" sz="1200" dirty="0" err="1"/>
              <a:t>чекбоксів</a:t>
            </a:r>
            <a:r>
              <a:rPr lang="uk-UA" sz="1200" dirty="0"/>
              <a:t> і селектора впливає на відображення карток у реальному часі.</a:t>
            </a:r>
          </a:p>
          <a:p>
            <a:pPr marL="114300" indent="0">
              <a:buNone/>
            </a:pPr>
            <a:endParaRPr lang="uk-UA" sz="1200" dirty="0"/>
          </a:p>
          <a:p>
            <a:pPr marL="114300" indent="0">
              <a:buNone/>
            </a:pPr>
            <a:r>
              <a:rPr lang="uk-UA" sz="1200" dirty="0"/>
              <a:t>Верстка побудована на </a:t>
            </a:r>
            <a:r>
              <a:rPr lang="en-US" sz="1200" dirty="0"/>
              <a:t>CSS Grid/Flexbox </a:t>
            </a:r>
            <a:r>
              <a:rPr lang="uk-UA" sz="1200" dirty="0"/>
              <a:t>для адаптивності, мінімалістичний дизайн із чіткою ієрархією та зручним доступом до всіх ключових елементів.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презентації_до_кв_р_бакалавра_2025 (2).potx" id="{EE180F11-118B-4C4B-A09A-DA2AEE9E2BB2}" vid="{5BDE0EEC-08B7-49E6-898C-7F4D394289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Пахаренко</Template>
  <TotalTime>234</TotalTime>
  <Words>355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Economica</vt:lpstr>
      <vt:lpstr>Open Sans</vt:lpstr>
      <vt:lpstr>Arial</vt:lpstr>
      <vt:lpstr>Шаблон презентації кваліфікаційної роботи магістрів</vt:lpstr>
      <vt:lpstr>Програмна система для організації збору коштів. Клієнтська частина для створення ініціатив та проведення зборів</vt:lpstr>
      <vt:lpstr>Мета роботи</vt:lpstr>
      <vt:lpstr>Аналіз проблеми</vt:lpstr>
      <vt:lpstr>Постановка задачі та архітектура системи</vt:lpstr>
      <vt:lpstr>Вибір технологій розробки </vt:lpstr>
      <vt:lpstr>UML Проектування</vt:lpstr>
      <vt:lpstr>UML Проектування</vt:lpstr>
      <vt:lpstr>UML Проектування</vt:lpstr>
      <vt:lpstr>Дизайн системи</vt:lpstr>
      <vt:lpstr>Приклад реалізації</vt:lpstr>
      <vt:lpstr>Тестування</vt:lpstr>
      <vt:lpstr>Підсумки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організації збору коштів. Клієнтська частина для донорів та адміністраторів</dc:title>
  <dc:creator>Алексей Радионов</dc:creator>
  <cp:lastModifiedBy>Пахаренко Сергій</cp:lastModifiedBy>
  <cp:revision>12</cp:revision>
  <dcterms:created xsi:type="dcterms:W3CDTF">2025-06-03T14:01:02Z</dcterms:created>
  <dcterms:modified xsi:type="dcterms:W3CDTF">2025-06-18T11:16:47Z</dcterms:modified>
</cp:coreProperties>
</file>