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7" r:id="rId12"/>
  </p:sldIdLst>
  <p:sldSz cx="9144000" cy="5143500" type="screen16x9"/>
  <p:notesSz cx="6858000" cy="9144000"/>
  <p:embeddedFontLst>
    <p:embeddedFont>
      <p:font typeface="Open Sans" panose="020B0604020202020204" charset="0"/>
      <p:regular r:id="rId14"/>
      <p:bold r:id="rId15"/>
      <p:italic r:id="rId16"/>
      <p:boldItalic r:id="rId17"/>
    </p:embeddedFont>
    <p:embeddedFont>
      <p:font typeface="Economica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CDA7"/>
    <a:srgbClr val="FF818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74" y="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49" y="1501363"/>
            <a:ext cx="6766148" cy="4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ru-RU" sz="2400" noProof="1"/>
              <a:t>Програмна система для організації збору коштів. Клієнтська частина для створення ініціатив та проведення зборів</a:t>
            </a:r>
            <a:endParaRPr lang="uk-UA" sz="2400" noProof="1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2805449" y="1845482"/>
            <a:ext cx="22381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>
                <a:solidFill>
                  <a:schemeClr val="bg1">
                    <a:lumMod val="75000"/>
                  </a:schemeClr>
                </a:solidFill>
              </a:rPr>
              <a:t>перший (бакалаврський)</a:t>
            </a:r>
          </a:p>
        </p:txBody>
      </p:sp>
      <p:sp>
        <p:nvSpPr>
          <p:cNvPr id="9" name="Google Shape;63;p13"/>
          <p:cNvSpPr txBox="1">
            <a:spLocks/>
          </p:cNvSpPr>
          <p:nvPr/>
        </p:nvSpPr>
        <p:spPr>
          <a:xfrm>
            <a:off x="1948250" y="3635125"/>
            <a:ext cx="5087400" cy="15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indent="0"/>
            <a:endParaRPr lang="uk-UA" dirty="0" smtClean="0"/>
          </a:p>
          <a:p>
            <a:pPr marL="0" indent="0" algn="l"/>
            <a:r>
              <a:rPr lang="uk-UA" dirty="0" err="1" smtClean="0"/>
              <a:t>Пахаренко</a:t>
            </a:r>
            <a:r>
              <a:rPr lang="uk-UA" dirty="0" smtClean="0"/>
              <a:t> Сергій Олегович ПЗПІ-21-3 </a:t>
            </a:r>
          </a:p>
          <a:p>
            <a:pPr marL="0" indent="0" algn="l"/>
            <a:r>
              <a:rPr lang="uk-UA" dirty="0" smtClean="0"/>
              <a:t>Керівник:  </a:t>
            </a:r>
            <a:r>
              <a:rPr lang="uk-UA" dirty="0" err="1" smtClean="0"/>
              <a:t>ст.викл</a:t>
            </a:r>
            <a:r>
              <a:rPr lang="uk-UA" dirty="0" smtClean="0"/>
              <a:t>. кафедри ПІ ВІТАЛІЙ ЛЯПОТА</a:t>
            </a:r>
          </a:p>
          <a:p>
            <a:pPr marL="0" indent="0"/>
            <a:endParaRPr lang="uk-UA" dirty="0" smtClean="0"/>
          </a:p>
          <a:p>
            <a:pPr marL="0" indent="0"/>
            <a:r>
              <a:rPr lang="uk-UA" dirty="0" smtClean="0"/>
              <a:t>8 червня 2025</a:t>
            </a:r>
            <a:endParaRPr lang="uk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Тестування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512" y="640508"/>
            <a:ext cx="3114053" cy="361572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045" y="272030"/>
            <a:ext cx="3012009" cy="411323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054" y="905439"/>
            <a:ext cx="2795275" cy="326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31175" y="916687"/>
            <a:ext cx="64172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sz="2400"/>
            </a:pPr>
            <a:r>
              <a:rPr lang="uk-UA" dirty="0"/>
              <a:t>Прототип показав відповідність вимогам швидкості й </a:t>
            </a:r>
            <a:r>
              <a:rPr lang="uk-UA" dirty="0" smtClean="0"/>
              <a:t>безпеки</a:t>
            </a:r>
          </a:p>
          <a:p>
            <a:pPr>
              <a:defRPr sz="2400"/>
            </a:pPr>
            <a:endParaRPr lang="uk-UA" b="1" dirty="0"/>
          </a:p>
          <a:p>
            <a:pPr algn="ctr">
              <a:defRPr sz="2400"/>
            </a:pPr>
            <a:r>
              <a:rPr lang="uk-UA" dirty="0"/>
              <a:t>Чітка модульність спрощує масштабування </a:t>
            </a:r>
            <a:r>
              <a:rPr lang="uk-UA" dirty="0" smtClean="0"/>
              <a:t>функціоналу</a:t>
            </a:r>
          </a:p>
          <a:p>
            <a:pPr>
              <a:defRPr sz="2400"/>
            </a:pPr>
            <a:endParaRPr lang="ru-RU" b="1" dirty="0"/>
          </a:p>
          <a:p>
            <a:pPr algn="ctr">
              <a:defRPr sz="2400"/>
            </a:pPr>
            <a:r>
              <a:rPr lang="uk-UA" b="1" noProof="1" smtClean="0"/>
              <a:t>Майбутн</a:t>
            </a:r>
            <a:r>
              <a:rPr lang="uk-UA" b="1" dirty="0" smtClean="0"/>
              <a:t>є</a:t>
            </a:r>
            <a:endParaRPr lang="ru-RU" b="1" dirty="0" smtClean="0"/>
          </a:p>
          <a:p>
            <a:pPr algn="ctr">
              <a:defRPr sz="2400"/>
            </a:pPr>
            <a:r>
              <a:rPr lang="en-US" dirty="0" smtClean="0"/>
              <a:t>ML‑</a:t>
            </a:r>
            <a:r>
              <a:rPr lang="uk-UA" dirty="0"/>
              <a:t>рекомендації, </a:t>
            </a:r>
            <a:r>
              <a:rPr lang="uk-UA" dirty="0" err="1"/>
              <a:t>офлайн</a:t>
            </a:r>
            <a:r>
              <a:rPr lang="uk-UA" dirty="0"/>
              <a:t> </a:t>
            </a:r>
            <a:r>
              <a:rPr lang="en-US" dirty="0"/>
              <a:t>POS, mobile SDK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650261"/>
            <a:ext cx="8520600" cy="1060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ru-RU" b="1" noProof="1" smtClean="0">
                <a:latin typeface="+mn-lt"/>
              </a:rPr>
              <a:t>Створити </a:t>
            </a:r>
            <a:r>
              <a:rPr lang="ru-RU" b="1" noProof="1">
                <a:latin typeface="+mn-lt"/>
              </a:rPr>
              <a:t>UI, що спрощує запуск і супровід кампаній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  <p:sp>
        <p:nvSpPr>
          <p:cNvPr id="3" name="TextBox 2"/>
          <p:cNvSpPr txBox="1"/>
          <p:nvPr/>
        </p:nvSpPr>
        <p:spPr>
          <a:xfrm>
            <a:off x="2004012" y="2058046"/>
            <a:ext cx="148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 smtClean="0">
                <a:solidFill>
                  <a:schemeClr val="accent3">
                    <a:lumMod val="75000"/>
                  </a:schemeClr>
                </a:solidFill>
              </a:rPr>
              <a:t>Актуальність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 flipH="1">
            <a:off x="1284802" y="2506316"/>
            <a:ext cx="727363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2747678" y="2521824"/>
            <a:ext cx="1" cy="1077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>
            <a:off x="3491346" y="2507672"/>
            <a:ext cx="727363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186742" y="3503843"/>
            <a:ext cx="1825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900" noProof="1"/>
              <a:t>Онлайн‑донати ‑ ключовий канал благодійності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891096" y="3551466"/>
            <a:ext cx="18173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noProof="1"/>
              <a:t>Мобільний трафік &gt; 60 % усіх платежів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581462" y="3503843"/>
            <a:ext cx="16920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900" noProof="1"/>
              <a:t>Донору потрібен </a:t>
            </a:r>
            <a:r>
              <a:rPr lang="en-US" sz="900" noProof="1"/>
              <a:t>one‑tap, </a:t>
            </a:r>
            <a:r>
              <a:rPr lang="ru-RU" sz="900" noProof="1"/>
              <a:t>ініціатору — </a:t>
            </a:r>
            <a:r>
              <a:rPr lang="en-US" sz="900" noProof="1"/>
              <a:t>live‑</a:t>
            </a:r>
            <a:r>
              <a:rPr lang="ru-RU" sz="900" noProof="1"/>
              <a:t>дашборд</a:t>
            </a:r>
          </a:p>
        </p:txBody>
      </p:sp>
      <p:pic>
        <p:nvPicPr>
          <p:cNvPr id="15" name="Рисунок 14"/>
          <p:cNvPicPr/>
          <p:nvPr/>
        </p:nvPicPr>
        <p:blipFill>
          <a:blip r:embed="rId4"/>
          <a:stretch>
            <a:fillRect/>
          </a:stretch>
        </p:blipFill>
        <p:spPr>
          <a:xfrm>
            <a:off x="4235013" y="1342288"/>
            <a:ext cx="4785879" cy="18733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uk" sz="3200" dirty="0"/>
              <a:t>Аналіз проблеми</a:t>
            </a:r>
            <a:endParaRPr sz="32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sp>
        <p:nvSpPr>
          <p:cNvPr id="7" name="TextBox 6"/>
          <p:cNvSpPr txBox="1"/>
          <p:nvPr/>
        </p:nvSpPr>
        <p:spPr>
          <a:xfrm>
            <a:off x="268925" y="605254"/>
            <a:ext cx="885486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b="1" noProof="1" smtClean="0"/>
              <a:t>Криза довіри:</a:t>
            </a:r>
            <a:r>
              <a:rPr lang="uk-UA" sz="1600" noProof="1" smtClean="0"/>
              <a:t> фейкові кампанії та шахрайство → скепсис донорів, різке падіння конверсії</a:t>
            </a:r>
          </a:p>
          <a:p>
            <a:endParaRPr lang="uk-UA" sz="1600" b="1" dirty="0" smtClean="0"/>
          </a:p>
          <a:p>
            <a:r>
              <a:rPr lang="uk-UA" sz="1600" b="1" dirty="0" smtClean="0"/>
              <a:t>Донорська </a:t>
            </a:r>
            <a:r>
              <a:rPr lang="uk-UA" sz="1600" b="1" dirty="0"/>
              <a:t>втома:</a:t>
            </a:r>
            <a:r>
              <a:rPr lang="uk-UA" sz="1600" dirty="0"/>
              <a:t> -25 … 30 % надходжень після 2 років постійних зборів</a:t>
            </a:r>
          </a:p>
          <a:p>
            <a:endParaRPr lang="uk-UA" sz="1600" b="1" dirty="0" smtClean="0"/>
          </a:p>
          <a:p>
            <a:r>
              <a:rPr lang="uk-UA" sz="1600" b="1" dirty="0" smtClean="0"/>
              <a:t>Регуляторний </a:t>
            </a:r>
            <a:r>
              <a:rPr lang="uk-UA" sz="1600" b="1" dirty="0"/>
              <a:t>прес:</a:t>
            </a:r>
            <a:r>
              <a:rPr lang="uk-UA" sz="1600" dirty="0"/>
              <a:t> </a:t>
            </a:r>
            <a:r>
              <a:rPr lang="en-US" sz="1600" dirty="0"/>
              <a:t>AML / KYC + PSD2 SCA = </a:t>
            </a:r>
            <a:r>
              <a:rPr lang="uk-UA" sz="1600" dirty="0"/>
              <a:t>більше полів, довші форми, вище </a:t>
            </a:r>
            <a:r>
              <a:rPr lang="uk-UA" sz="1600" dirty="0" smtClean="0"/>
              <a:t>відтік</a:t>
            </a:r>
          </a:p>
          <a:p>
            <a:endParaRPr lang="uk-UA" sz="1600" b="1" dirty="0" smtClean="0"/>
          </a:p>
          <a:p>
            <a:r>
              <a:rPr lang="uk-UA" sz="1600" b="1" dirty="0" smtClean="0"/>
              <a:t>Комісії </a:t>
            </a:r>
            <a:r>
              <a:rPr lang="uk-UA" sz="1600" b="1" dirty="0"/>
              <a:t>3 – 5 %:</a:t>
            </a:r>
            <a:r>
              <a:rPr lang="uk-UA" sz="1600" dirty="0"/>
              <a:t> тариф + приховані витрати «з’їдають» частину пожертви</a:t>
            </a:r>
          </a:p>
          <a:p>
            <a:endParaRPr lang="uk-UA" sz="1600" b="1" dirty="0" smtClean="0"/>
          </a:p>
          <a:p>
            <a:endParaRPr lang="uk-UA" sz="1600" b="1" dirty="0"/>
          </a:p>
          <a:p>
            <a:r>
              <a:rPr lang="uk-UA" sz="1600" b="1" dirty="0" err="1" smtClean="0"/>
              <a:t>Кіберзагрози</a:t>
            </a:r>
            <a:r>
              <a:rPr lang="uk-UA" sz="1600" b="1" dirty="0"/>
              <a:t>:</a:t>
            </a:r>
            <a:r>
              <a:rPr lang="uk-UA" sz="1600" dirty="0"/>
              <a:t> 30 % фондів мали </a:t>
            </a:r>
            <a:r>
              <a:rPr lang="uk-UA" sz="1600" dirty="0" err="1"/>
              <a:t>фішинг</a:t>
            </a:r>
            <a:r>
              <a:rPr lang="uk-UA" sz="1600" dirty="0"/>
              <a:t>/</a:t>
            </a:r>
            <a:r>
              <a:rPr lang="en-US" sz="1600" dirty="0" err="1"/>
              <a:t>DDoS</a:t>
            </a:r>
            <a:r>
              <a:rPr lang="en-US" sz="1600" dirty="0"/>
              <a:t>; </a:t>
            </a:r>
            <a:r>
              <a:rPr lang="uk-UA" sz="1600" dirty="0"/>
              <a:t>витік </a:t>
            </a:r>
            <a:r>
              <a:rPr lang="en-US" sz="1600" dirty="0"/>
              <a:t>PII = </a:t>
            </a:r>
            <a:r>
              <a:rPr lang="uk-UA" sz="1600" dirty="0"/>
              <a:t>репутаційний </a:t>
            </a:r>
            <a:r>
              <a:rPr lang="uk-UA" sz="1600" dirty="0" smtClean="0"/>
              <a:t>крах</a:t>
            </a:r>
          </a:p>
          <a:p>
            <a:endParaRPr lang="ru-RU" sz="1600" b="1" dirty="0" smtClean="0"/>
          </a:p>
          <a:p>
            <a:endParaRPr lang="ru-RU" sz="1600" b="1" dirty="0"/>
          </a:p>
          <a:p>
            <a:r>
              <a:rPr lang="en-US" sz="1600" b="1" dirty="0" smtClean="0"/>
              <a:t>Latency &gt; 200 </a:t>
            </a:r>
            <a:r>
              <a:rPr lang="uk-UA" sz="1600" b="1" dirty="0" smtClean="0"/>
              <a:t>мс:</a:t>
            </a:r>
            <a:r>
              <a:rPr lang="uk-UA" sz="1600" dirty="0" smtClean="0"/>
              <a:t> повільний прогрес-бар → донор сумнівається, не повертається</a:t>
            </a:r>
          </a:p>
          <a:p>
            <a:r>
              <a:rPr lang="uk-UA" sz="1600" dirty="0" smtClean="0"/>
              <a:t>Ці </a:t>
            </a:r>
            <a:r>
              <a:rPr lang="uk-UA" sz="1600" dirty="0"/>
              <a:t>шість </a:t>
            </a:r>
            <a:r>
              <a:rPr lang="uk-UA" sz="1600" dirty="0" err="1"/>
              <a:t>болей</a:t>
            </a:r>
            <a:r>
              <a:rPr lang="uk-UA" sz="1600" dirty="0"/>
              <a:t> формують вимоги до нової клієнтської частини: миттєвий </a:t>
            </a:r>
            <a:r>
              <a:rPr lang="uk-UA" sz="1600" dirty="0" err="1"/>
              <a:t>фідбек</a:t>
            </a:r>
            <a:r>
              <a:rPr lang="uk-UA" sz="1600" dirty="0"/>
              <a:t>, прозорість у реальному часі, мінімум </a:t>
            </a:r>
            <a:r>
              <a:rPr lang="en-US" sz="1600" dirty="0"/>
              <a:t>friction </a:t>
            </a:r>
            <a:r>
              <a:rPr lang="uk-UA" sz="1600" dirty="0"/>
              <a:t>і вбудована </a:t>
            </a:r>
            <a:r>
              <a:rPr lang="uk-UA" sz="1600" dirty="0" smtClean="0"/>
              <a:t>безпека</a:t>
            </a:r>
            <a:endParaRPr lang="uk-UA" sz="1600" dirty="0"/>
          </a:p>
          <a:p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</a:t>
            </a:r>
            <a:r>
              <a:rPr lang="uk" sz="3200" dirty="0" smtClean="0"/>
              <a:t>задачі та </a:t>
            </a:r>
            <a:r>
              <a:rPr lang="ru-RU" sz="3200" err="1" smtClean="0"/>
              <a:t>арх</a:t>
            </a:r>
            <a:r>
              <a:rPr lang="uk-UA" sz="3200" smtClean="0"/>
              <a:t>ітектура системи</a:t>
            </a:r>
            <a:endParaRPr sz="3200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-81280" y="365760"/>
            <a:ext cx="9143573" cy="490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lang="uk-UA" dirty="0" smtClean="0"/>
          </a:p>
          <a:p>
            <a:pPr marL="114300" indent="0">
              <a:buNone/>
            </a:pPr>
            <a:r>
              <a:rPr lang="uk-UA" b="1" dirty="0" err="1" smtClean="0">
                <a:latin typeface="+mn-lt"/>
              </a:rPr>
              <a:t>Обʼєкт</a:t>
            </a:r>
            <a:r>
              <a:rPr lang="uk-UA" b="1" dirty="0" smtClean="0">
                <a:latin typeface="+mn-lt"/>
              </a:rPr>
              <a:t>: </a:t>
            </a:r>
            <a:r>
              <a:rPr lang="uk-UA" b="1" dirty="0">
                <a:latin typeface="+mn-lt"/>
              </a:rPr>
              <a:t>веб‑взаємодія донор ↔ організатор</a:t>
            </a:r>
          </a:p>
          <a:p>
            <a:pPr marL="114300" indent="0">
              <a:buNone/>
            </a:pPr>
            <a:endParaRPr lang="uk-UA" b="1" dirty="0"/>
          </a:p>
          <a:p>
            <a:pPr marL="114300" indent="0">
              <a:buNone/>
            </a:pPr>
            <a:endParaRPr lang="uk-UA" b="1" dirty="0" smtClean="0"/>
          </a:p>
          <a:p>
            <a:pPr marL="114300" indent="0">
              <a:buNone/>
            </a:pPr>
            <a:endParaRPr lang="uk-UA" b="1" dirty="0"/>
          </a:p>
          <a:p>
            <a:pPr marL="114300" indent="0">
              <a:buNone/>
            </a:pPr>
            <a:endParaRPr lang="uk-UA" b="1" dirty="0" smtClean="0"/>
          </a:p>
          <a:p>
            <a:pPr marL="114300" indent="0">
              <a:buNone/>
            </a:pPr>
            <a:endParaRPr lang="uk-UA" b="1" dirty="0"/>
          </a:p>
          <a:p>
            <a:pPr marL="114300" indent="0">
              <a:buNone/>
            </a:pPr>
            <a:endParaRPr lang="uk-UA" b="1" dirty="0" smtClean="0"/>
          </a:p>
          <a:p>
            <a:pPr marL="114300" indent="0">
              <a:buNone/>
            </a:pPr>
            <a:endParaRPr lang="uk-UA" b="1" dirty="0"/>
          </a:p>
          <a:p>
            <a:pPr marL="114300" indent="0">
              <a:buNone/>
            </a:pPr>
            <a:endParaRPr lang="ru-RU" b="1" dirty="0" smtClean="0"/>
          </a:p>
          <a:p>
            <a:pPr marL="114300" indent="0">
              <a:buNone/>
            </a:pPr>
            <a:endParaRPr lang="uk-UA" b="1" dirty="0" smtClean="0"/>
          </a:p>
          <a:p>
            <a:pPr marL="114300" indent="0" algn="r">
              <a:buNone/>
            </a:pPr>
            <a:r>
              <a:rPr lang="uk-UA" b="1" dirty="0" smtClean="0">
                <a:latin typeface="+mn-lt"/>
              </a:rPr>
              <a:t>Предмет: </a:t>
            </a:r>
            <a:r>
              <a:rPr lang="ru-RU" b="1" dirty="0" err="1">
                <a:latin typeface="+mn-lt"/>
              </a:rPr>
              <a:t>технології</a:t>
            </a:r>
            <a:r>
              <a:rPr lang="ru-RU" b="1" dirty="0">
                <a:latin typeface="+mn-lt"/>
              </a:rPr>
              <a:t> та </a:t>
            </a:r>
            <a:r>
              <a:rPr lang="ru-RU" b="1" dirty="0" err="1">
                <a:latin typeface="+mn-lt"/>
              </a:rPr>
              <a:t>патерни</a:t>
            </a:r>
            <a:r>
              <a:rPr lang="ru-RU" b="1" dirty="0">
                <a:latin typeface="+mn-lt"/>
              </a:rPr>
              <a:t> </a:t>
            </a:r>
            <a:r>
              <a:rPr lang="ru-RU" b="1" dirty="0" err="1">
                <a:latin typeface="+mn-lt"/>
              </a:rPr>
              <a:t>клієнтської</a:t>
            </a:r>
            <a:r>
              <a:rPr lang="ru-RU" b="1" dirty="0">
                <a:latin typeface="+mn-lt"/>
              </a:rPr>
              <a:t> </a:t>
            </a:r>
            <a:r>
              <a:rPr lang="ru-RU" b="1" dirty="0" err="1">
                <a:latin typeface="+mn-lt"/>
              </a:rPr>
              <a:t>підсистеми</a:t>
            </a:r>
            <a:endParaRPr lang="ru-RU" b="1" dirty="0">
              <a:latin typeface="+mn-lt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1042054" y="1197060"/>
            <a:ext cx="7384898" cy="26838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Вибір технологій розробки </a:t>
            </a:r>
            <a:endParaRPr sz="3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65" y="777819"/>
            <a:ext cx="4758367" cy="26765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719" y="937940"/>
            <a:ext cx="3569547" cy="198026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993" y="3549229"/>
            <a:ext cx="3935307" cy="9008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-14372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smtClean="0"/>
              <a:t>UML </a:t>
            </a:r>
            <a:r>
              <a:rPr lang="uk-UA" sz="3200" smtClean="0"/>
              <a:t>Проектування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3655979" y="500993"/>
            <a:ext cx="3856573" cy="21459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4927234" y="193216"/>
            <a:ext cx="193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Діаграма навігації </a:t>
            </a:r>
          </a:p>
        </p:txBody>
      </p:sp>
      <p:pic>
        <p:nvPicPr>
          <p:cNvPr id="9" name="Рисунок 8"/>
          <p:cNvPicPr/>
          <p:nvPr/>
        </p:nvPicPr>
        <p:blipFill>
          <a:blip r:embed="rId5"/>
          <a:stretch>
            <a:fillRect/>
          </a:stretch>
        </p:blipFill>
        <p:spPr>
          <a:xfrm>
            <a:off x="328131" y="1295714"/>
            <a:ext cx="3074341" cy="25764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Прямоугольник 4"/>
          <p:cNvSpPr/>
          <p:nvPr/>
        </p:nvSpPr>
        <p:spPr>
          <a:xfrm>
            <a:off x="1518886" y="3872151"/>
            <a:ext cx="1540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Діаграма класів </a:t>
            </a:r>
          </a:p>
        </p:txBody>
      </p:sp>
      <p:pic>
        <p:nvPicPr>
          <p:cNvPr id="12" name="Рисунок 11"/>
          <p:cNvPicPr/>
          <p:nvPr/>
        </p:nvPicPr>
        <p:blipFill>
          <a:blip r:embed="rId6"/>
          <a:stretch>
            <a:fillRect/>
          </a:stretch>
        </p:blipFill>
        <p:spPr>
          <a:xfrm>
            <a:off x="4744184" y="2722140"/>
            <a:ext cx="3919592" cy="20750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Прямоугольник 10"/>
          <p:cNvSpPr/>
          <p:nvPr/>
        </p:nvSpPr>
        <p:spPr>
          <a:xfrm>
            <a:off x="2960815" y="4496486"/>
            <a:ext cx="1882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/>
              <a:t>Діаграма діяльності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sp>
        <p:nvSpPr>
          <p:cNvPr id="31" name="TextBox 30"/>
          <p:cNvSpPr txBox="1"/>
          <p:nvPr/>
        </p:nvSpPr>
        <p:spPr>
          <a:xfrm>
            <a:off x="971155" y="1318260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FRONT</a:t>
            </a:r>
            <a:endParaRPr lang="uk-UA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0" y="1390787"/>
            <a:ext cx="4110386" cy="252103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193" y="893189"/>
            <a:ext cx="2739011" cy="16503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251" y="2440593"/>
            <a:ext cx="2718791" cy="24209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Дизайн системи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626094" y="739263"/>
            <a:ext cx="5057660" cy="26683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Прямоугольник 2"/>
          <p:cNvSpPr/>
          <p:nvPr/>
        </p:nvSpPr>
        <p:spPr>
          <a:xfrm>
            <a:off x="5876267" y="739262"/>
            <a:ext cx="276352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uk-UA" sz="1200" b="1" dirty="0"/>
              <a:t>Інтерфейс реалізовано як набір повторно-</a:t>
            </a:r>
            <a:r>
              <a:rPr lang="uk-UA" sz="1200" b="1" dirty="0" err="1"/>
              <a:t>використовних</a:t>
            </a:r>
            <a:r>
              <a:rPr lang="uk-UA" sz="1200" b="1" dirty="0"/>
              <a:t> компонентів (</a:t>
            </a:r>
            <a:r>
              <a:rPr lang="en-US" sz="1200" b="1" dirty="0"/>
              <a:t>Header, </a:t>
            </a:r>
            <a:r>
              <a:rPr lang="en-US" sz="1200" b="1" dirty="0" err="1"/>
              <a:t>BannerCarousel</a:t>
            </a:r>
            <a:r>
              <a:rPr lang="en-US" sz="1200" b="1" dirty="0"/>
              <a:t>, </a:t>
            </a:r>
            <a:r>
              <a:rPr lang="en-US" sz="1200" b="1" dirty="0" err="1"/>
              <a:t>FilterSidebar</a:t>
            </a:r>
            <a:r>
              <a:rPr lang="en-US" sz="1200" b="1" dirty="0"/>
              <a:t>, </a:t>
            </a:r>
            <a:r>
              <a:rPr lang="en-US" sz="1200" b="1" dirty="0" err="1"/>
              <a:t>SearchBar</a:t>
            </a:r>
            <a:r>
              <a:rPr lang="en-US" sz="1200" b="1" dirty="0"/>
              <a:t>, </a:t>
            </a:r>
            <a:r>
              <a:rPr lang="en-US" sz="1200" b="1" dirty="0" err="1"/>
              <a:t>InitiativeGrid</a:t>
            </a:r>
            <a:r>
              <a:rPr lang="en-US" sz="1200" b="1" dirty="0"/>
              <a:t>, Footer) </a:t>
            </a:r>
            <a:r>
              <a:rPr lang="uk-UA" sz="1200" b="1" dirty="0"/>
              <a:t>із централізованим станом для пошуку й фільтрації </a:t>
            </a:r>
            <a:r>
              <a:rPr lang="uk-UA" sz="1200" b="1" dirty="0" err="1"/>
              <a:t>даних.Дані</a:t>
            </a:r>
            <a:r>
              <a:rPr lang="uk-UA" sz="1200" b="1" dirty="0"/>
              <a:t> ініціатив </a:t>
            </a:r>
            <a:r>
              <a:rPr lang="uk-UA" sz="1200" b="1" dirty="0" err="1"/>
              <a:t>підвантажуються</a:t>
            </a:r>
            <a:r>
              <a:rPr lang="uk-UA" sz="1200" b="1" dirty="0"/>
              <a:t> з </a:t>
            </a:r>
            <a:r>
              <a:rPr lang="en-US" sz="1200" b="1" dirty="0"/>
              <a:t>API </a:t>
            </a:r>
            <a:r>
              <a:rPr lang="uk-UA" sz="1200" b="1" dirty="0"/>
              <a:t>і зберігаються в локальному стані; зміна </a:t>
            </a:r>
            <a:r>
              <a:rPr lang="uk-UA" sz="1200" b="1" dirty="0" err="1"/>
              <a:t>чекбоксів</a:t>
            </a:r>
            <a:r>
              <a:rPr lang="uk-UA" sz="1200" b="1" dirty="0"/>
              <a:t> і селектора впливає на відображення карток у реальному </a:t>
            </a:r>
            <a:r>
              <a:rPr lang="uk-UA" sz="1200" b="1" dirty="0" err="1"/>
              <a:t>часі.Верстка</a:t>
            </a:r>
            <a:r>
              <a:rPr lang="uk-UA" sz="1200" b="1" dirty="0"/>
              <a:t> побудована на </a:t>
            </a:r>
            <a:r>
              <a:rPr lang="en-US" sz="1200" b="1" dirty="0"/>
              <a:t>CSS Grid/Flexbox </a:t>
            </a:r>
            <a:r>
              <a:rPr lang="uk-UA" sz="1200" b="1" dirty="0"/>
              <a:t>для адаптивності, </a:t>
            </a:r>
            <a:r>
              <a:rPr lang="uk-UA" sz="1200" b="1" dirty="0" err="1"/>
              <a:t>мінімалістичний</a:t>
            </a:r>
            <a:r>
              <a:rPr lang="uk-UA" sz="1200" b="1" dirty="0"/>
              <a:t> дизайн із чіткою ієрархією та зручним доступом до всіх ключових елементів</a:t>
            </a:r>
            <a:endParaRPr lang="uk-UA" sz="12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7" name="Рисунок 6"/>
          <p:cNvPicPr/>
          <p:nvPr/>
        </p:nvPicPr>
        <p:blipFill rotWithShape="1">
          <a:blip r:embed="rId4"/>
          <a:srcRect t="3986" b="4618"/>
          <a:stretch/>
        </p:blipFill>
        <p:spPr>
          <a:xfrm>
            <a:off x="268925" y="678302"/>
            <a:ext cx="6046356" cy="34463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6713243" y="678302"/>
            <a:ext cx="2064997" cy="24547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Прямоугольник 8"/>
          <p:cNvSpPr/>
          <p:nvPr/>
        </p:nvSpPr>
        <p:spPr>
          <a:xfrm>
            <a:off x="2515009" y="4124668"/>
            <a:ext cx="39001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ru-RU" sz="1200" b="1" dirty="0" smtClean="0"/>
              <a:t>Головна </a:t>
            </a:r>
            <a:r>
              <a:rPr lang="ru-RU" sz="1200" b="1" dirty="0" err="1" smtClean="0"/>
              <a:t>стор</a:t>
            </a:r>
            <a:r>
              <a:rPr lang="uk-UA" sz="1200" b="1" dirty="0" smtClean="0"/>
              <a:t>інка розробленого модулю</a:t>
            </a:r>
            <a:endParaRPr lang="uk-UA" sz="12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774589" y="3133052"/>
            <a:ext cx="20874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uk-UA" sz="1200" b="1" dirty="0" smtClean="0"/>
              <a:t>Елемент з оплатою</a:t>
            </a:r>
            <a:endParaRPr lang="uk-UA" sz="1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_презентації_до_кв_р_бакалавра_2025 (2).potx" id="{EE180F11-118B-4C4B-A09A-DA2AEE9E2BB2}" vid="{5BDE0EEC-08B7-49E6-898C-7F4D3942894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Пахаренко</Template>
  <TotalTime>60</TotalTime>
  <Words>311</Words>
  <Application>Microsoft Office PowerPoint</Application>
  <PresentationFormat>Экран (16:9)</PresentationFormat>
  <Paragraphs>71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Open Sans</vt:lpstr>
      <vt:lpstr>Economica</vt:lpstr>
      <vt:lpstr>Arial</vt:lpstr>
      <vt:lpstr>Шаблон презентації кваліфікаційної роботи магістрів</vt:lpstr>
      <vt:lpstr>Програмна система для організації збору коштів. Клієнтська частина для створення ініціатив та проведення зборів</vt:lpstr>
      <vt:lpstr>Мета роботи</vt:lpstr>
      <vt:lpstr>Аналіз проблеми</vt:lpstr>
      <vt:lpstr>Постановка задачі та архітектура системи</vt:lpstr>
      <vt:lpstr>Вибір технологій розробки </vt:lpstr>
      <vt:lpstr>UML Проектування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Тестування</vt:lpstr>
      <vt:lpstr>Підсумки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Програмна система для організації збору коштів. Клієнтська частина для донорів та адміністраторів</dc:title>
  <dc:creator>Алексей Радионов</dc:creator>
  <cp:lastModifiedBy>Алексей Радионов</cp:lastModifiedBy>
  <cp:revision>9</cp:revision>
  <dcterms:created xsi:type="dcterms:W3CDTF">2025-06-03T14:01:02Z</dcterms:created>
  <dcterms:modified xsi:type="dcterms:W3CDTF">2025-06-08T20:16:05Z</dcterms:modified>
</cp:coreProperties>
</file>