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4" r:id="rId1"/>
  </p:sldMasterIdLst>
  <p:notesMasterIdLst>
    <p:notesMasterId r:id="rId31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0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86" r:id="rId18"/>
    <p:sldId id="278" r:id="rId19"/>
    <p:sldId id="277" r:id="rId20"/>
    <p:sldId id="279" r:id="rId21"/>
    <p:sldId id="280" r:id="rId22"/>
    <p:sldId id="282" r:id="rId23"/>
    <p:sldId id="283" r:id="rId24"/>
    <p:sldId id="284" r:id="rId25"/>
    <p:sldId id="275" r:id="rId26"/>
    <p:sldId id="285" r:id="rId27"/>
    <p:sldId id="281" r:id="rId28"/>
    <p:sldId id="265" r:id="rId29"/>
    <p:sldId id="26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87A82-9D5D-854C-931F-80845AEF1C05}" type="datetimeFigureOut">
              <a:rPr lang="ru-UA" smtClean="0"/>
              <a:t>21.06.2025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FAA3-F2DB-FF41-8C5F-BB82A0874F8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3127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6FAA3-F2DB-FF41-8C5F-BB82A0874F8A}" type="slidenum">
              <a:rPr lang="ru-UA" smtClean="0"/>
              <a:t>1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5344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6FAA3-F2DB-FF41-8C5F-BB82A0874F8A}" type="slidenum">
              <a:rPr lang="ru-UA" smtClean="0"/>
              <a:t>28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4336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E6D2DA-7388-EF40-9DDB-EAEF7EB8D6D2}" type="datetime1">
              <a:rPr lang="ru-RU" smtClean="0"/>
              <a:t>21.06.2025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A0482-9CBF-3648-8A5A-71F5582FE40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5442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7C99-A06E-3D4C-B8E6-FFE4D160C322}" type="datetime1">
              <a:rPr lang="ru-RU" smtClean="0"/>
              <a:t>21.06.2025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0482-9CBF-3648-8A5A-71F5582FE40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417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BC23C4-46CA-3E4C-B54E-F21A964AE6E3}" type="datetime1">
              <a:rPr lang="ru-RU" smtClean="0"/>
              <a:t>21.06.2025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A0482-9CBF-3648-8A5A-71F5582FE40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7595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D66A-2F2D-B44C-BFEC-DD22BD47AD56}" type="datetime1">
              <a:rPr lang="ru-RU" smtClean="0"/>
              <a:t>21.06.2025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1227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DEB318-51D6-FC4D-8085-93BDB60622DE}" type="datetime1">
              <a:rPr lang="ru-RU" smtClean="0"/>
              <a:t>21.06.2025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A0482-9CBF-3648-8A5A-71F5582FE40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1680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0058-62B5-FA43-B841-37D1F4300B3D}" type="datetime1">
              <a:rPr lang="ru-RU" smtClean="0"/>
              <a:t>21.06.2025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0482-9CBF-3648-8A5A-71F5582FE40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7271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AE5A-5087-F441-B0F9-1BA91A29C35F}" type="datetime1">
              <a:rPr lang="ru-RU" smtClean="0"/>
              <a:t>21.06.2025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0482-9CBF-3648-8A5A-71F5582FE40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0755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2BFD-C9B9-9945-94DE-E7CA77BAC263}" type="datetime1">
              <a:rPr lang="ru-RU" smtClean="0"/>
              <a:t>21.06.2025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0482-9CBF-3648-8A5A-71F5582FE40F}" type="slidenum">
              <a:rPr lang="ru-UA" smtClean="0"/>
              <a:t>‹#›</a:t>
            </a:fld>
            <a:endParaRPr lang="ru-UA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A139-9014-7244-93DF-7E1FB433BC1C}" type="datetime1">
              <a:rPr lang="ru-RU" smtClean="0"/>
              <a:t>21.06.2025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0482-9CBF-3648-8A5A-71F5582FE40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4037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51E663-DD69-7C46-BA4F-FBEDAC605EE6}" type="datetime1">
              <a:rPr lang="ru-RU" smtClean="0"/>
              <a:t>21.06.2025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A0482-9CBF-3648-8A5A-71F5582FE40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9748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6B8-3F75-384C-8DF3-46957F7EE62E}" type="datetime1">
              <a:rPr lang="ru-RU" smtClean="0"/>
              <a:t>21.06.2025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0482-9CBF-3648-8A5A-71F5582FE40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6450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9365875-58FC-0A4C-8F0A-4490EDA8E98A}" type="datetime1">
              <a:rPr lang="ru-RU" smtClean="0"/>
              <a:t>21.06.2025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EA0482-9CBF-3648-8A5A-71F5582FE40F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607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E4CA5-8781-1BA1-F61C-8C9E8CE6D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4" y="911907"/>
            <a:ext cx="11306006" cy="1926771"/>
          </a:xfrm>
        </p:spPr>
        <p:txBody>
          <a:bodyPr>
            <a:normAutofit/>
          </a:bodyPr>
          <a:lstStyle/>
          <a:p>
            <a:r>
              <a:rPr lang="uk-UA" dirty="0">
                <a:latin typeface="+mn-lt"/>
              </a:rPr>
              <a:t>додаток для вивчення іноземних мов з адаптивними навчальними матеріалами</a:t>
            </a:r>
            <a:r>
              <a:rPr lang="en-US" dirty="0">
                <a:latin typeface="+mn-lt"/>
              </a:rPr>
              <a:t>. Front-end. UI/</a:t>
            </a:r>
            <a:r>
              <a:rPr lang="en-US" dirty="0" err="1">
                <a:latin typeface="+mn-lt"/>
              </a:rPr>
              <a:t>ux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дизайн</a:t>
            </a:r>
            <a:endParaRPr lang="ru-UA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C7A379-DFAA-BBC0-7B3A-106DADB07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3714645"/>
            <a:ext cx="10348063" cy="16411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e-UA" b="0" u="none" strike="noStrike">
                <a:solidFill>
                  <a:srgbClr val="FFFFFF"/>
                </a:solidFill>
                <a:effectLst/>
                <a:uFillTx/>
                <a:ea typeface="Noto Sans CJK SC"/>
              </a:rPr>
              <a:t>Викона</a:t>
            </a:r>
            <a:r>
              <a:rPr lang="uk-UA" b="0" u="none" strike="noStrike" dirty="0">
                <a:solidFill>
                  <a:srgbClr val="FFFFFF"/>
                </a:solidFill>
                <a:effectLst/>
                <a:uFillTx/>
                <a:ea typeface="Noto Sans CJK SC"/>
              </a:rPr>
              <a:t>ла</a:t>
            </a:r>
            <a:r>
              <a:rPr lang="rue-UA" b="0" u="none" strike="noStrike">
                <a:solidFill>
                  <a:srgbClr val="FFFFFF"/>
                </a:solidFill>
                <a:effectLst/>
                <a:uFillTx/>
                <a:ea typeface="Noto Sans CJK SC"/>
              </a:rPr>
              <a:t>: ст. гр ПЗПІ-21-11 </a:t>
            </a:r>
            <a:r>
              <a:rPr lang="uk-UA" b="0" u="none" strike="noStrike" dirty="0">
                <a:solidFill>
                  <a:srgbClr val="FFFFFF"/>
                </a:solidFill>
                <a:effectLst/>
                <a:uFillTx/>
                <a:ea typeface="Noto Sans CJK SC"/>
              </a:rPr>
              <a:t>Панченко</a:t>
            </a:r>
            <a:r>
              <a:rPr lang="rue-UA" b="0" u="none" strike="noStrike">
                <a:solidFill>
                  <a:srgbClr val="FFFFFF"/>
                </a:solidFill>
                <a:effectLst/>
                <a:uFillTx/>
                <a:ea typeface="Noto Sans CJK SC"/>
              </a:rPr>
              <a:t> </a:t>
            </a:r>
            <a:r>
              <a:rPr lang="uk-UA" b="0" u="none" strike="noStrike" dirty="0" err="1">
                <a:solidFill>
                  <a:srgbClr val="FFFFFF"/>
                </a:solidFill>
                <a:effectLst/>
                <a:uFillTx/>
                <a:ea typeface="Noto Sans CJK SC"/>
              </a:rPr>
              <a:t>К</a:t>
            </a:r>
            <a:r>
              <a:rPr lang="rue-UA" b="0" u="none" strike="noStrike">
                <a:solidFill>
                  <a:srgbClr val="FFFFFF"/>
                </a:solidFill>
                <a:effectLst/>
                <a:uFillTx/>
                <a:ea typeface="Noto Sans CJK SC"/>
              </a:rPr>
              <a:t>. </a:t>
            </a:r>
            <a:r>
              <a:rPr lang="uk-UA" b="0" u="none" strike="noStrike" dirty="0">
                <a:solidFill>
                  <a:srgbClr val="FFFFFF"/>
                </a:solidFill>
                <a:effectLst/>
                <a:uFillTx/>
                <a:ea typeface="Noto Sans CJK SC"/>
              </a:rPr>
              <a:t>В</a:t>
            </a:r>
            <a:r>
              <a:rPr lang="rue-UA" b="0" u="none" strike="noStrike">
                <a:solidFill>
                  <a:srgbClr val="FFFFFF"/>
                </a:solidFill>
                <a:effectLst/>
                <a:uFillTx/>
                <a:ea typeface="Noto Sans CJK SC"/>
              </a:rPr>
              <a:t>.</a:t>
            </a:r>
            <a:endParaRPr lang="rue-UA" b="0" u="none" strike="noStrike">
              <a:solidFill>
                <a:srgbClr val="FFFFFF"/>
              </a:solidFill>
              <a:effectLst/>
              <a:uFillTx/>
            </a:endParaRPr>
          </a:p>
          <a:p>
            <a:pPr>
              <a:lnSpc>
                <a:spcPct val="100000"/>
              </a:lnSpc>
            </a:pPr>
            <a:endParaRPr lang="rue-UA" b="0" u="none" strike="noStrike">
              <a:solidFill>
                <a:srgbClr val="FFFFFF"/>
              </a:solidFill>
              <a:effectLst/>
              <a:uFillTx/>
            </a:endParaRPr>
          </a:p>
          <a:p>
            <a:pPr>
              <a:lnSpc>
                <a:spcPct val="100000"/>
              </a:lnSpc>
            </a:pPr>
            <a:endParaRPr lang="rue-UA" b="0" u="none" strike="noStrike">
              <a:solidFill>
                <a:srgbClr val="FFFFFF"/>
              </a:solidFill>
              <a:effectLst/>
              <a:uFillTx/>
            </a:endParaRPr>
          </a:p>
          <a:p>
            <a:pPr>
              <a:lnSpc>
                <a:spcPct val="100000"/>
              </a:lnSpc>
            </a:pPr>
            <a:r>
              <a:rPr lang="rue-UA" b="0" u="none" strike="noStrike">
                <a:solidFill>
                  <a:srgbClr val="FFFFFF"/>
                </a:solidFill>
                <a:effectLst/>
                <a:uFillTx/>
                <a:ea typeface="Noto Sans CJK SC"/>
              </a:rPr>
              <a:t>Керівник: </a:t>
            </a:r>
            <a:r>
              <a:rPr lang="uk-UA" b="0" u="none" strike="noStrike" dirty="0">
                <a:solidFill>
                  <a:srgbClr val="FFFFFF"/>
                </a:solidFill>
                <a:effectLst/>
                <a:uFillTx/>
                <a:ea typeface="Noto Sans CJK SC"/>
              </a:rPr>
              <a:t>доцент кафедри ПІ </a:t>
            </a:r>
            <a:r>
              <a:rPr lang="uk-UA" b="0" u="none" strike="noStrike" dirty="0" err="1">
                <a:solidFill>
                  <a:srgbClr val="FFFFFF"/>
                </a:solidFill>
                <a:effectLst/>
                <a:uFillTx/>
                <a:ea typeface="Noto Sans CJK SC"/>
              </a:rPr>
              <a:t>Валенда</a:t>
            </a:r>
            <a:r>
              <a:rPr lang="rue-UA" b="0" u="none" strike="noStrike">
                <a:solidFill>
                  <a:srgbClr val="FFFFFF"/>
                </a:solidFill>
                <a:effectLst/>
                <a:uFillTx/>
                <a:ea typeface="Noto Sans CJK SC"/>
              </a:rPr>
              <a:t> </a:t>
            </a:r>
            <a:r>
              <a:rPr lang="uk-UA" b="0" u="none" strike="noStrike" dirty="0" err="1">
                <a:solidFill>
                  <a:srgbClr val="FFFFFF"/>
                </a:solidFill>
                <a:effectLst/>
                <a:uFillTx/>
                <a:ea typeface="Noto Sans CJK SC"/>
              </a:rPr>
              <a:t>н</a:t>
            </a:r>
            <a:r>
              <a:rPr lang="rue-UA" b="0" u="none" strike="noStrike">
                <a:solidFill>
                  <a:srgbClr val="FFFFFF"/>
                </a:solidFill>
                <a:effectLst/>
                <a:uFillTx/>
                <a:ea typeface="Noto Sans CJK SC"/>
              </a:rPr>
              <a:t>. </a:t>
            </a:r>
            <a:r>
              <a:rPr lang="uk-UA" dirty="0">
                <a:solidFill>
                  <a:srgbClr val="FFFFFF"/>
                </a:solidFill>
                <a:ea typeface="Noto Sans CJK SC"/>
              </a:rPr>
              <a:t>А</a:t>
            </a:r>
            <a:r>
              <a:rPr lang="rue-UA" b="0" u="none" strike="noStrike">
                <a:solidFill>
                  <a:srgbClr val="FFFFFF"/>
                </a:solidFill>
                <a:effectLst/>
                <a:uFillTx/>
                <a:ea typeface="Noto Sans CJK SC"/>
              </a:rPr>
              <a:t>.</a:t>
            </a:r>
            <a:endParaRPr lang="rue-UA" b="0" u="none" strike="noStrike">
              <a:solidFill>
                <a:srgbClr val="FFFFFF"/>
              </a:solidFill>
              <a:effectLst/>
              <a:uFillTx/>
            </a:endParaRPr>
          </a:p>
          <a:p>
            <a:endParaRPr lang="ru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8B3B7-4DCE-BFFE-764D-4AF9E7E59894}"/>
              </a:ext>
            </a:extLst>
          </p:cNvPr>
          <p:cNvSpPr txBox="1"/>
          <p:nvPr/>
        </p:nvSpPr>
        <p:spPr>
          <a:xfrm>
            <a:off x="5096108" y="5862406"/>
            <a:ext cx="166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dirty="0">
                <a:solidFill>
                  <a:schemeClr val="bg1"/>
                </a:solidFill>
              </a:rPr>
              <a:t>24 червня 2025</a:t>
            </a:r>
          </a:p>
        </p:txBody>
      </p:sp>
    </p:spTree>
    <p:extLst>
      <p:ext uri="{BB962C8B-B14F-4D97-AF65-F5344CB8AC3E}">
        <p14:creationId xmlns:p14="http://schemas.microsoft.com/office/powerpoint/2010/main" val="1580913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393B1-7A31-827B-6565-8537B01C3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4D45A-2891-0962-C38F-B7C3C122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2107"/>
          </a:xfrm>
        </p:spPr>
        <p:txBody>
          <a:bodyPr/>
          <a:lstStyle/>
          <a:p>
            <a:pPr algn="ctr"/>
            <a:r>
              <a:rPr lang="ru-RU" dirty="0"/>
              <a:t>О</a:t>
            </a:r>
            <a:r>
              <a:rPr lang="ru-UA" dirty="0"/>
              <a:t>сновні можливості системи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18D0BA-6693-A8CF-0DA2-32D17E40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1825"/>
            <a:ext cx="5250896" cy="2918616"/>
          </a:xfrm>
        </p:spPr>
        <p:txBody>
          <a:bodyPr numCol="1" spcCol="1800000">
            <a:noAutofit/>
          </a:bodyPr>
          <a:lstStyle/>
          <a:p>
            <a:pPr marL="0" indent="0">
              <a:buNone/>
            </a:pPr>
            <a:r>
              <a:rPr lang="uk-UA" sz="2000" b="1" dirty="0"/>
              <a:t>Можливості неавторизованого користувача</a:t>
            </a:r>
            <a:r>
              <a:rPr lang="en-US" sz="2000" b="1" dirty="0"/>
              <a:t>:</a:t>
            </a:r>
          </a:p>
          <a:p>
            <a:pPr marL="0" indent="0">
              <a:buNone/>
            </a:pPr>
            <a:endParaRPr lang="ru-UA" sz="2000" b="1" dirty="0"/>
          </a:p>
          <a:p>
            <a:r>
              <a:rPr lang="ru-RU" sz="2000" dirty="0" err="1"/>
              <a:t>Авторизація</a:t>
            </a:r>
            <a:endParaRPr lang="en-US" sz="2000" dirty="0"/>
          </a:p>
          <a:p>
            <a:r>
              <a:rPr lang="ru-RU" sz="2000" dirty="0" err="1"/>
              <a:t>Реєстрація</a:t>
            </a:r>
            <a:endParaRPr lang="en-US" sz="2000" dirty="0"/>
          </a:p>
          <a:p>
            <a:r>
              <a:rPr lang="ru-RU" sz="2000" dirty="0" err="1"/>
              <a:t>Скидання</a:t>
            </a:r>
            <a:r>
              <a:rPr lang="ru-RU" sz="2000" dirty="0"/>
              <a:t> пароля</a:t>
            </a:r>
            <a:endParaRPr lang="ru-UA" sz="2000" dirty="0"/>
          </a:p>
          <a:p>
            <a:endParaRPr lang="ru-UA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42DF2B-5A26-1E16-D631-6227FB4ED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049" y="2051825"/>
            <a:ext cx="3823938" cy="4594302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598709-254A-F836-1706-CE648124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2114" y="6281002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10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8085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0D293-0E02-35A0-D338-9EB188114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13023-C0F4-B6A0-58C8-0E20C080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2107"/>
          </a:xfrm>
        </p:spPr>
        <p:txBody>
          <a:bodyPr/>
          <a:lstStyle/>
          <a:p>
            <a:pPr algn="ctr"/>
            <a:r>
              <a:rPr lang="ru-RU" dirty="0"/>
              <a:t>О</a:t>
            </a:r>
            <a:r>
              <a:rPr lang="ru-UA" dirty="0"/>
              <a:t>сновні можливості системи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6EA30-C3FE-37EC-304A-27276ED19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1824"/>
            <a:ext cx="5250896" cy="4404731"/>
          </a:xfrm>
        </p:spPr>
        <p:txBody>
          <a:bodyPr numCol="1" spcCol="1800000">
            <a:noAutofit/>
          </a:bodyPr>
          <a:lstStyle/>
          <a:p>
            <a:pPr marL="0" indent="0">
              <a:buNone/>
            </a:pPr>
            <a:r>
              <a:rPr lang="uk-UA" sz="2000" b="1" dirty="0"/>
              <a:t>Можливості авторизованого </a:t>
            </a:r>
          </a:p>
          <a:p>
            <a:pPr marL="0" indent="0">
              <a:buNone/>
            </a:pPr>
            <a:r>
              <a:rPr lang="uk-UA" sz="2000" b="1" dirty="0"/>
              <a:t>користувача</a:t>
            </a:r>
            <a:r>
              <a:rPr lang="en-US" sz="2000" b="1" dirty="0"/>
              <a:t>:</a:t>
            </a:r>
            <a:endParaRPr lang="ru-UA" sz="2000" b="1" dirty="0"/>
          </a:p>
          <a:p>
            <a:r>
              <a:rPr lang="ru-RU" sz="2000" dirty="0" err="1"/>
              <a:t>Керування</a:t>
            </a:r>
            <a:r>
              <a:rPr lang="ru-RU" sz="2000" dirty="0"/>
              <a:t> </a:t>
            </a:r>
            <a:r>
              <a:rPr lang="ru-RU" sz="2000" dirty="0" err="1"/>
              <a:t>профілем</a:t>
            </a:r>
            <a:endParaRPr lang="ru-RU" sz="2000" dirty="0"/>
          </a:p>
          <a:p>
            <a:r>
              <a:rPr lang="ru-RU" sz="2000" dirty="0"/>
              <a:t>Статистика </a:t>
            </a:r>
            <a:r>
              <a:rPr lang="ru-RU" sz="2000" dirty="0" err="1"/>
              <a:t>навчання</a:t>
            </a:r>
            <a:endParaRPr lang="ru-RU" sz="2000" dirty="0"/>
          </a:p>
          <a:p>
            <a:r>
              <a:rPr lang="ru-RU" sz="2000" dirty="0"/>
              <a:t>Робота з </a:t>
            </a:r>
            <a:r>
              <a:rPr lang="ru-RU" sz="2000" dirty="0" err="1"/>
              <a:t>колекціями</a:t>
            </a:r>
            <a:r>
              <a:rPr lang="ru-RU" sz="2000" dirty="0"/>
              <a:t> </a:t>
            </a:r>
            <a:r>
              <a:rPr lang="ru-RU" sz="2000" dirty="0" err="1"/>
              <a:t>карток</a:t>
            </a:r>
            <a:r>
              <a:rPr lang="ru-RU" sz="2000" dirty="0"/>
              <a:t> </a:t>
            </a:r>
          </a:p>
          <a:p>
            <a:r>
              <a:rPr lang="ru-RU" sz="2000" dirty="0" err="1"/>
              <a:t>Редагування</a:t>
            </a:r>
            <a:r>
              <a:rPr lang="ru-RU" sz="2000" dirty="0"/>
              <a:t> </a:t>
            </a:r>
            <a:r>
              <a:rPr lang="ru-RU" sz="2000" dirty="0" err="1"/>
              <a:t>карток</a:t>
            </a:r>
            <a:r>
              <a:rPr lang="ru-RU" sz="2000" dirty="0"/>
              <a:t> </a:t>
            </a:r>
          </a:p>
          <a:p>
            <a:r>
              <a:rPr lang="ru-RU" sz="2000" dirty="0" err="1"/>
              <a:t>Проходження</a:t>
            </a:r>
            <a:r>
              <a:rPr lang="ru-RU" sz="2000" dirty="0"/>
              <a:t> </a:t>
            </a:r>
            <a:r>
              <a:rPr lang="ru-RU" sz="2000" dirty="0" err="1"/>
              <a:t>тестів</a:t>
            </a:r>
            <a:endParaRPr lang="ru-RU" sz="2000" dirty="0"/>
          </a:p>
          <a:p>
            <a:r>
              <a:rPr lang="ru-RU" sz="2000" dirty="0" err="1"/>
              <a:t>Підписка</a:t>
            </a:r>
            <a:endParaRPr lang="ru-UA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F46E5A-1108-509C-0CD7-ECB4A472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780" y="2132554"/>
            <a:ext cx="6367028" cy="432400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E54C4B-BD74-B366-4E2C-D434E473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0963" y="6354722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11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7116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C40D7-3C56-E781-ED55-1DBE7E8AE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0C7D3B2-DC24-BEDC-6093-C945B49EC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289341"/>
            <a:ext cx="11029615" cy="1860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1" dirty="0" err="1"/>
              <a:t>Інтерфейс</a:t>
            </a:r>
            <a:r>
              <a:rPr lang="ru-RU" i="1" dirty="0"/>
              <a:t> </a:t>
            </a:r>
            <a:r>
              <a:rPr lang="en-US" i="1" dirty="0"/>
              <a:t>–</a:t>
            </a:r>
            <a:r>
              <a:rPr lang="ru-RU" i="1" dirty="0"/>
              <a:t> перша точка контакту </a:t>
            </a:r>
            <a:r>
              <a:rPr lang="ru-RU" i="1" dirty="0" err="1"/>
              <a:t>користувача</a:t>
            </a:r>
            <a:r>
              <a:rPr lang="ru-RU" i="1" dirty="0"/>
              <a:t> </a:t>
            </a:r>
            <a:r>
              <a:rPr lang="ru-RU" i="1" dirty="0" err="1"/>
              <a:t>із</a:t>
            </a:r>
            <a:r>
              <a:rPr lang="ru-RU" i="1" dirty="0"/>
              <a:t> </a:t>
            </a:r>
            <a:r>
              <a:rPr lang="ru-RU" i="1" dirty="0" err="1"/>
              <a:t>застосунком</a:t>
            </a:r>
            <a:r>
              <a:rPr lang="ru-RU" i="1" dirty="0"/>
              <a:t>.</a:t>
            </a:r>
          </a:p>
          <a:p>
            <a:r>
              <a:rPr lang="ru-RU" b="1" dirty="0" err="1"/>
              <a:t>Важливо</a:t>
            </a:r>
            <a:r>
              <a:rPr lang="ru-RU" dirty="0"/>
              <a:t>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естетичну</a:t>
            </a:r>
            <a:r>
              <a:rPr lang="ru-RU" dirty="0"/>
              <a:t> </a:t>
            </a:r>
            <a:r>
              <a:rPr lang="ru-RU" dirty="0" err="1"/>
              <a:t>привабливість</a:t>
            </a:r>
            <a:r>
              <a:rPr lang="ru-RU" dirty="0"/>
              <a:t>, </a:t>
            </a:r>
            <a:r>
              <a:rPr lang="ru-RU" dirty="0" err="1"/>
              <a:t>зручність</a:t>
            </a:r>
            <a:r>
              <a:rPr lang="ru-RU" dirty="0"/>
              <a:t> і </a:t>
            </a:r>
            <a:r>
              <a:rPr lang="ru-RU" dirty="0" err="1"/>
              <a:t>адаптивність</a:t>
            </a:r>
            <a:r>
              <a:rPr lang="ru-RU" dirty="0"/>
              <a:t>.</a:t>
            </a:r>
          </a:p>
          <a:p>
            <a:r>
              <a:rPr lang="ru-RU" b="1" dirty="0" err="1"/>
              <a:t>Основні</a:t>
            </a:r>
            <a:r>
              <a:rPr lang="ru-RU" b="1" dirty="0"/>
              <a:t> </a:t>
            </a:r>
            <a:r>
              <a:rPr lang="ru-RU" b="1" dirty="0" err="1"/>
              <a:t>цілі</a:t>
            </a:r>
            <a:r>
              <a:rPr lang="ru-RU" b="1" dirty="0"/>
              <a:t>: </a:t>
            </a:r>
            <a:r>
              <a:rPr lang="ru-RU" dirty="0" err="1"/>
              <a:t>інтуїтивність</a:t>
            </a:r>
            <a:r>
              <a:rPr lang="ru-RU" dirty="0"/>
              <a:t>, </a:t>
            </a:r>
            <a:r>
              <a:rPr lang="ru-RU" dirty="0" err="1"/>
              <a:t>доступність</a:t>
            </a:r>
            <a:r>
              <a:rPr lang="ru-RU" dirty="0"/>
              <a:t>, </a:t>
            </a:r>
            <a:r>
              <a:rPr lang="ru-RU" dirty="0" err="1"/>
              <a:t>когнітивна</a:t>
            </a:r>
            <a:r>
              <a:rPr lang="ru-RU" dirty="0"/>
              <a:t> </a:t>
            </a:r>
            <a:r>
              <a:rPr lang="ru-RU" dirty="0" err="1"/>
              <a:t>легкість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UA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F64D68F-B319-A01D-1FD4-DAEDA834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499"/>
            <a:ext cx="11029616" cy="854501"/>
          </a:xfrm>
        </p:spPr>
        <p:txBody>
          <a:bodyPr>
            <a:normAutofit/>
          </a:bodyPr>
          <a:lstStyle/>
          <a:p>
            <a:pPr algn="ctr"/>
            <a:r>
              <a:rPr lang="uk-UA" sz="3200" dirty="0"/>
              <a:t>Проектування інтерфейсу системи</a:t>
            </a:r>
            <a:endParaRPr lang="ru-UA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706C19-0877-ADF3-2964-6B403C37D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432" y="2289341"/>
            <a:ext cx="1952327" cy="4245274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6D8218-F904-AEFD-98FD-D0EF84B5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7505" y="6352052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12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0171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D5CA2-3525-BA9B-A712-3129EF2F2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ABE8E35-FB95-B0F6-6029-94E335DE4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289341"/>
            <a:ext cx="11029615" cy="186098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цільової</a:t>
            </a:r>
            <a:r>
              <a:rPr lang="ru-RU" dirty="0"/>
              <a:t> </a:t>
            </a:r>
            <a:r>
              <a:rPr lang="ru-RU" dirty="0" err="1"/>
              <a:t>аудиторії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Побудова</a:t>
            </a:r>
            <a:r>
              <a:rPr lang="ru-RU" dirty="0"/>
              <a:t> </a:t>
            </a:r>
            <a:r>
              <a:rPr lang="ru-RU" dirty="0" err="1"/>
              <a:t>інформаційної</a:t>
            </a:r>
            <a:r>
              <a:rPr lang="ru-RU" dirty="0"/>
              <a:t> </a:t>
            </a:r>
            <a:r>
              <a:rPr lang="ru-RU" dirty="0" err="1"/>
              <a:t>архітектури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прототипів</a:t>
            </a:r>
            <a:r>
              <a:rPr lang="ru-RU" dirty="0"/>
              <a:t> і дизайн-</a:t>
            </a:r>
            <a:r>
              <a:rPr lang="ru-RU" dirty="0" err="1"/>
              <a:t>системи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макетів</a:t>
            </a:r>
            <a:r>
              <a:rPr lang="ru-RU" dirty="0"/>
              <a:t>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99A2584-1829-F51E-47F8-BE981E1C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499"/>
            <a:ext cx="11029616" cy="854501"/>
          </a:xfrm>
        </p:spPr>
        <p:txBody>
          <a:bodyPr>
            <a:normAutofit/>
          </a:bodyPr>
          <a:lstStyle/>
          <a:p>
            <a:pPr algn="ctr"/>
            <a:r>
              <a:rPr lang="ru-RU" sz="3200" dirty="0" err="1"/>
              <a:t>Етапи</a:t>
            </a:r>
            <a:r>
              <a:rPr lang="ru-RU" sz="3200" dirty="0"/>
              <a:t> </a:t>
            </a:r>
            <a:r>
              <a:rPr lang="ru-RU" sz="3200" dirty="0" err="1"/>
              <a:t>створення</a:t>
            </a:r>
            <a:r>
              <a:rPr lang="ru-RU" sz="3200" dirty="0"/>
              <a:t> </a:t>
            </a:r>
            <a:r>
              <a:rPr lang="en" sz="3200" dirty="0"/>
              <a:t>UI/UX</a:t>
            </a:r>
            <a:endParaRPr lang="ru-UA" sz="4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216F6EB-C79F-4476-E343-B1918A1D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556" y="3783860"/>
            <a:ext cx="8021444" cy="307414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F4D773-D04D-DDEB-E484-FD641233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9812" y="6227619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13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27365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D36B0-3B79-B0A6-0A93-9F40DE2DD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5421D7D-2D15-7528-0E5F-F493E666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70710"/>
            <a:ext cx="5514808" cy="27952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" dirty="0"/>
              <a:t>Figma — </a:t>
            </a:r>
            <a:r>
              <a:rPr lang="ru-RU" dirty="0"/>
              <a:t>для </a:t>
            </a:r>
            <a:r>
              <a:rPr lang="ru-RU" dirty="0" err="1"/>
              <a:t>макетів</a:t>
            </a:r>
            <a:r>
              <a:rPr lang="ru-RU" dirty="0"/>
              <a:t> і </a:t>
            </a:r>
            <a:r>
              <a:rPr lang="ru-RU" dirty="0" err="1"/>
              <a:t>спільної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.</a:t>
            </a:r>
          </a:p>
          <a:p>
            <a:pPr>
              <a:buFont typeface="Wingdings" pitchFamily="2" charset="2"/>
              <a:buChar char="§"/>
            </a:pPr>
            <a:endParaRPr lang="ru-RU" dirty="0"/>
          </a:p>
          <a:p>
            <a:pPr>
              <a:buFont typeface="Wingdings" pitchFamily="2" charset="2"/>
              <a:buChar char="§"/>
            </a:pPr>
            <a:r>
              <a:rPr lang="en" dirty="0"/>
              <a:t>Adobe Illustrator — </a:t>
            </a:r>
            <a:r>
              <a:rPr lang="ru-RU" dirty="0"/>
              <a:t>для </a:t>
            </a:r>
            <a:r>
              <a:rPr lang="ru-RU" dirty="0" err="1"/>
              <a:t>графіки</a:t>
            </a:r>
            <a:r>
              <a:rPr lang="ru-RU" dirty="0"/>
              <a:t>.</a:t>
            </a:r>
          </a:p>
          <a:p>
            <a:pPr>
              <a:buFont typeface="Wingdings" pitchFamily="2" charset="2"/>
              <a:buChar char="§"/>
            </a:pPr>
            <a:endParaRPr lang="ru-RU" dirty="0"/>
          </a:p>
          <a:p>
            <a:pPr>
              <a:buFont typeface="Wingdings" pitchFamily="2" charset="2"/>
              <a:buChar char="§"/>
            </a:pPr>
            <a:r>
              <a:rPr lang="ru-RU" dirty="0" err="1"/>
              <a:t>Враховано</a:t>
            </a:r>
            <a:r>
              <a:rPr lang="ru-RU" dirty="0"/>
              <a:t> </a:t>
            </a:r>
            <a:r>
              <a:rPr lang="en" dirty="0"/>
              <a:t>Human Interface Guidelines (Apple)</a:t>
            </a:r>
            <a:r>
              <a:rPr lang="uk-UA" dirty="0"/>
              <a:t> </a:t>
            </a:r>
            <a:r>
              <a:rPr lang="ru-RU" dirty="0"/>
              <a:t>та </a:t>
            </a:r>
            <a:r>
              <a:rPr lang="en" dirty="0"/>
              <a:t>Material Design (Google).</a:t>
            </a:r>
          </a:p>
          <a:p>
            <a:pPr>
              <a:buFont typeface="Wingdings" pitchFamily="2" charset="2"/>
              <a:buChar char="§"/>
            </a:pP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8BC65A3-14B8-F993-49F8-75525A0B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499"/>
            <a:ext cx="11029616" cy="854501"/>
          </a:xfrm>
        </p:spPr>
        <p:txBody>
          <a:bodyPr>
            <a:normAutofit/>
          </a:bodyPr>
          <a:lstStyle/>
          <a:p>
            <a:pPr algn="ctr"/>
            <a:r>
              <a:rPr lang="ru-RU" sz="3200" dirty="0" err="1"/>
              <a:t>Інструменти</a:t>
            </a:r>
            <a:r>
              <a:rPr lang="ru-RU" sz="3200" dirty="0"/>
              <a:t> </a:t>
            </a:r>
            <a:r>
              <a:rPr lang="ru-RU" sz="3200" dirty="0" err="1"/>
              <a:t>проєктування</a:t>
            </a:r>
            <a:endParaRPr lang="ru-UA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25C17D-F600-A23A-A074-72F0874B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161" y="2111267"/>
            <a:ext cx="4462747" cy="4404459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86A9E27-9479-C7BE-5911-60E32A8D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3266" y="6333163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14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51348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0E220-A4E3-409C-91E9-CDD1348BB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4FBBC36-7DAD-2BA3-BF09-7B667F4D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265" y="2256612"/>
            <a:ext cx="5514808" cy="2493808"/>
          </a:xfrm>
        </p:spPr>
        <p:txBody>
          <a:bodyPr>
            <a:normAutofit/>
          </a:bodyPr>
          <a:lstStyle/>
          <a:p>
            <a:r>
              <a:rPr lang="ru-RU" dirty="0" err="1"/>
              <a:t>Мінімалізм</a:t>
            </a:r>
            <a:r>
              <a:rPr lang="ru-RU" dirty="0"/>
              <a:t> і </a:t>
            </a:r>
            <a:r>
              <a:rPr lang="ru-RU" dirty="0" err="1"/>
              <a:t>візуальна</a:t>
            </a:r>
            <a:r>
              <a:rPr lang="ru-RU" dirty="0"/>
              <a:t> </a:t>
            </a:r>
            <a:r>
              <a:rPr lang="ru-RU" dirty="0" err="1"/>
              <a:t>ієрархія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err="1"/>
              <a:t>Контекстна</a:t>
            </a:r>
            <a:r>
              <a:rPr lang="ru-RU" dirty="0"/>
              <a:t> </a:t>
            </a:r>
            <a:r>
              <a:rPr lang="ru-RU" dirty="0" err="1"/>
              <a:t>підказка</a:t>
            </a:r>
            <a:r>
              <a:rPr lang="ru-RU" dirty="0"/>
              <a:t>, </a:t>
            </a:r>
            <a:r>
              <a:rPr lang="ru-RU" dirty="0" err="1"/>
              <a:t>передбачуваність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err="1"/>
              <a:t>Адаптивність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en" dirty="0"/>
              <a:t>Android </a:t>
            </a:r>
            <a:r>
              <a:rPr lang="ru-RU" dirty="0"/>
              <a:t>та </a:t>
            </a:r>
            <a:r>
              <a:rPr lang="en" dirty="0"/>
              <a:t>iOS.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C2A3ED1-2E61-3185-5E7A-45062988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499"/>
            <a:ext cx="11029616" cy="854501"/>
          </a:xfrm>
        </p:spPr>
        <p:txBody>
          <a:bodyPr>
            <a:normAutofit/>
          </a:bodyPr>
          <a:lstStyle/>
          <a:p>
            <a:pPr algn="ctr"/>
            <a:r>
              <a:rPr lang="ru-RU" sz="3200" dirty="0" err="1"/>
              <a:t>Основні</a:t>
            </a:r>
            <a:r>
              <a:rPr lang="ru-RU" sz="3200" dirty="0"/>
              <a:t> </a:t>
            </a:r>
            <a:r>
              <a:rPr lang="ru-RU" sz="3200" dirty="0" err="1"/>
              <a:t>принципи</a:t>
            </a:r>
            <a:r>
              <a:rPr lang="ru-RU" sz="3200" dirty="0"/>
              <a:t> дизайну</a:t>
            </a:r>
            <a:endParaRPr lang="ru-UA" sz="3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107ACF9-376C-3B41-1648-1921B01B7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04" y="2256612"/>
            <a:ext cx="1814718" cy="3931889"/>
          </a:xfrm>
          <a:prstGeom prst="rect">
            <a:avLst/>
          </a:prstGeom>
          <a:ln w="9525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849C03-6FFF-018C-064F-419311C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661" y="6188501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15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79544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F5AB4-B0E0-8229-E8E3-D8DDB4F98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2519C34-B781-DF5B-9205-BF420B2E9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43999"/>
            <a:ext cx="5514808" cy="1860981"/>
          </a:xfrm>
        </p:spPr>
        <p:txBody>
          <a:bodyPr>
            <a:normAutofit/>
          </a:bodyPr>
          <a:lstStyle/>
          <a:p>
            <a:r>
              <a:rPr lang="ru-RU" dirty="0" err="1"/>
              <a:t>Спокійна</a:t>
            </a:r>
            <a:r>
              <a:rPr lang="ru-RU" dirty="0"/>
              <a:t> </a:t>
            </a:r>
            <a:r>
              <a:rPr lang="ru-RU" dirty="0" err="1"/>
              <a:t>палітра</a:t>
            </a:r>
            <a:r>
              <a:rPr lang="ru-RU" dirty="0"/>
              <a:t>: </a:t>
            </a:r>
            <a:r>
              <a:rPr lang="ru-RU" dirty="0" err="1"/>
              <a:t>фіолетовий</a:t>
            </a:r>
            <a:r>
              <a:rPr lang="ru-RU" dirty="0"/>
              <a:t>, </a:t>
            </a:r>
            <a:r>
              <a:rPr lang="ru-RU" dirty="0" err="1"/>
              <a:t>бірюзовий</a:t>
            </a:r>
            <a:r>
              <a:rPr lang="ru-RU" dirty="0"/>
              <a:t>, </a:t>
            </a:r>
            <a:r>
              <a:rPr lang="ru-RU" dirty="0" err="1"/>
              <a:t>синій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Акцентні</a:t>
            </a:r>
            <a:r>
              <a:rPr lang="ru-RU" dirty="0"/>
              <a:t> </a:t>
            </a:r>
            <a:r>
              <a:rPr lang="ru-RU" dirty="0" err="1"/>
              <a:t>кольори</a:t>
            </a:r>
            <a:r>
              <a:rPr lang="ru-RU" dirty="0"/>
              <a:t> — для </a:t>
            </a:r>
            <a:r>
              <a:rPr lang="ru-RU" dirty="0" err="1"/>
              <a:t>активних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B53EF69-6C6D-0DD9-B5EB-22710C62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499"/>
            <a:ext cx="11029616" cy="854501"/>
          </a:xfrm>
        </p:spPr>
        <p:txBody>
          <a:bodyPr>
            <a:normAutofit/>
          </a:bodyPr>
          <a:lstStyle/>
          <a:p>
            <a:pPr algn="ctr"/>
            <a:r>
              <a:rPr lang="ru-RU" sz="3200" dirty="0" err="1"/>
              <a:t>Вибір</a:t>
            </a:r>
            <a:r>
              <a:rPr lang="ru-RU" sz="3200" dirty="0"/>
              <a:t> </a:t>
            </a:r>
            <a:r>
              <a:rPr lang="ru-RU" sz="3200" dirty="0" err="1"/>
              <a:t>кольорів</a:t>
            </a:r>
            <a:r>
              <a:rPr lang="ru-RU" sz="3200" dirty="0"/>
              <a:t> та </a:t>
            </a:r>
            <a:r>
              <a:rPr lang="ru-RU" sz="3200" dirty="0" err="1"/>
              <a:t>типографіки</a:t>
            </a:r>
            <a:endParaRPr lang="ru-UA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B3034BB-C852-AB7D-9F15-F701055769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9" r="1143"/>
          <a:stretch/>
        </p:blipFill>
        <p:spPr>
          <a:xfrm>
            <a:off x="5932449" y="2111267"/>
            <a:ext cx="5865542" cy="432517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77D00A-EB8A-2CD7-ECE5-FC96228E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7509" y="6253878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16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185326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DDF07-F5B1-BA4E-195F-CC56915C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210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Д</a:t>
            </a:r>
            <a:r>
              <a:rPr lang="ru-UA" sz="3200" dirty="0"/>
              <a:t>изайн компонентів для застосунку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AC4F41-975B-1A5C-D628-FF55B280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69240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17</a:t>
            </a:fld>
            <a:endParaRPr lang="ru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11C549-2773-319E-BEE0-CF10F8F8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668" y="1962614"/>
            <a:ext cx="5572664" cy="47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2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0AC8C-DA70-A156-FA25-5501A233C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88771E-36FA-8CDC-D61B-32209F0D0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29882"/>
            <a:ext cx="5514808" cy="34787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 err="1">
                <a:latin typeface="+mj-lt"/>
              </a:rPr>
              <a:t>Екран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b="1" dirty="0" err="1">
                <a:latin typeface="+mj-lt"/>
              </a:rPr>
              <a:t>авторизації</a:t>
            </a:r>
            <a:endParaRPr lang="en-US" sz="2400" b="1" dirty="0">
              <a:latin typeface="+mj-lt"/>
            </a:endParaRPr>
          </a:p>
          <a:p>
            <a:pPr marL="0" indent="0" algn="ctr">
              <a:buNone/>
            </a:pPr>
            <a:endParaRPr lang="en-US" b="1" dirty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ru-RU" dirty="0"/>
              <a:t>Проста форма входу з </a:t>
            </a:r>
            <a:r>
              <a:rPr lang="ru-RU" dirty="0" err="1"/>
              <a:t>логічною</a:t>
            </a:r>
            <a:r>
              <a:rPr lang="ru-RU" dirty="0"/>
              <a:t> </a:t>
            </a:r>
            <a:r>
              <a:rPr lang="ru-RU" dirty="0" err="1"/>
              <a:t>навігацією</a:t>
            </a:r>
            <a:r>
              <a:rPr lang="ru-RU" dirty="0"/>
              <a:t>.</a:t>
            </a:r>
          </a:p>
          <a:p>
            <a:pPr>
              <a:buFont typeface="Wingdings" pitchFamily="2" charset="2"/>
              <a:buChar char="§"/>
            </a:pPr>
            <a:endParaRPr lang="ru-RU" dirty="0"/>
          </a:p>
          <a:p>
            <a:pPr>
              <a:buFont typeface="Wingdings" pitchFamily="2" charset="2"/>
              <a:buChar char="§"/>
            </a:pPr>
            <a:r>
              <a:rPr lang="ru-RU" dirty="0" err="1"/>
              <a:t>Чітке</a:t>
            </a:r>
            <a:r>
              <a:rPr lang="ru-RU" dirty="0"/>
              <a:t> </a:t>
            </a:r>
            <a:r>
              <a:rPr lang="ru-RU" dirty="0" err="1"/>
              <a:t>маркування</a:t>
            </a:r>
            <a:r>
              <a:rPr lang="ru-RU" dirty="0"/>
              <a:t> </a:t>
            </a:r>
            <a:r>
              <a:rPr lang="ru-RU" dirty="0" err="1"/>
              <a:t>полів</a:t>
            </a:r>
            <a:r>
              <a:rPr lang="ru-RU" dirty="0"/>
              <a:t> і контрастна кнопка.</a:t>
            </a:r>
          </a:p>
          <a:p>
            <a:pPr>
              <a:buFont typeface="Wingdings" pitchFamily="2" charset="2"/>
              <a:buChar char="§"/>
            </a:pPr>
            <a:endParaRPr lang="ru-RU" dirty="0"/>
          </a:p>
          <a:p>
            <a:pPr>
              <a:buFont typeface="Wingdings" pitchFamily="2" charset="2"/>
              <a:buChar char="§"/>
            </a:pPr>
            <a:r>
              <a:rPr lang="ru-RU" dirty="0"/>
              <a:t>Альтернативна </a:t>
            </a:r>
            <a:r>
              <a:rPr lang="ru-RU" dirty="0" err="1"/>
              <a:t>навігація</a:t>
            </a:r>
            <a:r>
              <a:rPr lang="ru-RU" dirty="0"/>
              <a:t> (</a:t>
            </a:r>
            <a:r>
              <a:rPr lang="ru-RU" dirty="0" err="1"/>
              <a:t>реєстрація</a:t>
            </a:r>
            <a:r>
              <a:rPr lang="ru-RU" dirty="0"/>
              <a:t>).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856AF69-1742-7480-95EF-1708DC6D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499"/>
            <a:ext cx="11029616" cy="854501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екранів</a:t>
            </a:r>
            <a:endParaRPr lang="ru-UA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3EE4FB-220C-F5FE-D1B4-C90C4FA52D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2872"/>
          <a:stretch/>
        </p:blipFill>
        <p:spPr>
          <a:xfrm>
            <a:off x="7705192" y="1966301"/>
            <a:ext cx="2107881" cy="4702128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ABB08E-E007-BD2E-FCF5-DAA19550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2115" y="6303304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18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23885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F59BD-249E-2B84-9D5C-8B5E9F566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099AD2-320F-4189-3247-06D94063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207940"/>
            <a:ext cx="5514808" cy="34787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 err="1">
                <a:latin typeface="+mj-lt"/>
              </a:rPr>
              <a:t>Екран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b="1" dirty="0" err="1">
                <a:latin typeface="+mj-lt"/>
              </a:rPr>
              <a:t>реєстрації</a:t>
            </a:r>
            <a:endParaRPr lang="ru-RU" sz="2400" b="1" dirty="0">
              <a:latin typeface="+mj-lt"/>
            </a:endParaRPr>
          </a:p>
          <a:p>
            <a:pPr marL="0" indent="0" algn="ctr">
              <a:buNone/>
            </a:pPr>
            <a:endParaRPr lang="en-US" sz="2400" b="1" dirty="0">
              <a:latin typeface="+mj-lt"/>
            </a:endParaRPr>
          </a:p>
          <a:p>
            <a:r>
              <a:rPr lang="ru-RU" dirty="0" err="1"/>
              <a:t>Мінімалістична</a:t>
            </a:r>
            <a:r>
              <a:rPr lang="ru-RU" dirty="0"/>
              <a:t> структура.</a:t>
            </a:r>
          </a:p>
          <a:p>
            <a:endParaRPr lang="ru-RU" dirty="0"/>
          </a:p>
          <a:p>
            <a:r>
              <a:rPr lang="ru-RU" dirty="0" err="1"/>
              <a:t>Підказки-плейсхолдери</a:t>
            </a:r>
            <a:r>
              <a:rPr lang="ru-RU" dirty="0"/>
              <a:t>, кнопка “</a:t>
            </a:r>
            <a:r>
              <a:rPr lang="en" dirty="0"/>
              <a:t>Continue”.</a:t>
            </a:r>
            <a:endParaRPr lang="uk-UA" dirty="0"/>
          </a:p>
          <a:p>
            <a:endParaRPr lang="en" dirty="0"/>
          </a:p>
          <a:p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вхід</a:t>
            </a:r>
            <a:r>
              <a:rPr lang="ru-RU" dirty="0"/>
              <a:t> для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зареєстрованих</a:t>
            </a:r>
            <a:r>
              <a:rPr lang="ru-RU" dirty="0"/>
              <a:t>.</a:t>
            </a:r>
          </a:p>
          <a:p>
            <a:pPr marL="0" indent="0" algn="ctr">
              <a:buNone/>
            </a:pPr>
            <a:endParaRPr lang="en-US" b="1" dirty="0">
              <a:latin typeface="+mj-lt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3BE490A-ADCD-D433-EBF3-DE97DA06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499"/>
            <a:ext cx="11029616" cy="854501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екранів</a:t>
            </a:r>
            <a:endParaRPr lang="ru-UA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CD95EF-DAA1-4E1D-C42D-241FFD0CA8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333"/>
          <a:stretch/>
        </p:blipFill>
        <p:spPr>
          <a:xfrm>
            <a:off x="6422199" y="1992350"/>
            <a:ext cx="2086182" cy="45050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7EDD4E-1075-22A7-6A90-8DACCD9377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333"/>
          <a:stretch/>
        </p:blipFill>
        <p:spPr>
          <a:xfrm>
            <a:off x="9008013" y="1992350"/>
            <a:ext cx="2086182" cy="4505094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6A648E-D58F-4CF8-F421-855E116D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7941" y="6314881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19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87606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D449C-2011-89A7-A825-39922E1D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16429"/>
            <a:ext cx="11029616" cy="689672"/>
          </a:xfrm>
        </p:spPr>
        <p:txBody>
          <a:bodyPr>
            <a:normAutofit/>
          </a:bodyPr>
          <a:lstStyle/>
          <a:p>
            <a:pPr algn="ctr"/>
            <a:r>
              <a:rPr lang="ru-UA" sz="3200" dirty="0"/>
              <a:t>Актуальність обраної  тематики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C167A4-9B26-BBB9-34BB-90E52139C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2916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b="1" dirty="0" err="1"/>
              <a:t>Актуальність</a:t>
            </a:r>
            <a:r>
              <a:rPr lang="ru-RU" b="1" dirty="0"/>
              <a:t> теми</a:t>
            </a:r>
            <a:r>
              <a:rPr lang="ru-RU" dirty="0"/>
              <a:t> </a:t>
            </a:r>
            <a:r>
              <a:rPr lang="ru-RU" dirty="0" err="1"/>
              <a:t>зумовлена</a:t>
            </a:r>
            <a:r>
              <a:rPr lang="ru-RU" dirty="0"/>
              <a:t> </a:t>
            </a:r>
            <a:r>
              <a:rPr lang="ru-RU" dirty="0" err="1"/>
              <a:t>постійною</a:t>
            </a:r>
            <a:r>
              <a:rPr lang="ru-RU" dirty="0"/>
              <a:t> потребою в </a:t>
            </a:r>
            <a:r>
              <a:rPr lang="ru-RU" dirty="0" err="1"/>
              <a:t>ефективному</a:t>
            </a:r>
            <a:r>
              <a:rPr lang="ru-RU" dirty="0"/>
              <a:t> </a:t>
            </a:r>
            <a:r>
              <a:rPr lang="ru-RU" dirty="0" err="1"/>
              <a:t>вивченні</a:t>
            </a:r>
            <a:r>
              <a:rPr lang="ru-RU" dirty="0"/>
              <a:t> </a:t>
            </a:r>
            <a:r>
              <a:rPr lang="ru-RU" dirty="0" err="1"/>
              <a:t>іноземних</a:t>
            </a:r>
            <a:r>
              <a:rPr lang="ru-RU" dirty="0"/>
              <a:t> мов в </a:t>
            </a:r>
            <a:r>
              <a:rPr lang="ru-RU" dirty="0" err="1"/>
              <a:t>умовах</a:t>
            </a:r>
            <a:r>
              <a:rPr lang="ru-RU" dirty="0"/>
              <a:t> </a:t>
            </a:r>
            <a:r>
              <a:rPr lang="ru-RU" dirty="0" err="1"/>
              <a:t>швидких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 та </a:t>
            </a:r>
            <a:r>
              <a:rPr lang="ru-RU" dirty="0" err="1"/>
              <a:t>глобалізації</a:t>
            </a:r>
            <a:r>
              <a:rPr lang="ru-RU" dirty="0"/>
              <a:t>.</a:t>
            </a:r>
          </a:p>
          <a:p>
            <a:pPr>
              <a:lnSpc>
                <a:spcPct val="150000"/>
              </a:lnSpc>
            </a:pPr>
            <a:r>
              <a:rPr lang="ru-RU" b="1" dirty="0"/>
              <a:t>Проблематика</a:t>
            </a:r>
            <a:r>
              <a:rPr lang="ru-RU" dirty="0"/>
              <a:t> </a:t>
            </a:r>
            <a:r>
              <a:rPr lang="ru-RU" dirty="0" err="1"/>
              <a:t>традиційного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полягає</a:t>
            </a:r>
            <a:r>
              <a:rPr lang="ru-RU" dirty="0"/>
              <a:t> в </a:t>
            </a:r>
            <a:r>
              <a:rPr lang="ru-RU" dirty="0" err="1"/>
              <a:t>низькій</a:t>
            </a:r>
            <a:r>
              <a:rPr lang="ru-RU" dirty="0"/>
              <a:t> </a:t>
            </a:r>
            <a:r>
              <a:rPr lang="ru-RU" dirty="0" err="1"/>
              <a:t>інтерактивності</a:t>
            </a:r>
            <a:r>
              <a:rPr lang="ru-RU" dirty="0"/>
              <a:t>, </a:t>
            </a:r>
            <a:r>
              <a:rPr lang="ru-RU" dirty="0" err="1"/>
              <a:t>складності</a:t>
            </a:r>
            <a:r>
              <a:rPr lang="ru-RU" dirty="0"/>
              <a:t> доступу до </a:t>
            </a:r>
            <a:r>
              <a:rPr lang="ru-RU" dirty="0" err="1"/>
              <a:t>якісного</a:t>
            </a:r>
            <a:r>
              <a:rPr lang="ru-RU" dirty="0"/>
              <a:t> контенту та </a:t>
            </a:r>
            <a:r>
              <a:rPr lang="ru-RU" dirty="0" err="1"/>
              <a:t>обмеженій</a:t>
            </a:r>
            <a:r>
              <a:rPr lang="ru-RU" dirty="0"/>
              <a:t> </a:t>
            </a:r>
            <a:r>
              <a:rPr lang="ru-RU" dirty="0" err="1"/>
              <a:t>персоналізації</a:t>
            </a:r>
            <a:r>
              <a:rPr lang="ru-RU" dirty="0"/>
              <a:t>.</a:t>
            </a:r>
          </a:p>
          <a:p>
            <a:pPr>
              <a:lnSpc>
                <a:spcPct val="150000"/>
              </a:lnSpc>
            </a:pPr>
            <a:r>
              <a:rPr lang="ru-RU" b="1" dirty="0" err="1"/>
              <a:t>Зростаючий</a:t>
            </a:r>
            <a:r>
              <a:rPr lang="ru-RU" b="1" dirty="0"/>
              <a:t> попит</a:t>
            </a:r>
            <a:r>
              <a:rPr lang="ru-RU" dirty="0"/>
              <a:t> на </a:t>
            </a:r>
            <a:r>
              <a:rPr lang="ru-RU" dirty="0" err="1"/>
              <a:t>мовні</a:t>
            </a:r>
            <a:r>
              <a:rPr lang="ru-RU" dirty="0"/>
              <a:t> </a:t>
            </a:r>
            <a:r>
              <a:rPr lang="ru-RU" dirty="0" err="1"/>
              <a:t>навички</a:t>
            </a:r>
            <a:r>
              <a:rPr lang="ru-RU" dirty="0"/>
              <a:t> </a:t>
            </a:r>
            <a:r>
              <a:rPr lang="ru-RU" dirty="0" err="1"/>
              <a:t>стимулює</a:t>
            </a:r>
            <a:r>
              <a:rPr lang="ru-RU" dirty="0"/>
              <a:t> </a:t>
            </a:r>
            <a:r>
              <a:rPr lang="ru-RU" dirty="0" err="1"/>
              <a:t>розвиток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у </a:t>
            </a:r>
            <a:r>
              <a:rPr lang="ru-RU" dirty="0" err="1"/>
              <a:t>сфері</a:t>
            </a:r>
            <a:r>
              <a:rPr lang="ru-RU" dirty="0"/>
              <a:t> </a:t>
            </a:r>
            <a:r>
              <a:rPr lang="ru-RU" dirty="0" err="1"/>
              <a:t>цифрової</a:t>
            </a:r>
            <a:r>
              <a:rPr lang="ru-RU" dirty="0"/>
              <a:t> </a:t>
            </a:r>
            <a:r>
              <a:rPr lang="ru-RU" dirty="0" err="1"/>
              <a:t>освіти</a:t>
            </a:r>
            <a:r>
              <a:rPr lang="ru-RU" dirty="0"/>
              <a:t>.</a:t>
            </a:r>
          </a:p>
          <a:p>
            <a:pPr>
              <a:lnSpc>
                <a:spcPct val="150000"/>
              </a:lnSpc>
            </a:pPr>
            <a:r>
              <a:rPr lang="ru-RU" b="1" dirty="0" err="1"/>
              <a:t>Цифрові</a:t>
            </a:r>
            <a:r>
              <a:rPr lang="ru-RU" b="1" dirty="0"/>
              <a:t> </a:t>
            </a:r>
            <a:r>
              <a:rPr lang="ru-RU" b="1" dirty="0" err="1"/>
              <a:t>технології</a:t>
            </a:r>
            <a:r>
              <a:rPr lang="ru-RU" dirty="0"/>
              <a:t> </a:t>
            </a:r>
            <a:r>
              <a:rPr lang="ru-RU" dirty="0" err="1"/>
              <a:t>відкривають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для </a:t>
            </a:r>
            <a:r>
              <a:rPr lang="ru-RU" dirty="0" err="1"/>
              <a:t>інтеграції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у </a:t>
            </a:r>
            <a:r>
              <a:rPr lang="ru-RU" dirty="0" err="1"/>
              <a:t>повсякденне</a:t>
            </a:r>
            <a:r>
              <a:rPr lang="ru-RU" dirty="0"/>
              <a:t> </a:t>
            </a:r>
            <a:r>
              <a:rPr lang="ru-RU" dirty="0" err="1"/>
              <a:t>життя</a:t>
            </a:r>
            <a:r>
              <a:rPr lang="ru-RU" dirty="0"/>
              <a:t> через </a:t>
            </a:r>
            <a:r>
              <a:rPr lang="ru-RU" dirty="0" err="1"/>
              <a:t>мобільні</a:t>
            </a:r>
            <a:r>
              <a:rPr lang="ru-RU" dirty="0"/>
              <a:t> </a:t>
            </a:r>
            <a:r>
              <a:rPr lang="ru-RU" dirty="0" err="1"/>
              <a:t>пристрої</a:t>
            </a:r>
            <a:r>
              <a:rPr lang="ru-RU" dirty="0"/>
              <a:t>.</a:t>
            </a:r>
          </a:p>
          <a:p>
            <a:pPr>
              <a:lnSpc>
                <a:spcPct val="150000"/>
              </a:lnSpc>
            </a:pPr>
            <a:r>
              <a:rPr lang="ru-RU" b="1" dirty="0" err="1"/>
              <a:t>Сучасний</a:t>
            </a:r>
            <a:r>
              <a:rPr lang="ru-RU" b="1" dirty="0"/>
              <a:t> </a:t>
            </a:r>
            <a:r>
              <a:rPr lang="ru-RU" b="1" dirty="0" err="1"/>
              <a:t>підхід</a:t>
            </a:r>
            <a:r>
              <a:rPr lang="ru-RU" dirty="0"/>
              <a:t> </a:t>
            </a:r>
            <a:r>
              <a:rPr lang="ru-RU" dirty="0" err="1"/>
              <a:t>передбачає</a:t>
            </a:r>
            <a:r>
              <a:rPr lang="ru-RU" dirty="0"/>
              <a:t> </a:t>
            </a:r>
            <a:r>
              <a:rPr lang="ru-RU" dirty="0" err="1"/>
              <a:t>адаптацію</a:t>
            </a:r>
            <a:r>
              <a:rPr lang="ru-RU" dirty="0"/>
              <a:t> </a:t>
            </a:r>
            <a:r>
              <a:rPr lang="ru-RU" dirty="0" err="1"/>
              <a:t>навчального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до </a:t>
            </a:r>
            <a:r>
              <a:rPr lang="ru-RU" dirty="0" err="1"/>
              <a:t>рівня</a:t>
            </a:r>
            <a:r>
              <a:rPr lang="ru-RU" dirty="0"/>
              <a:t> </a:t>
            </a:r>
            <a:r>
              <a:rPr lang="ru-RU" dirty="0" err="1"/>
              <a:t>знань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,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гейміфікації</a:t>
            </a:r>
            <a:r>
              <a:rPr lang="ru-RU" dirty="0"/>
              <a:t>, </a:t>
            </a:r>
            <a:r>
              <a:rPr lang="ru-RU" dirty="0" err="1"/>
              <a:t>персоналізованих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 та </a:t>
            </a:r>
            <a:r>
              <a:rPr lang="ru-RU" dirty="0" err="1"/>
              <a:t>зручного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.</a:t>
            </a:r>
          </a:p>
          <a:p>
            <a:endParaRPr lang="ru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EF3D12-2629-2978-FEC3-587850F7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3454" y="6327094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z="1100" smtClean="0"/>
              <a:t>2</a:t>
            </a:fld>
            <a:endParaRPr lang="ru-UA" sz="1100" dirty="0"/>
          </a:p>
        </p:txBody>
      </p:sp>
    </p:spTree>
    <p:extLst>
      <p:ext uri="{BB962C8B-B14F-4D97-AF65-F5344CB8AC3E}">
        <p14:creationId xmlns:p14="http://schemas.microsoft.com/office/powerpoint/2010/main" val="4278640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2D174-E063-7F20-98AE-39DE7ABEA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527FDFC-2D86-A50A-7CE3-01FA7536C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058" y="2207940"/>
            <a:ext cx="4816323" cy="34787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 err="1">
                <a:latin typeface="+mj-lt"/>
              </a:rPr>
              <a:t>Екрани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b="1" dirty="0" err="1">
                <a:latin typeface="+mj-lt"/>
              </a:rPr>
              <a:t>вивчення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b="1" dirty="0" err="1">
                <a:latin typeface="+mj-lt"/>
              </a:rPr>
              <a:t>слів</a:t>
            </a:r>
            <a:r>
              <a:rPr lang="ru-RU" sz="2400" b="1" dirty="0">
                <a:latin typeface="+mj-lt"/>
              </a:rPr>
              <a:t> з </a:t>
            </a:r>
            <a:r>
              <a:rPr lang="ru-RU" sz="2400" b="1" dirty="0" err="1">
                <a:latin typeface="+mj-lt"/>
              </a:rPr>
              <a:t>картками</a:t>
            </a:r>
            <a:endParaRPr lang="ru-RU" sz="2400" b="1" dirty="0">
              <a:latin typeface="+mj-lt"/>
            </a:endParaRPr>
          </a:p>
          <a:p>
            <a:pPr marL="0" indent="0" algn="ctr">
              <a:buNone/>
            </a:pPr>
            <a:endParaRPr lang="en-US" sz="2400" b="1" dirty="0">
              <a:latin typeface="+mj-lt"/>
            </a:endParaRPr>
          </a:p>
          <a:p>
            <a:r>
              <a:rPr lang="ru-RU" dirty="0" err="1"/>
              <a:t>Візуальний</a:t>
            </a:r>
            <a:r>
              <a:rPr lang="ru-RU" dirty="0"/>
              <a:t> стимул через </a:t>
            </a:r>
            <a:r>
              <a:rPr lang="ru-RU" dirty="0" err="1"/>
              <a:t>емодзі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Вибір</a:t>
            </a:r>
            <a:r>
              <a:rPr lang="ru-RU" dirty="0"/>
              <a:t> перекладу, </a:t>
            </a:r>
            <a:r>
              <a:rPr lang="ru-RU" dirty="0" err="1"/>
              <a:t>зворотний</a:t>
            </a:r>
            <a:r>
              <a:rPr lang="ru-RU" dirty="0"/>
              <a:t> </a:t>
            </a:r>
            <a:r>
              <a:rPr lang="ru-RU" dirty="0" err="1"/>
              <a:t>зв’язок</a:t>
            </a:r>
            <a:r>
              <a:rPr lang="ru-RU" dirty="0"/>
              <a:t> (</a:t>
            </a:r>
            <a:r>
              <a:rPr lang="ru-RU" dirty="0" err="1"/>
              <a:t>зелений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червоний</a:t>
            </a:r>
            <a:r>
              <a:rPr lang="ru-RU" dirty="0"/>
              <a:t> фон).</a:t>
            </a:r>
          </a:p>
          <a:p>
            <a:endParaRPr lang="ru-RU" dirty="0"/>
          </a:p>
          <a:p>
            <a:r>
              <a:rPr lang="ru-RU" dirty="0" err="1"/>
              <a:t>Прогрес-індикатор</a:t>
            </a:r>
            <a:r>
              <a:rPr lang="ru-RU" dirty="0"/>
              <a:t>.</a:t>
            </a:r>
          </a:p>
          <a:p>
            <a:pPr marL="0" indent="0" algn="ctr">
              <a:buNone/>
            </a:pPr>
            <a:endParaRPr lang="en-US" b="1" dirty="0">
              <a:latin typeface="+mj-lt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F1643D9-231A-E5FA-8A8E-0B2785F6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499"/>
            <a:ext cx="11029616" cy="854501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екранів</a:t>
            </a:r>
            <a:endParaRPr lang="ru-UA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AD8B6E2-8423-E6F9-56A1-199D90DA8D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9027" b="1855"/>
          <a:stretch/>
        </p:blipFill>
        <p:spPr>
          <a:xfrm>
            <a:off x="5397514" y="2207940"/>
            <a:ext cx="1962291" cy="420401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E04948-F7E3-B7E5-6026-11F45517F0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670" r="34356"/>
          <a:stretch/>
        </p:blipFill>
        <p:spPr>
          <a:xfrm>
            <a:off x="7593980" y="2207940"/>
            <a:ext cx="1962291" cy="42834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915038-50E1-5765-C695-FE4E3DABC0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027"/>
          <a:stretch/>
        </p:blipFill>
        <p:spPr>
          <a:xfrm>
            <a:off x="9770650" y="2207940"/>
            <a:ext cx="1962292" cy="4283467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BAD4B653-39D1-EDF1-FB5D-F0359DD6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1796" y="6411951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20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162108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CA8B1-5C72-1490-7753-3406192CC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F7EBC4-10FF-9E2A-3A47-1C7C6ADE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058" y="2207940"/>
            <a:ext cx="4816323" cy="34787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 err="1">
                <a:latin typeface="+mj-lt"/>
              </a:rPr>
              <a:t>Екрани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b="1" dirty="0" err="1">
                <a:latin typeface="+mj-lt"/>
              </a:rPr>
              <a:t>проходження</a:t>
            </a:r>
            <a:r>
              <a:rPr lang="ru-RU" sz="2400" b="1" dirty="0">
                <a:latin typeface="+mj-lt"/>
              </a:rPr>
              <a:t> тесту</a:t>
            </a:r>
          </a:p>
          <a:p>
            <a:pPr marL="0" indent="0" algn="ctr">
              <a:buNone/>
            </a:pPr>
            <a:endParaRPr lang="en-US" sz="2400" b="1" dirty="0">
              <a:latin typeface="+mj-lt"/>
            </a:endParaRPr>
          </a:p>
          <a:p>
            <a:r>
              <a:rPr lang="ru-RU" dirty="0" err="1"/>
              <a:t>Тестовий</a:t>
            </a:r>
            <a:r>
              <a:rPr lang="ru-RU" dirty="0"/>
              <a:t> формат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карток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Акцент на </a:t>
            </a:r>
            <a:r>
              <a:rPr lang="ru-RU" dirty="0" err="1"/>
              <a:t>вибраному</a:t>
            </a:r>
            <a:r>
              <a:rPr lang="ru-RU" dirty="0"/>
              <a:t> </a:t>
            </a:r>
            <a:r>
              <a:rPr lang="ru-RU" dirty="0" err="1"/>
              <a:t>варіанті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Індикатор</a:t>
            </a:r>
            <a:r>
              <a:rPr lang="ru-RU" dirty="0"/>
              <a:t> </a:t>
            </a:r>
            <a:r>
              <a:rPr lang="ru-RU" dirty="0" err="1"/>
              <a:t>прогресу</a:t>
            </a:r>
            <a:r>
              <a:rPr lang="ru-RU" dirty="0"/>
              <a:t> для </a:t>
            </a:r>
            <a:r>
              <a:rPr lang="ru-RU" dirty="0" err="1"/>
              <a:t>мотивації</a:t>
            </a:r>
            <a:r>
              <a:rPr lang="ru-RU" dirty="0"/>
              <a:t>.</a:t>
            </a:r>
          </a:p>
          <a:p>
            <a:pPr marL="0" indent="0" algn="ctr">
              <a:buNone/>
            </a:pPr>
            <a:endParaRPr lang="en-US" b="1" dirty="0">
              <a:latin typeface="+mj-lt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0A4B8C-DD3D-7040-3F03-8548EB4A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499"/>
            <a:ext cx="11029616" cy="854501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екранів</a:t>
            </a:r>
            <a:endParaRPr lang="ru-UA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2E057D-C1CC-5EA8-B486-027FC8EBC3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828" b="1976"/>
          <a:stretch/>
        </p:blipFill>
        <p:spPr>
          <a:xfrm>
            <a:off x="6158808" y="2077252"/>
            <a:ext cx="2037338" cy="43570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7D657C-D300-C605-A5E3-401DA9C439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828" r="2046" b="1976"/>
          <a:stretch/>
        </p:blipFill>
        <p:spPr>
          <a:xfrm>
            <a:off x="9079573" y="2077252"/>
            <a:ext cx="1948983" cy="4357001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B7F0D2-8FA3-B08A-1AC5-360B3AE0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661" y="6251690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21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83262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6B7C0-7D91-7725-828C-33280478E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5D4503-2568-674A-0AB5-87048E886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34" y="1851102"/>
            <a:ext cx="11262732" cy="147196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ru-RU" dirty="0" err="1"/>
              <a:t>Окрім</a:t>
            </a:r>
            <a:r>
              <a:rPr lang="ru-RU" dirty="0"/>
              <a:t> </a:t>
            </a:r>
            <a:r>
              <a:rPr lang="ru-RU" dirty="0" err="1"/>
              <a:t>мобільного</a:t>
            </a:r>
            <a:r>
              <a:rPr lang="ru-RU" dirty="0"/>
              <a:t> </a:t>
            </a:r>
            <a:r>
              <a:rPr lang="ru-RU" dirty="0" err="1"/>
              <a:t>застосунку</a:t>
            </a:r>
            <a:r>
              <a:rPr lang="ru-RU" dirty="0"/>
              <a:t>, </a:t>
            </a:r>
            <a:r>
              <a:rPr lang="ru-RU" dirty="0" err="1"/>
              <a:t>була</a:t>
            </a:r>
            <a:r>
              <a:rPr lang="ru-RU" dirty="0"/>
              <a:t> також </a:t>
            </a:r>
            <a:r>
              <a:rPr lang="ru-RU" dirty="0" err="1"/>
              <a:t>розроблена</a:t>
            </a:r>
            <a:r>
              <a:rPr lang="ru-RU" dirty="0"/>
              <a:t> веб-</a:t>
            </a:r>
            <a:r>
              <a:rPr lang="ru-RU" dirty="0" err="1"/>
              <a:t>версія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зручного</a:t>
            </a:r>
            <a:r>
              <a:rPr lang="ru-RU" dirty="0"/>
              <a:t> </a:t>
            </a:r>
            <a:r>
              <a:rPr lang="ru-RU" b="1" dirty="0" err="1"/>
              <a:t>дашборду</a:t>
            </a:r>
            <a:r>
              <a:rPr lang="ru-RU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ru-RU" dirty="0" err="1"/>
              <a:t>Основна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дашборду</a:t>
            </a:r>
            <a:r>
              <a:rPr lang="ru-RU" dirty="0"/>
              <a:t> – </a:t>
            </a:r>
            <a:r>
              <a:rPr lang="ru-RU" b="1" dirty="0" err="1"/>
              <a:t>відображення</a:t>
            </a:r>
            <a:r>
              <a:rPr lang="ru-RU" b="1" dirty="0"/>
              <a:t> статистики </a:t>
            </a:r>
            <a:r>
              <a:rPr lang="ru-RU" b="1" dirty="0" err="1"/>
              <a:t>навчання</a:t>
            </a:r>
            <a:r>
              <a:rPr lang="ru-RU" b="1" dirty="0"/>
              <a:t> </a:t>
            </a:r>
            <a:r>
              <a:rPr lang="ru-RU" b="1" dirty="0" err="1"/>
              <a:t>користувача</a:t>
            </a:r>
            <a:r>
              <a:rPr lang="ru-RU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витриманий</a:t>
            </a:r>
            <a:r>
              <a:rPr lang="ru-RU" dirty="0"/>
              <a:t> у </a:t>
            </a:r>
            <a:r>
              <a:rPr lang="ru-RU" dirty="0" err="1"/>
              <a:t>єдиному</a:t>
            </a:r>
            <a:r>
              <a:rPr lang="ru-RU" dirty="0"/>
              <a:t> </a:t>
            </a:r>
            <a:r>
              <a:rPr lang="ru-RU" dirty="0" err="1"/>
              <a:t>стилі</a:t>
            </a:r>
            <a:r>
              <a:rPr lang="ru-RU" dirty="0"/>
              <a:t> з </a:t>
            </a:r>
            <a:r>
              <a:rPr lang="ru-RU" dirty="0" err="1"/>
              <a:t>мобільним</a:t>
            </a:r>
            <a:r>
              <a:rPr lang="ru-RU" dirty="0"/>
              <a:t> </a:t>
            </a:r>
            <a:r>
              <a:rPr lang="ru-RU" dirty="0" err="1"/>
              <a:t>застосунком</a:t>
            </a:r>
            <a:r>
              <a:rPr lang="ru-RU" dirty="0"/>
              <a:t> для </a:t>
            </a:r>
            <a:r>
              <a:rPr lang="ru-RU" dirty="0" err="1"/>
              <a:t>збереження</a:t>
            </a:r>
            <a:r>
              <a:rPr lang="ru-RU" dirty="0"/>
              <a:t> </a:t>
            </a:r>
            <a:r>
              <a:rPr lang="ru-RU" dirty="0" err="1"/>
              <a:t>цілісного</a:t>
            </a:r>
            <a:r>
              <a:rPr lang="ru-RU" dirty="0"/>
              <a:t> </a:t>
            </a:r>
            <a:r>
              <a:rPr lang="ru-RU" dirty="0" err="1"/>
              <a:t>досвіду</a:t>
            </a:r>
            <a:r>
              <a:rPr lang="ru-RU" dirty="0"/>
              <a:t>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0FF72FC-D63D-7794-C6A3-ACDC633B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499"/>
            <a:ext cx="11029616" cy="85450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Front-end </a:t>
            </a:r>
            <a:r>
              <a:rPr lang="uk-UA" sz="3200" dirty="0"/>
              <a:t>частина</a:t>
            </a:r>
            <a:endParaRPr lang="ru-UA" sz="32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19EF627-140A-489B-59E1-A439E15E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9990" y="6303304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22</a:t>
            </a:fld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6F15F1-C84C-5940-BADD-2463F270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82" y="3507059"/>
            <a:ext cx="7787834" cy="335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9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63C45-A08B-CEC6-E48B-414785CDE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9C028B-A8D8-2932-A442-A47C3E5C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33" y="1957039"/>
            <a:ext cx="11262732" cy="42314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err="1"/>
              <a:t>Авторизація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en-US" dirty="0"/>
              <a:t>.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err="1"/>
              <a:t>Реєстрація</a:t>
            </a:r>
            <a:r>
              <a:rPr lang="ru-RU" dirty="0"/>
              <a:t> з </a:t>
            </a:r>
            <a:r>
              <a:rPr lang="ru-RU" dirty="0" err="1"/>
              <a:t>перевіркою</a:t>
            </a:r>
            <a:r>
              <a:rPr lang="ru-RU" dirty="0"/>
              <a:t> </a:t>
            </a:r>
            <a:r>
              <a:rPr lang="ru-RU" dirty="0" err="1"/>
              <a:t>введених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en-US" dirty="0"/>
              <a:t>.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відновлення</a:t>
            </a:r>
            <a:r>
              <a:rPr lang="ru-RU" dirty="0"/>
              <a:t> паролю</a:t>
            </a:r>
            <a:r>
              <a:rPr lang="en" dirty="0"/>
              <a:t>.</a:t>
            </a:r>
          </a:p>
          <a:p>
            <a:pPr>
              <a:lnSpc>
                <a:spcPct val="150000"/>
              </a:lnSpc>
            </a:pPr>
            <a:r>
              <a:rPr lang="ru-RU" dirty="0"/>
              <a:t>Перегляд </a:t>
            </a:r>
            <a:r>
              <a:rPr lang="ru-RU" dirty="0" err="1"/>
              <a:t>загальної</a:t>
            </a:r>
            <a:r>
              <a:rPr lang="ru-RU" dirty="0"/>
              <a:t> статистики </a:t>
            </a:r>
            <a:r>
              <a:rPr lang="ru-RU" dirty="0" err="1"/>
              <a:t>навчання</a:t>
            </a:r>
            <a:r>
              <a:rPr lang="en-US" dirty="0"/>
              <a:t>.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err="1"/>
              <a:t>Відображення</a:t>
            </a:r>
            <a:r>
              <a:rPr lang="ru-RU" dirty="0"/>
              <a:t> </a:t>
            </a:r>
            <a:r>
              <a:rPr lang="ru-RU" dirty="0" err="1"/>
              <a:t>пройдених</a:t>
            </a:r>
            <a:r>
              <a:rPr lang="ru-RU" dirty="0"/>
              <a:t> </a:t>
            </a:r>
            <a:r>
              <a:rPr lang="ru-RU" dirty="0" err="1"/>
              <a:t>курсів</a:t>
            </a:r>
            <a:r>
              <a:rPr lang="ru-RU" dirty="0"/>
              <a:t> та </a:t>
            </a:r>
            <a:r>
              <a:rPr lang="ru-RU" dirty="0" err="1"/>
              <a:t>створених</a:t>
            </a:r>
            <a:r>
              <a:rPr lang="ru-RU" dirty="0"/>
              <a:t> </a:t>
            </a:r>
            <a:r>
              <a:rPr lang="ru-RU" dirty="0" err="1"/>
              <a:t>наборів</a:t>
            </a:r>
            <a:r>
              <a:rPr lang="ru-RU" dirty="0"/>
              <a:t> </a:t>
            </a:r>
            <a:r>
              <a:rPr lang="ru-RU" dirty="0" err="1"/>
              <a:t>карток</a:t>
            </a:r>
            <a:r>
              <a:rPr lang="en-US" dirty="0"/>
              <a:t>.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err="1"/>
              <a:t>Відображення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uk-UA" dirty="0"/>
              <a:t> </a:t>
            </a:r>
            <a:r>
              <a:rPr lang="ru-RU" dirty="0"/>
              <a:t>по </a:t>
            </a:r>
            <a:r>
              <a:rPr lang="ru-RU" dirty="0" err="1"/>
              <a:t>активності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(</a:t>
            </a:r>
            <a:r>
              <a:rPr lang="ru-RU" dirty="0" err="1"/>
              <a:t>тривалість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за </a:t>
            </a:r>
            <a:r>
              <a:rPr lang="ru-RU" dirty="0" err="1"/>
              <a:t>кожен</a:t>
            </a:r>
            <a:r>
              <a:rPr lang="ru-RU" dirty="0"/>
              <a:t> день)</a:t>
            </a:r>
            <a:r>
              <a:rPr lang="en-US" dirty="0"/>
              <a:t>.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err="1"/>
              <a:t>Візуалізація</a:t>
            </a:r>
            <a:r>
              <a:rPr lang="ru-RU" dirty="0"/>
              <a:t> </a:t>
            </a:r>
            <a:r>
              <a:rPr lang="ru-RU" dirty="0" err="1"/>
              <a:t>прогресу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графіку</a:t>
            </a:r>
            <a:r>
              <a:rPr lang="ru-RU" dirty="0"/>
              <a:t> та метрик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F490212-480F-1512-4666-7DF264B7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499"/>
            <a:ext cx="11029616" cy="854501"/>
          </a:xfrm>
        </p:spPr>
        <p:txBody>
          <a:bodyPr>
            <a:normAutofit/>
          </a:bodyPr>
          <a:lstStyle/>
          <a:p>
            <a:pPr algn="ctr"/>
            <a:r>
              <a:rPr lang="uk-UA" sz="3200" dirty="0"/>
              <a:t>Функціонал </a:t>
            </a:r>
            <a:r>
              <a:rPr lang="en-US" sz="3200" dirty="0"/>
              <a:t>front-end </a:t>
            </a:r>
            <a:r>
              <a:rPr lang="uk-UA" sz="3200" dirty="0"/>
              <a:t>частин</a:t>
            </a:r>
            <a:r>
              <a:rPr lang="ru-RU" sz="3200" dirty="0"/>
              <a:t>и</a:t>
            </a:r>
            <a:endParaRPr lang="ru-UA" sz="32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84AF7A9-39D0-519B-7DD3-E1E30FBC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9990" y="6303304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23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87821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E31DF-B4A0-5523-80BF-445DA4E31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D85C658-31DE-ED24-38AF-78241C90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35" y="1969817"/>
            <a:ext cx="11262732" cy="26802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HTML + CSS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JavaScript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REST API</a:t>
            </a:r>
            <a:r>
              <a:rPr lang="ru-RU" sz="2000" dirty="0"/>
              <a:t>, </a:t>
            </a:r>
            <a:r>
              <a:rPr lang="en" sz="2000" dirty="0"/>
              <a:t>Fetch API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WebSockets</a:t>
            </a:r>
            <a:endParaRPr lang="en-US" sz="2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CC609A1-E231-C12A-E7DD-DB62679C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499"/>
            <a:ext cx="11029616" cy="854501"/>
          </a:xfrm>
        </p:spPr>
        <p:txBody>
          <a:bodyPr>
            <a:normAutofit/>
          </a:bodyPr>
          <a:lstStyle/>
          <a:p>
            <a:pPr algn="ctr"/>
            <a:r>
              <a:rPr lang="uk-UA" sz="3200" dirty="0"/>
              <a:t>Технології для </a:t>
            </a:r>
            <a:r>
              <a:rPr lang="en-US" sz="3200" dirty="0"/>
              <a:t>front-end </a:t>
            </a:r>
            <a:r>
              <a:rPr lang="uk-UA" sz="3200" dirty="0"/>
              <a:t>частин</a:t>
            </a:r>
            <a:r>
              <a:rPr lang="ru-RU" sz="3200" dirty="0"/>
              <a:t>и</a:t>
            </a:r>
            <a:endParaRPr lang="ru-UA" sz="32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B5CC1D4-D054-860A-D408-A0284088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9990" y="6303304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24</a:t>
            </a:fld>
            <a:endParaRPr lang="ru-UA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3FA919CB-AD7B-5F18-D124-9E4EA8254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043" y="2298389"/>
            <a:ext cx="1877742" cy="187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SS3 Logo PNG Transparent &amp; SVG Vector - Freebie Supply">
            <a:extLst>
              <a:ext uri="{FF2B5EF4-FFF2-40B4-BE49-F238E27FC236}">
                <a16:creationId xmlns:a16="http://schemas.microsoft.com/office/drawing/2014/main" id="{15D5252C-5510-7CE1-4A6B-6CAE47ABA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59" y="2785946"/>
            <a:ext cx="2089925" cy="208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Javascript Logo PNG Images - CleanPNG">
            <a:extLst>
              <a:ext uri="{FF2B5EF4-FFF2-40B4-BE49-F238E27FC236}">
                <a16:creationId xmlns:a16="http://schemas.microsoft.com/office/drawing/2014/main" id="{31746FD9-D95D-AC4A-A751-42958EA1A7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2" t="10158" r="8439" b="9061"/>
          <a:stretch/>
        </p:blipFill>
        <p:spPr bwMode="auto">
          <a:xfrm>
            <a:off x="9093209" y="2231768"/>
            <a:ext cx="1566781" cy="154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t API icon SVG Vector &amp; PNG Free Download | UXWing">
            <a:extLst>
              <a:ext uri="{FF2B5EF4-FFF2-40B4-BE49-F238E27FC236}">
                <a16:creationId xmlns:a16="http://schemas.microsoft.com/office/drawing/2014/main" id="{5D5FFE2C-FACB-C116-C139-D54BB94FE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432" y="4494020"/>
            <a:ext cx="1809284" cy="180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Websocket App Logo PNG vector in SVG, PDF, AI, CDR format">
            <a:extLst>
              <a:ext uri="{FF2B5EF4-FFF2-40B4-BE49-F238E27FC236}">
                <a16:creationId xmlns:a16="http://schemas.microsoft.com/office/drawing/2014/main" id="{99139C49-093C-63FE-CBCC-777C8B549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397" y="4423840"/>
            <a:ext cx="2747459" cy="20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052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CF941-7B62-D856-777C-09795489E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3E96CE3-3468-DF1F-66DB-387856ED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499"/>
            <a:ext cx="11029616" cy="854501"/>
          </a:xfrm>
        </p:spPr>
        <p:txBody>
          <a:bodyPr>
            <a:normAutofit/>
          </a:bodyPr>
          <a:lstStyle/>
          <a:p>
            <a:pPr algn="ctr"/>
            <a:r>
              <a:rPr lang="ru-RU" sz="3200" dirty="0" err="1"/>
              <a:t>Взаємодія</a:t>
            </a:r>
            <a:r>
              <a:rPr lang="ru-RU" sz="3200" dirty="0"/>
              <a:t> </a:t>
            </a:r>
            <a:r>
              <a:rPr lang="ru-RU" sz="3200" dirty="0" err="1"/>
              <a:t>клієнту</a:t>
            </a:r>
            <a:r>
              <a:rPr lang="ru-RU" sz="3200" dirty="0"/>
              <a:t> з сервером при </a:t>
            </a:r>
            <a:r>
              <a:rPr lang="ru-RU" sz="3200" dirty="0" err="1"/>
              <a:t>авторизації</a:t>
            </a:r>
            <a:endParaRPr lang="ru-UA" sz="3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EAC0F4-A96D-DF56-6E21-0A61EC6A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2724" y="6347908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25</a:t>
            </a:fld>
            <a:endParaRPr lang="ru-UA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5632414-037B-6FB5-A188-4C38136BE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632" y="2181225"/>
            <a:ext cx="6234711" cy="4286364"/>
          </a:xfrm>
        </p:spPr>
      </p:pic>
    </p:spTree>
    <p:extLst>
      <p:ext uri="{BB962C8B-B14F-4D97-AF65-F5344CB8AC3E}">
        <p14:creationId xmlns:p14="http://schemas.microsoft.com/office/powerpoint/2010/main" val="2494848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597E5-D13C-CF33-B355-09E9DD3E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2887"/>
            <a:ext cx="11029616" cy="7032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</a:t>
            </a:r>
            <a:r>
              <a:rPr lang="ru-UA" sz="3200" dirty="0"/>
              <a:t>риклад коду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649EC5-5A68-0D70-76BC-DF1FE499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227908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26</a:t>
            </a:fld>
            <a:endParaRPr lang="ru-UA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6730D05-554A-0C8E-10BF-010B6B76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0373"/>
            <a:ext cx="11164494" cy="5191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UA" sz="2000" dirty="0"/>
              <a:t>Реалізація обробки токену авторизації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84B10E-28F7-C67D-796A-BB95FAA104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9401"/>
          <a:stretch/>
        </p:blipFill>
        <p:spPr>
          <a:xfrm>
            <a:off x="494105" y="2739518"/>
            <a:ext cx="4796351" cy="29731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B1BB03-9553-E3F2-0087-3B6ABDFF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827"/>
          <a:stretch/>
        </p:blipFill>
        <p:spPr>
          <a:xfrm>
            <a:off x="6640287" y="2788804"/>
            <a:ext cx="5057608" cy="29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4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98F98-79A5-5AB2-F320-F5DEEF5E8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1B413AB-6834-58C9-E7D5-4389F98AF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02" y="1865971"/>
            <a:ext cx="11262732" cy="499202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ru-RU" dirty="0" err="1"/>
              <a:t>Проєктування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(</a:t>
            </a:r>
            <a:r>
              <a:rPr lang="en" dirty="0"/>
              <a:t>UI) </a:t>
            </a:r>
            <a:r>
              <a:rPr lang="ru-RU" dirty="0"/>
              <a:t>та </a:t>
            </a:r>
            <a:r>
              <a:rPr lang="ru-RU" dirty="0" err="1"/>
              <a:t>досвіду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 (</a:t>
            </a:r>
            <a:r>
              <a:rPr lang="en" dirty="0"/>
              <a:t>UX) </a:t>
            </a:r>
            <a:r>
              <a:rPr lang="ru-RU" dirty="0"/>
              <a:t>стало </a:t>
            </a:r>
            <a:r>
              <a:rPr lang="ru-RU" dirty="0" err="1"/>
              <a:t>ключовим</a:t>
            </a:r>
            <a:r>
              <a:rPr lang="ru-RU" dirty="0"/>
              <a:t> </a:t>
            </a:r>
            <a:r>
              <a:rPr lang="ru-RU" dirty="0" err="1"/>
              <a:t>етапом</a:t>
            </a:r>
            <a:r>
              <a:rPr lang="ru-RU" dirty="0"/>
              <a:t> у </a:t>
            </a:r>
            <a:r>
              <a:rPr lang="ru-RU" dirty="0" err="1"/>
              <a:t>створенні</a:t>
            </a:r>
            <a:r>
              <a:rPr lang="ru-RU" dirty="0"/>
              <a:t> </a:t>
            </a:r>
            <a:r>
              <a:rPr lang="ru-RU" dirty="0" err="1"/>
              <a:t>ефективної</a:t>
            </a:r>
            <a:r>
              <a:rPr lang="ru-RU" dirty="0"/>
              <a:t>, </a:t>
            </a:r>
            <a:r>
              <a:rPr lang="ru-RU" dirty="0" err="1"/>
              <a:t>доступної</a:t>
            </a:r>
            <a:r>
              <a:rPr lang="ru-RU" dirty="0"/>
              <a:t> та </a:t>
            </a:r>
            <a:r>
              <a:rPr lang="ru-RU" dirty="0" err="1"/>
              <a:t>привабливої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глибокому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користувацьких</a:t>
            </a:r>
            <a:r>
              <a:rPr lang="ru-RU" dirty="0"/>
              <a:t> </a:t>
            </a:r>
            <a:r>
              <a:rPr lang="ru-RU" dirty="0" err="1"/>
              <a:t>сценаріїв</a:t>
            </a:r>
            <a:r>
              <a:rPr lang="ru-RU" dirty="0"/>
              <a:t>, </a:t>
            </a:r>
            <a:r>
              <a:rPr lang="ru-RU" dirty="0" err="1"/>
              <a:t>розробці</a:t>
            </a:r>
            <a:r>
              <a:rPr lang="ru-RU" dirty="0"/>
              <a:t> </a:t>
            </a:r>
            <a:r>
              <a:rPr lang="ru-RU" dirty="0" err="1"/>
              <a:t>прототипів</a:t>
            </a:r>
            <a:r>
              <a:rPr lang="ru-RU" dirty="0"/>
              <a:t> і </a:t>
            </a:r>
            <a:r>
              <a:rPr lang="ru-RU" dirty="0" err="1"/>
              <a:t>створенню</a:t>
            </a:r>
            <a:r>
              <a:rPr lang="ru-RU" dirty="0"/>
              <a:t> дизайн-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вдалося</a:t>
            </a:r>
            <a:r>
              <a:rPr lang="ru-RU" dirty="0"/>
              <a:t> </a:t>
            </a:r>
            <a:r>
              <a:rPr lang="ru-RU" dirty="0" err="1"/>
              <a:t>досягти</a:t>
            </a:r>
            <a:r>
              <a:rPr lang="ru-RU" dirty="0"/>
              <a:t> </a:t>
            </a:r>
            <a:r>
              <a:rPr lang="ru-RU" dirty="0" err="1"/>
              <a:t>високої</a:t>
            </a:r>
            <a:r>
              <a:rPr lang="ru-RU" dirty="0"/>
              <a:t> </a:t>
            </a:r>
            <a:r>
              <a:rPr lang="ru-RU" dirty="0" err="1"/>
              <a:t>зручності</a:t>
            </a:r>
            <a:r>
              <a:rPr lang="ru-RU" dirty="0"/>
              <a:t> та </a:t>
            </a:r>
            <a:r>
              <a:rPr lang="ru-RU" dirty="0" err="1"/>
              <a:t>логічної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ru-RU" dirty="0" err="1"/>
              <a:t>Врахування</a:t>
            </a:r>
            <a:r>
              <a:rPr lang="ru-RU" dirty="0"/>
              <a:t> </a:t>
            </a:r>
            <a:r>
              <a:rPr lang="ru-RU" dirty="0" err="1"/>
              <a:t>гайдлайнів</a:t>
            </a:r>
            <a:r>
              <a:rPr lang="ru-RU" dirty="0"/>
              <a:t> платформ (</a:t>
            </a:r>
            <a:r>
              <a:rPr lang="en" dirty="0"/>
              <a:t>Material Design </a:t>
            </a:r>
            <a:r>
              <a:rPr lang="ru-RU" dirty="0"/>
              <a:t>і </a:t>
            </a:r>
            <a:r>
              <a:rPr lang="en" dirty="0"/>
              <a:t>Human Interface Guidelines) </a:t>
            </a:r>
            <a:r>
              <a:rPr lang="ru-RU" dirty="0" err="1"/>
              <a:t>забезпечило</a:t>
            </a:r>
            <a:r>
              <a:rPr lang="ru-RU" dirty="0"/>
              <a:t> </a:t>
            </a:r>
            <a:r>
              <a:rPr lang="ru-RU" dirty="0" err="1"/>
              <a:t>адаптивність</a:t>
            </a:r>
            <a:r>
              <a:rPr lang="ru-RU" dirty="0"/>
              <a:t> та </a:t>
            </a:r>
            <a:r>
              <a:rPr lang="ru-RU" dirty="0" err="1"/>
              <a:t>сумісність</a:t>
            </a:r>
            <a:r>
              <a:rPr lang="ru-RU" dirty="0"/>
              <a:t> з </a:t>
            </a:r>
            <a:r>
              <a:rPr lang="en" dirty="0"/>
              <a:t>iOS </a:t>
            </a:r>
            <a:r>
              <a:rPr lang="ru-RU" dirty="0"/>
              <a:t>та </a:t>
            </a:r>
            <a:r>
              <a:rPr lang="en" dirty="0"/>
              <a:t>Android.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Створено </a:t>
            </a:r>
            <a:r>
              <a:rPr lang="ru-RU" dirty="0" err="1"/>
              <a:t>адаптивну</a:t>
            </a:r>
            <a:r>
              <a:rPr lang="ru-RU" dirty="0"/>
              <a:t> </a:t>
            </a:r>
            <a:r>
              <a:rPr lang="ru-RU" dirty="0" err="1"/>
              <a:t>клієнтську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мовного</a:t>
            </a:r>
            <a:r>
              <a:rPr lang="ru-RU" dirty="0"/>
              <a:t> </a:t>
            </a:r>
            <a:r>
              <a:rPr lang="ru-RU" dirty="0" err="1"/>
              <a:t>застосунку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включає</a:t>
            </a:r>
            <a:r>
              <a:rPr lang="ru-RU" dirty="0"/>
              <a:t> </a:t>
            </a:r>
            <a:r>
              <a:rPr lang="ru-RU" dirty="0" err="1"/>
              <a:t>авторизацію</a:t>
            </a:r>
            <a:r>
              <a:rPr lang="ru-RU" dirty="0"/>
              <a:t>, роботу з </a:t>
            </a:r>
            <a:r>
              <a:rPr lang="ru-RU" dirty="0" err="1"/>
              <a:t>профілем</a:t>
            </a:r>
            <a:r>
              <a:rPr lang="ru-RU" dirty="0"/>
              <a:t>, </a:t>
            </a:r>
            <a:r>
              <a:rPr lang="ru-RU" dirty="0" err="1"/>
              <a:t>дашбордом</a:t>
            </a:r>
            <a:r>
              <a:rPr lang="ru-RU" dirty="0"/>
              <a:t> і </a:t>
            </a:r>
            <a:r>
              <a:rPr lang="ru-RU" dirty="0" err="1"/>
              <a:t>підпискою</a:t>
            </a:r>
            <a:r>
              <a:rPr lang="ru-RU" dirty="0"/>
              <a:t> – з </a:t>
            </a:r>
            <a:r>
              <a:rPr lang="ru-RU" dirty="0" err="1"/>
              <a:t>урахуванням</a:t>
            </a:r>
            <a:r>
              <a:rPr lang="ru-RU" dirty="0"/>
              <a:t> </a:t>
            </a:r>
            <a:r>
              <a:rPr lang="ru-RU" dirty="0" err="1"/>
              <a:t>принципів</a:t>
            </a:r>
            <a:r>
              <a:rPr lang="ru-RU" dirty="0"/>
              <a:t> </a:t>
            </a:r>
            <a:r>
              <a:rPr lang="en" dirty="0"/>
              <a:t>UI/UX-</a:t>
            </a:r>
            <a:r>
              <a:rPr lang="ru-RU" dirty="0"/>
              <a:t>дизайну та повторного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ru-RU" dirty="0" err="1"/>
              <a:t>Реалізовано</a:t>
            </a:r>
            <a:r>
              <a:rPr lang="ru-RU" dirty="0"/>
              <a:t> модуль</a:t>
            </a:r>
            <a:r>
              <a:rPr lang="en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централізовану</a:t>
            </a:r>
            <a:r>
              <a:rPr lang="ru-RU" dirty="0"/>
              <a:t> </a:t>
            </a:r>
            <a:r>
              <a:rPr lang="ru-RU" dirty="0" err="1"/>
              <a:t>обробку</a:t>
            </a:r>
            <a:r>
              <a:rPr lang="ru-RU" dirty="0"/>
              <a:t> </a:t>
            </a:r>
            <a:r>
              <a:rPr lang="en" dirty="0"/>
              <a:t>API-</a:t>
            </a:r>
            <a:r>
              <a:rPr lang="ru-RU" dirty="0" err="1"/>
              <a:t>запитів</a:t>
            </a:r>
            <a:r>
              <a:rPr lang="ru-RU" dirty="0"/>
              <a:t>, </a:t>
            </a:r>
            <a:r>
              <a:rPr lang="ru-RU" dirty="0" err="1"/>
              <a:t>авторизаційного</a:t>
            </a:r>
            <a:r>
              <a:rPr lang="ru-RU" dirty="0"/>
              <a:t> токена та </a:t>
            </a:r>
            <a:r>
              <a:rPr lang="ru-RU" dirty="0" err="1"/>
              <a:t>навігації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сторінками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легко </a:t>
            </a:r>
            <a:r>
              <a:rPr lang="ru-RU" dirty="0" err="1"/>
              <a:t>інтегрувати</a:t>
            </a:r>
            <a:r>
              <a:rPr lang="ru-RU" dirty="0"/>
              <a:t> </a:t>
            </a:r>
            <a:r>
              <a:rPr lang="ru-RU" dirty="0" err="1"/>
              <a:t>клієнтську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з серверною </a:t>
            </a:r>
            <a:r>
              <a:rPr lang="ru-RU" dirty="0" err="1"/>
              <a:t>логікою</a:t>
            </a:r>
            <a:r>
              <a:rPr lang="ru-RU" dirty="0"/>
              <a:t>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6CAE98C-E026-A444-BCDD-3ADB5556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499"/>
            <a:ext cx="11029616" cy="854501"/>
          </a:xfrm>
        </p:spPr>
        <p:txBody>
          <a:bodyPr>
            <a:normAutofit/>
          </a:bodyPr>
          <a:lstStyle/>
          <a:p>
            <a:pPr algn="ctr"/>
            <a:r>
              <a:rPr lang="ru-RU" sz="3200" dirty="0" err="1"/>
              <a:t>висновки</a:t>
            </a:r>
            <a:endParaRPr lang="ru-UA" sz="32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9D264E4-0BEB-FB67-146D-3FD6A3EE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9990" y="6303304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27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122679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DC3F5-90C3-B348-9444-9B21E0AC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83" y="305506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err="1">
                <a:solidFill>
                  <a:schemeClr val="accent1"/>
                </a:solidFill>
              </a:rPr>
              <a:t>Демонстрація</a:t>
            </a:r>
            <a:r>
              <a:rPr lang="ru-RU" sz="4000" b="1" dirty="0">
                <a:solidFill>
                  <a:schemeClr val="accent1"/>
                </a:solidFill>
              </a:rPr>
              <a:t>  </a:t>
            </a:r>
            <a:r>
              <a:rPr lang="ru-RU" sz="4000" b="1" dirty="0" err="1">
                <a:solidFill>
                  <a:schemeClr val="accent1"/>
                </a:solidFill>
              </a:rPr>
              <a:t>роботи</a:t>
            </a:r>
            <a:r>
              <a:rPr lang="ru-RU" sz="4000" b="1" dirty="0">
                <a:solidFill>
                  <a:schemeClr val="accent1"/>
                </a:solidFill>
              </a:rPr>
              <a:t>  </a:t>
            </a:r>
            <a:r>
              <a:rPr lang="ru-RU" sz="4000" b="1" dirty="0" err="1">
                <a:solidFill>
                  <a:schemeClr val="accent1"/>
                </a:solidFill>
              </a:rPr>
              <a:t>системи</a:t>
            </a:r>
            <a:endParaRPr lang="ru-UA" sz="4000" b="1" dirty="0">
              <a:solidFill>
                <a:schemeClr val="accent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A0A566-C976-8C78-D0C8-C9F611F0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5207" y="6145707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28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20399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C5D73-4200-8F6C-25BE-F6C8FAF47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84DEF-8189-24E0-AF4F-A55749791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110820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err="1">
                <a:solidFill>
                  <a:schemeClr val="accent1"/>
                </a:solidFill>
              </a:rPr>
              <a:t>Дякую</a:t>
            </a:r>
            <a:r>
              <a:rPr lang="ru-RU" sz="4000" b="1" dirty="0">
                <a:solidFill>
                  <a:schemeClr val="accent1"/>
                </a:solidFill>
              </a:rPr>
              <a:t> за </a:t>
            </a:r>
            <a:r>
              <a:rPr lang="ru-RU" sz="4000" b="1" dirty="0" err="1">
                <a:solidFill>
                  <a:schemeClr val="accent1"/>
                </a:solidFill>
              </a:rPr>
              <a:t>увагу</a:t>
            </a:r>
            <a:r>
              <a:rPr lang="ru-RU" sz="4000" b="1" dirty="0">
                <a:solidFill>
                  <a:schemeClr val="accent1"/>
                </a:solidFill>
              </a:rPr>
              <a:t>!</a:t>
            </a:r>
            <a:endParaRPr lang="ru-UA" sz="4000" b="1" dirty="0">
              <a:solidFill>
                <a:schemeClr val="accent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07F41B-E413-4417-D0A1-563D6157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661" y="6123405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29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9761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D356B-694F-6D3F-5731-3B476661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499"/>
            <a:ext cx="11029616" cy="854501"/>
          </a:xfrm>
        </p:spPr>
        <p:txBody>
          <a:bodyPr>
            <a:normAutofit/>
          </a:bodyPr>
          <a:lstStyle/>
          <a:p>
            <a:pPr algn="ctr"/>
            <a:r>
              <a:rPr lang="ru-UA" sz="3200" dirty="0"/>
              <a:t>Мета роботи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31A1F-9E39-E905-BFE7-739A701E4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96747"/>
            <a:ext cx="11029615" cy="364671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/>
              <a:t>Метою </a:t>
            </a:r>
            <a:r>
              <a:rPr lang="ru-RU" b="1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є</a:t>
            </a:r>
            <a:r>
              <a:rPr lang="ru-RU" dirty="0"/>
              <a:t>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мобільного</a:t>
            </a:r>
            <a:r>
              <a:rPr lang="ru-RU" dirty="0"/>
              <a:t> </a:t>
            </a:r>
            <a:r>
              <a:rPr lang="ru-RU" dirty="0" err="1"/>
              <a:t>застосунку</a:t>
            </a:r>
            <a:r>
              <a:rPr lang="ru-RU" dirty="0"/>
              <a:t> для </a:t>
            </a:r>
            <a:r>
              <a:rPr lang="ru-RU" dirty="0" err="1"/>
              <a:t>вивчення</a:t>
            </a:r>
            <a:r>
              <a:rPr lang="ru-RU" dirty="0"/>
              <a:t> </a:t>
            </a:r>
            <a:r>
              <a:rPr lang="ru-RU" dirty="0" err="1"/>
              <a:t>іноземних</a:t>
            </a:r>
            <a:r>
              <a:rPr lang="ru-RU" dirty="0"/>
              <a:t> мов з </a:t>
            </a:r>
            <a:r>
              <a:rPr lang="ru-RU" dirty="0" err="1"/>
              <a:t>адаптивними</a:t>
            </a:r>
            <a:r>
              <a:rPr lang="ru-RU" dirty="0"/>
              <a:t> </a:t>
            </a:r>
            <a:r>
              <a:rPr lang="ru-RU" dirty="0" err="1"/>
              <a:t>навчальними</a:t>
            </a:r>
            <a:r>
              <a:rPr lang="ru-RU" dirty="0"/>
              <a:t> </a:t>
            </a:r>
            <a:r>
              <a:rPr lang="ru-RU" dirty="0" err="1"/>
              <a:t>матеріалами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комфортне</a:t>
            </a:r>
            <a:r>
              <a:rPr lang="ru-RU" dirty="0"/>
              <a:t>, </a:t>
            </a:r>
            <a:r>
              <a:rPr lang="ru-RU" dirty="0" err="1"/>
              <a:t>доступне</a:t>
            </a:r>
            <a:r>
              <a:rPr lang="ru-RU" dirty="0"/>
              <a:t> та </a:t>
            </a:r>
            <a:r>
              <a:rPr lang="ru-RU" dirty="0" err="1"/>
              <a:t>персоналізоване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у </a:t>
            </a:r>
            <a:r>
              <a:rPr lang="ru-RU" dirty="0" err="1"/>
              <a:t>самостійному</a:t>
            </a:r>
            <a:r>
              <a:rPr lang="ru-RU" dirty="0"/>
              <a:t> </a:t>
            </a:r>
            <a:r>
              <a:rPr lang="ru-RU" dirty="0" err="1"/>
              <a:t>форматі</a:t>
            </a:r>
            <a:r>
              <a:rPr lang="ru-RU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ru-RU" b="1" dirty="0" err="1"/>
              <a:t>Об’єктом</a:t>
            </a:r>
            <a:r>
              <a:rPr lang="ru-RU" b="1" dirty="0"/>
              <a:t> </a:t>
            </a:r>
            <a:r>
              <a:rPr lang="ru-RU" b="1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є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самостійного</a:t>
            </a:r>
            <a:r>
              <a:rPr lang="ru-RU" dirty="0"/>
              <a:t> </a:t>
            </a:r>
            <a:r>
              <a:rPr lang="ru-RU" dirty="0" err="1"/>
              <a:t>вивчення</a:t>
            </a:r>
            <a:r>
              <a:rPr lang="ru-RU" dirty="0"/>
              <a:t> </a:t>
            </a:r>
            <a:r>
              <a:rPr lang="ru-RU" dirty="0" err="1"/>
              <a:t>іноземної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мобільних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ru-RU" b="1" dirty="0"/>
              <a:t>Предметом </a:t>
            </a:r>
            <a:r>
              <a:rPr lang="ru-RU" b="1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є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адаптації</a:t>
            </a:r>
            <a:r>
              <a:rPr lang="ru-RU" dirty="0"/>
              <a:t> </a:t>
            </a:r>
            <a:r>
              <a:rPr lang="ru-RU" dirty="0" err="1"/>
              <a:t>навчального</a:t>
            </a:r>
            <a:r>
              <a:rPr lang="ru-RU" dirty="0"/>
              <a:t> контенту, </a:t>
            </a:r>
            <a:r>
              <a:rPr lang="ru-RU" dirty="0" err="1"/>
              <a:t>персоналізації</a:t>
            </a:r>
            <a:r>
              <a:rPr lang="ru-RU" dirty="0"/>
              <a:t> </a:t>
            </a:r>
            <a:r>
              <a:rPr lang="ru-RU" dirty="0" err="1"/>
              <a:t>досвіду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та </a:t>
            </a:r>
            <a:r>
              <a:rPr lang="ru-RU" dirty="0" err="1"/>
              <a:t>підвищення</a:t>
            </a:r>
            <a:r>
              <a:rPr lang="ru-RU" dirty="0"/>
              <a:t> </a:t>
            </a:r>
            <a:r>
              <a:rPr lang="ru-RU" dirty="0" err="1"/>
              <a:t>ефективності</a:t>
            </a:r>
            <a:r>
              <a:rPr lang="ru-RU" dirty="0"/>
              <a:t> </a:t>
            </a:r>
            <a:r>
              <a:rPr lang="ru-RU" dirty="0" err="1"/>
              <a:t>мовного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в </a:t>
            </a:r>
            <a:r>
              <a:rPr lang="ru-RU" dirty="0" err="1"/>
              <a:t>мобільних</a:t>
            </a:r>
            <a:r>
              <a:rPr lang="ru-RU" dirty="0"/>
              <a:t> </a:t>
            </a:r>
            <a:r>
              <a:rPr lang="ru-RU" dirty="0" err="1"/>
              <a:t>застосунках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D7D328-4385-8D20-C03C-2329E157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2476" y="6316209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3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94399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3E14E38-8995-94E1-39AA-9783FA1B3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5474"/>
            <a:ext cx="11029615" cy="38231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Провести </a:t>
            </a:r>
            <a:r>
              <a:rPr lang="ru-RU" dirty="0" err="1"/>
              <a:t>аналіз</a:t>
            </a:r>
            <a:r>
              <a:rPr lang="ru-RU" dirty="0"/>
              <a:t> ринку та </a:t>
            </a:r>
            <a:r>
              <a:rPr lang="ru-RU" dirty="0" err="1"/>
              <a:t>існуючих</a:t>
            </a:r>
            <a:r>
              <a:rPr lang="ru-RU" dirty="0"/>
              <a:t> </a:t>
            </a:r>
            <a:r>
              <a:rPr lang="ru-RU" dirty="0" err="1"/>
              <a:t>мовних</a:t>
            </a:r>
            <a:r>
              <a:rPr lang="ru-RU" dirty="0"/>
              <a:t> </a:t>
            </a:r>
            <a:r>
              <a:rPr lang="ru-RU" dirty="0" err="1"/>
              <a:t>застосунків</a:t>
            </a:r>
            <a:r>
              <a:rPr lang="ru-RU" dirty="0"/>
              <a:t>.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Виявити</a:t>
            </a:r>
            <a:r>
              <a:rPr lang="ru-RU" dirty="0"/>
              <a:t> </a:t>
            </a:r>
            <a:r>
              <a:rPr lang="ru-RU" dirty="0" err="1"/>
              <a:t>недоліки</a:t>
            </a:r>
            <a:r>
              <a:rPr lang="ru-RU" dirty="0"/>
              <a:t> </a:t>
            </a:r>
            <a:r>
              <a:rPr lang="ru-RU" dirty="0" err="1"/>
              <a:t>конкурентних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і потреби </a:t>
            </a:r>
            <a:r>
              <a:rPr lang="ru-RU" dirty="0" err="1"/>
              <a:t>користувачів</a:t>
            </a:r>
            <a:r>
              <a:rPr lang="ru-RU" dirty="0"/>
              <a:t>.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сучасний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з </a:t>
            </a:r>
            <a:r>
              <a:rPr lang="ru-RU" dirty="0" err="1"/>
              <a:t>підтримкою</a:t>
            </a:r>
            <a:r>
              <a:rPr lang="ru-RU" dirty="0"/>
              <a:t> </a:t>
            </a:r>
            <a:r>
              <a:rPr lang="ru-RU" dirty="0" err="1"/>
              <a:t>гейміфікації</a:t>
            </a:r>
            <a:r>
              <a:rPr lang="ru-RU" dirty="0"/>
              <a:t>.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Проєктування</a:t>
            </a:r>
            <a:r>
              <a:rPr lang="ru-RU" dirty="0"/>
              <a:t> та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клієнт-серверної</a:t>
            </a:r>
            <a:r>
              <a:rPr lang="ru-RU" dirty="0"/>
              <a:t> </a:t>
            </a:r>
            <a:r>
              <a:rPr lang="ru-RU" dirty="0" err="1"/>
              <a:t>архітектури</a:t>
            </a:r>
            <a:r>
              <a:rPr lang="ru-RU" dirty="0"/>
              <a:t>.</a:t>
            </a:r>
          </a:p>
          <a:p>
            <a:pPr>
              <a:lnSpc>
                <a:spcPct val="150000"/>
              </a:lnSpc>
            </a:pPr>
            <a:r>
              <a:rPr lang="ru-RU" dirty="0"/>
              <a:t>Провести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функціоналу</a:t>
            </a:r>
            <a:r>
              <a:rPr lang="ru-RU" dirty="0"/>
              <a:t> та </a:t>
            </a:r>
            <a:r>
              <a:rPr lang="ru-RU" dirty="0" err="1"/>
              <a:t>покращення</a:t>
            </a:r>
            <a:r>
              <a:rPr lang="ru-RU" dirty="0"/>
              <a:t> </a:t>
            </a:r>
            <a:r>
              <a:rPr lang="en" dirty="0"/>
              <a:t>UX/UI</a:t>
            </a:r>
            <a:r>
              <a:rPr lang="uk-UA" dirty="0"/>
              <a:t>.</a:t>
            </a:r>
            <a:endParaRPr lang="en" dirty="0"/>
          </a:p>
          <a:p>
            <a:endParaRPr lang="ru-UA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680EC5C-2725-934C-DE89-5B02AB5B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499"/>
            <a:ext cx="11029616" cy="854501"/>
          </a:xfrm>
        </p:spPr>
        <p:txBody>
          <a:bodyPr>
            <a:normAutofit/>
          </a:bodyPr>
          <a:lstStyle/>
          <a:p>
            <a:pPr algn="ctr"/>
            <a:r>
              <a:rPr lang="ru-UA" sz="3200" dirty="0"/>
              <a:t>Постановка задачі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3AB743-7727-2A2E-4F6B-B66A23F6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3627" y="6290673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4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16878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88D9D-CBFB-9FAE-C222-4609FCB1A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B31B1AD-E0D2-FA07-8B92-F1D721CFE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31" y="1676400"/>
            <a:ext cx="3768355" cy="24759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Duolingo</a:t>
            </a:r>
            <a:r>
              <a:rPr lang="uk-UA" dirty="0"/>
              <a:t> 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endParaRPr lang="uk-UA" dirty="0"/>
          </a:p>
          <a:p>
            <a:pPr marL="0" indent="0">
              <a:lnSpc>
                <a:spcPct val="150000"/>
              </a:lnSpc>
              <a:buNone/>
            </a:pPr>
            <a:r>
              <a:rPr lang="uk-UA" dirty="0"/>
              <a:t>мобільний додаток для вивчення іноземних мов з ігровою концепцією.</a:t>
            </a:r>
            <a:endParaRPr lang="ru-UA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93C2F43-5DE0-6457-39DA-630AEDB9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499"/>
            <a:ext cx="11029616" cy="854501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А</a:t>
            </a:r>
            <a:r>
              <a:rPr lang="ru-UA" sz="3200" dirty="0"/>
              <a:t>наліз конкурентних рішень</a:t>
            </a:r>
          </a:p>
        </p:txBody>
      </p:sp>
      <p:pic>
        <p:nvPicPr>
          <p:cNvPr id="1026" name="Picture 2" descr="Duolingo - Найкращий спосіб вивчати мову">
            <a:extLst>
              <a:ext uri="{FF2B5EF4-FFF2-40B4-BE49-F238E27FC236}">
                <a16:creationId xmlns:a16="http://schemas.microsoft.com/office/drawing/2014/main" id="{D985304F-E181-73B7-AA03-EF0E384C3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08" y="3688415"/>
            <a:ext cx="2619829" cy="261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Як вивчити англійську мову: покроковий алгоритм від Speak Well School">
            <a:extLst>
              <a:ext uri="{FF2B5EF4-FFF2-40B4-BE49-F238E27FC236}">
                <a16:creationId xmlns:a16="http://schemas.microsoft.com/office/drawing/2014/main" id="{0423A99F-5567-E93E-91D4-B2E61E103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526" y="2209572"/>
            <a:ext cx="6032583" cy="388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B1311AF-AFD8-2BFC-10ED-BD7FF021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0961" y="6308244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5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21514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76CDA-7001-5E12-3DEF-E31AE8605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4C98930-C9C7-20B3-AF60-0BDE1A203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28" y="2538760"/>
            <a:ext cx="5042741" cy="374351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dirty="0" err="1"/>
              <a:t>Гейміфікований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до </a:t>
            </a:r>
            <a:r>
              <a:rPr lang="ru-RU" dirty="0" err="1"/>
              <a:t>навчання</a:t>
            </a:r>
            <a:r>
              <a:rPr lang="ru-RU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ru-RU" dirty="0" err="1"/>
              <a:t>Адаптація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рівень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ru-RU" dirty="0" err="1"/>
              <a:t>великої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мов.</a:t>
            </a:r>
          </a:p>
          <a:p>
            <a:pPr algn="just">
              <a:lnSpc>
                <a:spcPct val="150000"/>
              </a:lnSpc>
            </a:pPr>
            <a:r>
              <a:rPr lang="ru-RU" dirty="0" err="1"/>
              <a:t>Простий</a:t>
            </a:r>
            <a:r>
              <a:rPr lang="ru-RU" dirty="0"/>
              <a:t> та </a:t>
            </a:r>
            <a:r>
              <a:rPr lang="ru-RU" dirty="0" err="1"/>
              <a:t>зручний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ru-RU" dirty="0" err="1"/>
              <a:t>Регулярні</a:t>
            </a:r>
            <a:r>
              <a:rPr lang="ru-RU" dirty="0"/>
              <a:t> </a:t>
            </a:r>
            <a:r>
              <a:rPr lang="ru-RU" dirty="0" err="1"/>
              <a:t>оновлення</a:t>
            </a:r>
            <a:r>
              <a:rPr lang="ru-RU" dirty="0"/>
              <a:t> та </a:t>
            </a:r>
            <a:r>
              <a:rPr lang="ru-RU" dirty="0" err="1"/>
              <a:t>мотиваційні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(нагороди,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err="1"/>
              <a:t>лідерів</a:t>
            </a:r>
            <a:r>
              <a:rPr lang="ru-RU" dirty="0"/>
              <a:t>).</a:t>
            </a:r>
          </a:p>
          <a:p>
            <a:pPr algn="just">
              <a:lnSpc>
                <a:spcPct val="150000"/>
              </a:lnSpc>
            </a:pP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навчатися</a:t>
            </a:r>
            <a:r>
              <a:rPr lang="ru-RU" dirty="0"/>
              <a:t> «з нуля».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9E60AE0-5637-4390-A227-32E6D53A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499"/>
            <a:ext cx="11029616" cy="854501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А</a:t>
            </a:r>
            <a:r>
              <a:rPr lang="ru-UA" sz="3200" dirty="0"/>
              <a:t>наліз конкурентних рішень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57CB5-C5D9-187D-121D-95A36910C409}"/>
              </a:ext>
            </a:extLst>
          </p:cNvPr>
          <p:cNvSpPr txBox="1">
            <a:spLocks/>
          </p:cNvSpPr>
          <p:nvPr/>
        </p:nvSpPr>
        <p:spPr>
          <a:xfrm>
            <a:off x="848820" y="2029521"/>
            <a:ext cx="4013111" cy="494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2400" u="sng" dirty="0">
                <a:solidFill>
                  <a:schemeClr val="accent1"/>
                </a:solidFill>
              </a:rPr>
              <a:t>переваги</a:t>
            </a:r>
            <a:endParaRPr lang="ru-UA" sz="2400" u="sng" dirty="0">
              <a:solidFill>
                <a:schemeClr val="accent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D19002F-39E2-BEE5-78B2-7CA6E8E06133}"/>
              </a:ext>
            </a:extLst>
          </p:cNvPr>
          <p:cNvSpPr txBox="1">
            <a:spLocks/>
          </p:cNvSpPr>
          <p:nvPr/>
        </p:nvSpPr>
        <p:spPr>
          <a:xfrm>
            <a:off x="7223601" y="2029521"/>
            <a:ext cx="4013111" cy="494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2400" u="sng" dirty="0">
                <a:solidFill>
                  <a:schemeClr val="accent1"/>
                </a:solidFill>
              </a:rPr>
              <a:t>недоліки</a:t>
            </a:r>
            <a:endParaRPr lang="ru-UA" sz="2400" u="sng" dirty="0">
              <a:solidFill>
                <a:schemeClr val="accent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9E74EB1-74FE-5824-F744-E86519E443EE}"/>
              </a:ext>
            </a:extLst>
          </p:cNvPr>
          <p:cNvSpPr txBox="1">
            <a:spLocks/>
          </p:cNvSpPr>
          <p:nvPr/>
        </p:nvSpPr>
        <p:spPr>
          <a:xfrm>
            <a:off x="6938445" y="2699868"/>
            <a:ext cx="4795024" cy="3823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dirty="0" err="1"/>
              <a:t>Обмежений</a:t>
            </a:r>
            <a:r>
              <a:rPr lang="ru-RU" dirty="0"/>
              <a:t> контекст у </a:t>
            </a:r>
            <a:r>
              <a:rPr lang="ru-RU" dirty="0" err="1"/>
              <a:t>вправах</a:t>
            </a:r>
            <a:r>
              <a:rPr lang="ru-RU" dirty="0"/>
              <a:t> –  </a:t>
            </a:r>
            <a:r>
              <a:rPr lang="ru-RU" dirty="0" err="1"/>
              <a:t>переважно</a:t>
            </a:r>
            <a:r>
              <a:rPr lang="ru-RU" dirty="0"/>
              <a:t> </a:t>
            </a:r>
            <a:r>
              <a:rPr lang="ru-RU" dirty="0" err="1"/>
              <a:t>короткі</a:t>
            </a:r>
            <a:r>
              <a:rPr lang="ru-RU" dirty="0"/>
              <a:t> </a:t>
            </a:r>
            <a:r>
              <a:rPr lang="ru-RU" dirty="0" err="1"/>
              <a:t>фрази</a:t>
            </a:r>
            <a:r>
              <a:rPr lang="ru-RU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ru-RU" dirty="0" err="1"/>
              <a:t>Недостатнє</a:t>
            </a:r>
            <a:r>
              <a:rPr lang="ru-RU" dirty="0"/>
              <a:t> </a:t>
            </a:r>
            <a:r>
              <a:rPr lang="ru-RU" dirty="0" err="1"/>
              <a:t>пояснення</a:t>
            </a:r>
            <a:r>
              <a:rPr lang="ru-RU" dirty="0"/>
              <a:t> </a:t>
            </a:r>
            <a:r>
              <a:rPr lang="ru-RU" dirty="0" err="1"/>
              <a:t>граматичних</a:t>
            </a:r>
            <a:r>
              <a:rPr lang="ru-RU" dirty="0"/>
              <a:t> правил.</a:t>
            </a:r>
          </a:p>
          <a:p>
            <a:pPr algn="just">
              <a:lnSpc>
                <a:spcPct val="150000"/>
              </a:lnSpc>
            </a:pPr>
            <a:r>
              <a:rPr lang="ru-RU" dirty="0" err="1"/>
              <a:t>Вправи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орієнтовані</a:t>
            </a:r>
            <a:r>
              <a:rPr lang="ru-RU" dirty="0"/>
              <a:t> на </a:t>
            </a:r>
            <a:r>
              <a:rPr lang="ru-RU" dirty="0" err="1"/>
              <a:t>тренування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на </a:t>
            </a:r>
            <a:r>
              <a:rPr lang="ru-RU" dirty="0" err="1"/>
              <a:t>глибоке</a:t>
            </a:r>
            <a:r>
              <a:rPr lang="ru-RU" dirty="0"/>
              <a:t> </a:t>
            </a:r>
            <a:r>
              <a:rPr lang="ru-RU" dirty="0" err="1"/>
              <a:t>розуміння</a:t>
            </a:r>
            <a:r>
              <a:rPr lang="ru-RU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ru-RU" dirty="0" err="1"/>
              <a:t>Обмежений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r>
              <a:rPr lang="ru-RU" dirty="0"/>
              <a:t> у </a:t>
            </a:r>
            <a:r>
              <a:rPr lang="ru-RU" dirty="0" err="1"/>
              <a:t>безкоштовній</a:t>
            </a:r>
            <a:r>
              <a:rPr lang="ru-RU" dirty="0"/>
              <a:t> </a:t>
            </a:r>
            <a:r>
              <a:rPr lang="ru-RU" dirty="0" err="1"/>
              <a:t>версії</a:t>
            </a:r>
            <a:r>
              <a:rPr lang="ru-RU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UA" dirty="0"/>
          </a:p>
        </p:txBody>
      </p:sp>
      <p:pic>
        <p:nvPicPr>
          <p:cNvPr id="8" name="Picture 2" descr="Duolingo - Найкращий спосіб вивчати мову">
            <a:extLst>
              <a:ext uri="{FF2B5EF4-FFF2-40B4-BE49-F238E27FC236}">
                <a16:creationId xmlns:a16="http://schemas.microsoft.com/office/drawing/2014/main" id="{3D3BAB90-3A40-0DEC-5066-FEB20C8CF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61" y="5095452"/>
            <a:ext cx="1867475" cy="18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391096-096F-0B5B-40B1-41972444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2836" y="6282275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6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73760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4EDAA-2561-D8FB-EBF7-B6099D13A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1A998A3-34F5-AF5D-A84D-6372CD18C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31" y="1676400"/>
            <a:ext cx="3768355" cy="24759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Quizlet</a:t>
            </a:r>
            <a:r>
              <a:rPr lang="uk-UA" dirty="0"/>
              <a:t> 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endParaRPr lang="uk-UA" dirty="0"/>
          </a:p>
          <a:p>
            <a:pPr marL="0" indent="0">
              <a:lnSpc>
                <a:spcPct val="150000"/>
              </a:lnSpc>
              <a:buNone/>
            </a:pPr>
            <a:r>
              <a:rPr lang="uk-UA" dirty="0"/>
              <a:t>Застосунок для вивчення іноземних мов за допомогою карток.</a:t>
            </a:r>
            <a:endParaRPr lang="ru-UA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2668612-6787-3E5A-5078-F7C895CB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499"/>
            <a:ext cx="11029616" cy="854501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А</a:t>
            </a:r>
            <a:r>
              <a:rPr lang="ru-UA" sz="3200" dirty="0"/>
              <a:t>наліз конкурентних рішень</a:t>
            </a:r>
          </a:p>
        </p:txBody>
      </p:sp>
      <p:pic>
        <p:nvPicPr>
          <p:cNvPr id="4098" name="Picture 2" descr="Quizlet Review | PCMag">
            <a:extLst>
              <a:ext uri="{FF2B5EF4-FFF2-40B4-BE49-F238E27FC236}">
                <a16:creationId xmlns:a16="http://schemas.microsoft.com/office/drawing/2014/main" id="{EAFEF94F-A034-6B3B-6179-7E7CDD0A6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29" y="4651765"/>
            <a:ext cx="2948878" cy="165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eet the new Quizlet | Quizlet">
            <a:extLst>
              <a:ext uri="{FF2B5EF4-FFF2-40B4-BE49-F238E27FC236}">
                <a16:creationId xmlns:a16="http://schemas.microsoft.com/office/drawing/2014/main" id="{29C3887E-F11B-3E51-E37C-F9F3044CC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476" y="2018370"/>
            <a:ext cx="4721064" cy="439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24CCBA2-4AA4-352E-AC8A-9ED1CEA2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4286" y="6311589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7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1287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D31C-33C1-B23D-19A3-23F5A6FA1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Quizlet Review | PCMag">
            <a:extLst>
              <a:ext uri="{FF2B5EF4-FFF2-40B4-BE49-F238E27FC236}">
                <a16:creationId xmlns:a16="http://schemas.microsoft.com/office/drawing/2014/main" id="{FF6AFBAE-C793-8B6E-495A-62F2C6730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722" y="5865542"/>
            <a:ext cx="1761020" cy="99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90ED1E9-B0B9-3974-8757-63C17F506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05" y="2207353"/>
            <a:ext cx="5106114" cy="41589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1700" dirty="0" err="1"/>
              <a:t>Можливість</a:t>
            </a:r>
            <a:r>
              <a:rPr lang="ru-RU" sz="1700" dirty="0"/>
              <a:t> </a:t>
            </a:r>
            <a:r>
              <a:rPr lang="ru-RU" sz="1700" dirty="0" err="1"/>
              <a:t>створення</a:t>
            </a:r>
            <a:r>
              <a:rPr lang="ru-RU" sz="1700" dirty="0"/>
              <a:t>, </a:t>
            </a:r>
            <a:r>
              <a:rPr lang="ru-RU" sz="1700" dirty="0" err="1"/>
              <a:t>групування</a:t>
            </a:r>
            <a:r>
              <a:rPr lang="ru-RU" sz="1700" dirty="0"/>
              <a:t> та </a:t>
            </a:r>
            <a:r>
              <a:rPr lang="ru-RU" sz="1700" dirty="0" err="1"/>
              <a:t>поширення</a:t>
            </a:r>
            <a:r>
              <a:rPr lang="ru-RU" sz="1700" dirty="0"/>
              <a:t> </a:t>
            </a:r>
            <a:r>
              <a:rPr lang="ru-RU" sz="1700" dirty="0" err="1"/>
              <a:t>власних</a:t>
            </a:r>
            <a:r>
              <a:rPr lang="ru-RU" sz="1700" dirty="0"/>
              <a:t> </a:t>
            </a:r>
            <a:r>
              <a:rPr lang="ru-RU" sz="1700" dirty="0" err="1"/>
              <a:t>наборів</a:t>
            </a:r>
            <a:r>
              <a:rPr lang="en-US" sz="1700" dirty="0"/>
              <a:t> </a:t>
            </a:r>
            <a:r>
              <a:rPr lang="ru-RU" sz="1700" dirty="0" err="1"/>
              <a:t>карток</a:t>
            </a:r>
            <a:r>
              <a:rPr lang="en-US" sz="1700" dirty="0"/>
              <a:t>.</a:t>
            </a:r>
            <a:endParaRPr lang="ru-RU" sz="1700" dirty="0"/>
          </a:p>
          <a:p>
            <a:pPr>
              <a:lnSpc>
                <a:spcPct val="150000"/>
              </a:lnSpc>
            </a:pPr>
            <a:r>
              <a:rPr lang="ru-RU" sz="1700" dirty="0" err="1"/>
              <a:t>Інтерактивні</a:t>
            </a:r>
            <a:r>
              <a:rPr lang="ru-RU" sz="1700" dirty="0"/>
              <a:t> </a:t>
            </a:r>
            <a:r>
              <a:rPr lang="ru-RU" sz="1700" dirty="0" err="1"/>
              <a:t>режими</a:t>
            </a:r>
            <a:r>
              <a:rPr lang="ru-RU" sz="1700" dirty="0"/>
              <a:t> </a:t>
            </a:r>
            <a:r>
              <a:rPr lang="ru-RU" sz="1700" dirty="0" err="1"/>
              <a:t>навчання</a:t>
            </a:r>
            <a:r>
              <a:rPr lang="ru-RU" sz="1700" dirty="0"/>
              <a:t>: тести, </a:t>
            </a:r>
            <a:r>
              <a:rPr lang="ru-RU" sz="1700" dirty="0" err="1"/>
              <a:t>запам’ятовування</a:t>
            </a:r>
            <a:r>
              <a:rPr lang="ru-RU" sz="1700" dirty="0"/>
              <a:t>, </a:t>
            </a:r>
            <a:r>
              <a:rPr lang="ru-RU" sz="1700" dirty="0" err="1"/>
              <a:t>диктанти</a:t>
            </a:r>
            <a:r>
              <a:rPr lang="en-US" sz="1700" dirty="0"/>
              <a:t>.</a:t>
            </a:r>
            <a:endParaRPr lang="ru-RU" sz="1700" dirty="0"/>
          </a:p>
          <a:p>
            <a:pPr>
              <a:lnSpc>
                <a:spcPct val="150000"/>
              </a:lnSpc>
            </a:pPr>
            <a:r>
              <a:rPr lang="ru-RU" sz="1700" dirty="0" err="1"/>
              <a:t>Підтримка</a:t>
            </a:r>
            <a:r>
              <a:rPr lang="ru-RU" sz="1700" dirty="0"/>
              <a:t> </a:t>
            </a:r>
            <a:r>
              <a:rPr lang="ru-RU" sz="1700" dirty="0" err="1"/>
              <a:t>мультимедіа</a:t>
            </a:r>
            <a:r>
              <a:rPr lang="ru-RU" sz="1700" dirty="0"/>
              <a:t> (</a:t>
            </a:r>
            <a:r>
              <a:rPr lang="ru-RU" sz="1700" dirty="0" err="1"/>
              <a:t>озвучення</a:t>
            </a:r>
            <a:r>
              <a:rPr lang="ru-RU" sz="1700" dirty="0"/>
              <a:t>, </a:t>
            </a:r>
            <a:r>
              <a:rPr lang="ru-RU" sz="1700" dirty="0" err="1"/>
              <a:t>зображення</a:t>
            </a:r>
            <a:r>
              <a:rPr lang="ru-RU" sz="1700" dirty="0"/>
              <a:t>, </a:t>
            </a:r>
            <a:r>
              <a:rPr lang="ru-RU" sz="1700" dirty="0" err="1"/>
              <a:t>відео</a:t>
            </a:r>
            <a:r>
              <a:rPr lang="ru-RU" sz="1700" dirty="0"/>
              <a:t>)</a:t>
            </a:r>
            <a:r>
              <a:rPr lang="en-US" sz="1700" dirty="0"/>
              <a:t>.</a:t>
            </a:r>
            <a:endParaRPr lang="ru-RU" sz="1700" dirty="0"/>
          </a:p>
          <a:p>
            <a:pPr>
              <a:lnSpc>
                <a:spcPct val="150000"/>
              </a:lnSpc>
            </a:pPr>
            <a:r>
              <a:rPr lang="ru-RU" sz="1700" dirty="0" err="1"/>
              <a:t>Мобільний</a:t>
            </a:r>
            <a:r>
              <a:rPr lang="ru-RU" sz="1700" dirty="0"/>
              <a:t> </a:t>
            </a:r>
            <a:r>
              <a:rPr lang="ru-RU" sz="1700" dirty="0" err="1"/>
              <a:t>застосунок</a:t>
            </a:r>
            <a:r>
              <a:rPr lang="ru-RU" sz="1700" dirty="0"/>
              <a:t> з офлайн-доступом</a:t>
            </a:r>
            <a:r>
              <a:rPr lang="en-US" sz="1700" dirty="0"/>
              <a:t>.</a:t>
            </a:r>
            <a:endParaRPr lang="ru-RU" sz="1700" dirty="0"/>
          </a:p>
          <a:p>
            <a:pPr>
              <a:lnSpc>
                <a:spcPct val="150000"/>
              </a:lnSpc>
            </a:pPr>
            <a:r>
              <a:rPr lang="ru-RU" sz="1700" dirty="0" err="1"/>
              <a:t>Інтеграція</a:t>
            </a:r>
            <a:r>
              <a:rPr lang="ru-RU" sz="1700" dirty="0"/>
              <a:t> з </a:t>
            </a:r>
            <a:r>
              <a:rPr lang="ru-RU" sz="1700" dirty="0" err="1"/>
              <a:t>освітніми</a:t>
            </a:r>
            <a:r>
              <a:rPr lang="ru-RU" sz="1700" dirty="0"/>
              <a:t> платформами</a:t>
            </a:r>
            <a:r>
              <a:rPr lang="en-US" sz="1700" dirty="0"/>
              <a:t>.</a:t>
            </a:r>
            <a:endParaRPr lang="ru-RU" sz="17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156FD9E-17C4-3544-17B9-9FE9CC40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499"/>
            <a:ext cx="11029616" cy="854501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А</a:t>
            </a:r>
            <a:r>
              <a:rPr lang="ru-UA" sz="3200" dirty="0"/>
              <a:t>наліз конкурентних рішень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73677-9E40-2761-C7C1-DF3A3F1A1D60}"/>
              </a:ext>
            </a:extLst>
          </p:cNvPr>
          <p:cNvSpPr txBox="1">
            <a:spLocks/>
          </p:cNvSpPr>
          <p:nvPr/>
        </p:nvSpPr>
        <p:spPr>
          <a:xfrm>
            <a:off x="848820" y="1870959"/>
            <a:ext cx="4013111" cy="494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2400" u="sng" dirty="0">
                <a:solidFill>
                  <a:schemeClr val="accent1"/>
                </a:solidFill>
              </a:rPr>
              <a:t>переваги</a:t>
            </a:r>
            <a:endParaRPr lang="ru-UA" sz="2400" u="sng" dirty="0">
              <a:solidFill>
                <a:schemeClr val="accent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ACA0461-BEC2-90A0-37AE-51C62DE011A6}"/>
              </a:ext>
            </a:extLst>
          </p:cNvPr>
          <p:cNvSpPr txBox="1">
            <a:spLocks/>
          </p:cNvSpPr>
          <p:nvPr/>
        </p:nvSpPr>
        <p:spPr>
          <a:xfrm>
            <a:off x="7435475" y="1870959"/>
            <a:ext cx="4013111" cy="494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2400" u="sng" dirty="0">
                <a:solidFill>
                  <a:schemeClr val="accent1"/>
                </a:solidFill>
              </a:rPr>
              <a:t>недоліки</a:t>
            </a:r>
            <a:endParaRPr lang="ru-UA" sz="2400" u="sng" dirty="0">
              <a:solidFill>
                <a:schemeClr val="accent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54D7942-B1BE-094A-9EC3-C9A4C7093CE0}"/>
              </a:ext>
            </a:extLst>
          </p:cNvPr>
          <p:cNvSpPr txBox="1">
            <a:spLocks/>
          </p:cNvSpPr>
          <p:nvPr/>
        </p:nvSpPr>
        <p:spPr>
          <a:xfrm>
            <a:off x="6504694" y="2492462"/>
            <a:ext cx="5106113" cy="4000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1700" dirty="0" err="1"/>
              <a:t>Орієнтація</a:t>
            </a:r>
            <a:r>
              <a:rPr lang="ru-RU" sz="1700" dirty="0"/>
              <a:t> </a:t>
            </a:r>
            <a:r>
              <a:rPr lang="ru-RU" sz="1700" dirty="0" err="1"/>
              <a:t>переважно</a:t>
            </a:r>
            <a:r>
              <a:rPr lang="ru-RU" sz="1700" dirty="0"/>
              <a:t> на </a:t>
            </a:r>
            <a:r>
              <a:rPr lang="ru-RU" sz="1700" dirty="0" err="1"/>
              <a:t>механічне</a:t>
            </a:r>
            <a:r>
              <a:rPr lang="ru-RU" sz="1700" dirty="0"/>
              <a:t> </a:t>
            </a:r>
            <a:r>
              <a:rPr lang="ru-RU" sz="1700" dirty="0" err="1"/>
              <a:t>запам’ятовування</a:t>
            </a:r>
            <a:r>
              <a:rPr lang="en-US" sz="1700" dirty="0"/>
              <a:t>.</a:t>
            </a:r>
            <a:endParaRPr lang="ru-RU" sz="1700" dirty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1700" dirty="0" err="1"/>
              <a:t>Відсутність</a:t>
            </a:r>
            <a:r>
              <a:rPr lang="ru-RU" sz="1700" dirty="0"/>
              <a:t> </a:t>
            </a:r>
            <a:r>
              <a:rPr lang="ru-RU" sz="1700" dirty="0" err="1"/>
              <a:t>граматичних</a:t>
            </a:r>
            <a:r>
              <a:rPr lang="ru-RU" sz="1700" dirty="0"/>
              <a:t> </a:t>
            </a:r>
            <a:r>
              <a:rPr lang="ru-RU" sz="1700" dirty="0" err="1"/>
              <a:t>пояснень</a:t>
            </a:r>
            <a:r>
              <a:rPr lang="ru-RU" sz="1700" dirty="0"/>
              <a:t> і </a:t>
            </a:r>
            <a:r>
              <a:rPr lang="ru-RU" sz="1700" dirty="0" err="1"/>
              <a:t>контекстних</a:t>
            </a:r>
            <a:r>
              <a:rPr lang="ru-RU" sz="1700" dirty="0"/>
              <a:t> </a:t>
            </a:r>
            <a:r>
              <a:rPr lang="ru-RU" sz="1700" dirty="0" err="1"/>
              <a:t>прикладів</a:t>
            </a:r>
            <a:r>
              <a:rPr lang="en-US" sz="1700" dirty="0"/>
              <a:t>.</a:t>
            </a:r>
            <a:endParaRPr lang="ru-RU" sz="1700" dirty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1700" dirty="0" err="1"/>
              <a:t>Обмежений</a:t>
            </a:r>
            <a:r>
              <a:rPr lang="ru-RU" sz="1700" dirty="0"/>
              <a:t> </a:t>
            </a:r>
            <a:r>
              <a:rPr lang="ru-RU" sz="1700" dirty="0" err="1"/>
              <a:t>функціонал</a:t>
            </a:r>
            <a:r>
              <a:rPr lang="ru-RU" sz="1700" dirty="0"/>
              <a:t> у </a:t>
            </a:r>
            <a:r>
              <a:rPr lang="ru-RU" sz="1700" dirty="0" err="1"/>
              <a:t>безкоштовній</a:t>
            </a:r>
            <a:r>
              <a:rPr lang="ru-RU" sz="1700" dirty="0"/>
              <a:t> </a:t>
            </a:r>
            <a:r>
              <a:rPr lang="ru-RU" sz="1700" dirty="0" err="1"/>
              <a:t>версії</a:t>
            </a:r>
            <a:r>
              <a:rPr lang="en-US" sz="1700" dirty="0"/>
              <a:t>.</a:t>
            </a:r>
            <a:endParaRPr lang="ru-RU" sz="1700" dirty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1700" dirty="0" err="1"/>
              <a:t>Наявність</a:t>
            </a:r>
            <a:r>
              <a:rPr lang="ru-RU" sz="1700" dirty="0"/>
              <a:t> </a:t>
            </a:r>
            <a:r>
              <a:rPr lang="ru-RU" sz="1700" dirty="0" err="1"/>
              <a:t>реклами</a:t>
            </a:r>
            <a:r>
              <a:rPr lang="en-US" sz="1700" dirty="0"/>
              <a:t>.</a:t>
            </a:r>
            <a:endParaRPr lang="ru-RU" sz="1700" dirty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1700" dirty="0"/>
              <a:t>Не </a:t>
            </a:r>
            <a:r>
              <a:rPr lang="ru-RU" sz="1700" dirty="0" err="1"/>
              <a:t>охоплює</a:t>
            </a:r>
            <a:r>
              <a:rPr lang="ru-RU" sz="1700" dirty="0"/>
              <a:t> </a:t>
            </a:r>
            <a:r>
              <a:rPr lang="ru-RU" sz="1700" dirty="0" err="1"/>
              <a:t>навички</a:t>
            </a:r>
            <a:r>
              <a:rPr lang="ru-RU" sz="1700" dirty="0"/>
              <a:t> </a:t>
            </a:r>
            <a:r>
              <a:rPr lang="ru-RU" sz="1700" dirty="0" err="1"/>
              <a:t>читання</a:t>
            </a:r>
            <a:r>
              <a:rPr lang="ru-RU" sz="1700" dirty="0"/>
              <a:t>, письма та </a:t>
            </a:r>
            <a:r>
              <a:rPr lang="ru-RU" sz="1700" dirty="0" err="1"/>
              <a:t>усного</a:t>
            </a:r>
            <a:r>
              <a:rPr lang="ru-RU" sz="1700" dirty="0"/>
              <a:t> </a:t>
            </a:r>
            <a:r>
              <a:rPr lang="ru-RU" sz="1700" dirty="0" err="1"/>
              <a:t>мовлення</a:t>
            </a:r>
            <a:r>
              <a:rPr lang="en-US" sz="1700" dirty="0"/>
              <a:t>.</a:t>
            </a:r>
            <a:endParaRPr lang="ru-RU" sz="1700" dirty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1700" dirty="0" err="1"/>
              <a:t>Відсутність</a:t>
            </a:r>
            <a:r>
              <a:rPr lang="ru-RU" sz="1700" dirty="0"/>
              <a:t> </a:t>
            </a:r>
            <a:r>
              <a:rPr lang="ru-RU" sz="1700" dirty="0" err="1"/>
              <a:t>інтелектуальної</a:t>
            </a:r>
            <a:r>
              <a:rPr lang="ru-RU" sz="1700" dirty="0"/>
              <a:t> </a:t>
            </a:r>
            <a:r>
              <a:rPr lang="ru-RU" sz="1700" dirty="0" err="1"/>
              <a:t>адаптації</a:t>
            </a:r>
            <a:r>
              <a:rPr lang="ru-RU" sz="1700" dirty="0"/>
              <a:t> контенту</a:t>
            </a:r>
            <a:r>
              <a:rPr lang="en-US" sz="1700" dirty="0"/>
              <a:t>.</a:t>
            </a:r>
            <a:endParaRPr lang="ru-RU" sz="170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618CE50-7B81-8B0F-3D96-8AEF5747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0251" y="6361151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8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73138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91060-B92D-FD77-F9A6-DE4FAB04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2107"/>
          </a:xfrm>
        </p:spPr>
        <p:txBody>
          <a:bodyPr/>
          <a:lstStyle/>
          <a:p>
            <a:pPr algn="ctr"/>
            <a:r>
              <a:rPr lang="ru-UA" dirty="0"/>
              <a:t>Обрані технології розробки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7ACD08-7B3F-F6EA-BC96-6DCAE8DF2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53" y="1976770"/>
            <a:ext cx="11029616" cy="2391504"/>
          </a:xfrm>
        </p:spPr>
        <p:txBody>
          <a:bodyPr numCol="3" spcCol="1800000">
            <a:noAutofit/>
          </a:bodyPr>
          <a:lstStyle/>
          <a:p>
            <a:pPr marL="0" indent="0">
              <a:buNone/>
            </a:pPr>
            <a:r>
              <a:rPr lang="ru-RU" sz="2000" b="1" dirty="0"/>
              <a:t>Сервер</a:t>
            </a:r>
            <a:endParaRPr lang="ru-UA" sz="2000" b="1" dirty="0"/>
          </a:p>
          <a:p>
            <a:r>
              <a:rPr lang="en-US" sz="2000" dirty="0"/>
              <a:t>Java</a:t>
            </a:r>
          </a:p>
          <a:p>
            <a:r>
              <a:rPr lang="en-US" sz="2000" dirty="0">
                <a:effectLst/>
                <a:ea typeface="Calibri" panose="020F0502020204030204" pitchFamily="34" charset="0"/>
              </a:rPr>
              <a:t>Spring Boot </a:t>
            </a:r>
            <a:endParaRPr lang="ru-UA" sz="2000" dirty="0"/>
          </a:p>
          <a:p>
            <a:r>
              <a:rPr lang="en-US" sz="2000" dirty="0">
                <a:effectLst/>
                <a:ea typeface="Calibri" panose="020F0502020204030204" pitchFamily="34" charset="0"/>
              </a:rPr>
              <a:t>MySQL</a:t>
            </a:r>
            <a:r>
              <a:rPr lang="ru-UA" sz="2000" dirty="0">
                <a:effectLst/>
              </a:rPr>
              <a:t> </a:t>
            </a:r>
            <a:endParaRPr lang="ru-RU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en-US" sz="2000" b="1" dirty="0"/>
              <a:t>iOS</a:t>
            </a:r>
            <a:r>
              <a:rPr lang="uk-UA" sz="2000" b="1" dirty="0"/>
              <a:t>-клієнт</a:t>
            </a:r>
            <a:endParaRPr lang="en-US" sz="2000" b="1" dirty="0"/>
          </a:p>
          <a:p>
            <a:r>
              <a:rPr lang="en-US" sz="2000" dirty="0"/>
              <a:t>Swift</a:t>
            </a:r>
            <a:endParaRPr lang="uk-UA" sz="2000" dirty="0"/>
          </a:p>
          <a:p>
            <a:r>
              <a:rPr lang="uk-UA" sz="2000" kern="0" dirty="0" err="1">
                <a:effectLst/>
                <a:ea typeface="Times New Roman" panose="02020603050405020304" pitchFamily="18" charset="0"/>
              </a:rPr>
              <a:t>UIKit</a:t>
            </a:r>
            <a:r>
              <a:rPr lang="ru-UA" sz="2000" dirty="0">
                <a:effectLst/>
              </a:rPr>
              <a:t> </a:t>
            </a:r>
            <a:endParaRPr lang="en-US" sz="2000" dirty="0">
              <a:effectLst/>
            </a:endParaRPr>
          </a:p>
          <a:p>
            <a:r>
              <a:rPr lang="uk-UA" sz="2000" kern="0" dirty="0" err="1">
                <a:effectLst/>
                <a:ea typeface="Times New Roman" panose="02020603050405020304" pitchFamily="18" charset="0"/>
              </a:rPr>
              <a:t>RxSwift</a:t>
            </a:r>
            <a:r>
              <a:rPr lang="uk-UA" sz="2000" kern="0" spc="-80" dirty="0">
                <a:effectLst/>
                <a:ea typeface="Times New Roman" panose="02020603050405020304" pitchFamily="18" charset="0"/>
              </a:rPr>
              <a:t> </a:t>
            </a:r>
            <a:r>
              <a:rPr lang="ru-UA" sz="2400" dirty="0">
                <a:effectLst/>
              </a:rPr>
              <a:t> </a:t>
            </a:r>
            <a:endParaRPr lang="uk-UA" sz="2000" dirty="0"/>
          </a:p>
          <a:p>
            <a:r>
              <a:rPr lang="uk-UA" sz="2000" dirty="0" err="1">
                <a:effectLst/>
                <a:ea typeface="Calibri" panose="020F0502020204030204" pitchFamily="34" charset="0"/>
              </a:rPr>
              <a:t>Alamofire</a:t>
            </a:r>
            <a:r>
              <a:rPr lang="uk-UA" sz="2000" dirty="0">
                <a:effectLst/>
                <a:ea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 err="1"/>
              <a:t>Andriod</a:t>
            </a:r>
            <a:r>
              <a:rPr lang="uk-UA" sz="2000" b="1" dirty="0"/>
              <a:t>-клієнт</a:t>
            </a:r>
            <a:endParaRPr lang="en-US" sz="2000" b="1" dirty="0"/>
          </a:p>
          <a:p>
            <a:r>
              <a:rPr lang="en-US" sz="2000" dirty="0"/>
              <a:t>Kotlin</a:t>
            </a:r>
            <a:endParaRPr lang="uk-UA" sz="2000" dirty="0"/>
          </a:p>
          <a:p>
            <a:r>
              <a:rPr lang="uk-UA" sz="2000" dirty="0" err="1">
                <a:effectLst/>
                <a:ea typeface="Calibri" panose="020F0502020204030204" pitchFamily="34" charset="0"/>
              </a:rPr>
              <a:t>Jetpack</a:t>
            </a:r>
            <a:r>
              <a:rPr lang="uk-UA" sz="2000" dirty="0">
                <a:effectLst/>
                <a:ea typeface="Calibri" panose="020F0502020204030204" pitchFamily="34" charset="0"/>
              </a:rPr>
              <a:t> </a:t>
            </a:r>
            <a:r>
              <a:rPr lang="uk-UA" sz="2000" dirty="0" err="1">
                <a:effectLst/>
                <a:ea typeface="Calibri" panose="020F0502020204030204" pitchFamily="34" charset="0"/>
              </a:rPr>
              <a:t>Compose</a:t>
            </a:r>
            <a:r>
              <a:rPr lang="ru-UA" sz="2000" dirty="0">
                <a:effectLst/>
              </a:rPr>
              <a:t> </a:t>
            </a:r>
            <a:endParaRPr lang="en-US" sz="2000" dirty="0"/>
          </a:p>
          <a:p>
            <a:endParaRPr lang="ru-UA" sz="2000" dirty="0"/>
          </a:p>
          <a:p>
            <a:endParaRPr lang="ru-UA" sz="20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B3D2C8F-EC79-114C-735F-3CC4F35C26DC}"/>
              </a:ext>
            </a:extLst>
          </p:cNvPr>
          <p:cNvSpPr txBox="1">
            <a:spLocks/>
          </p:cNvSpPr>
          <p:nvPr/>
        </p:nvSpPr>
        <p:spPr>
          <a:xfrm>
            <a:off x="681553" y="4368274"/>
            <a:ext cx="11029616" cy="2391504"/>
          </a:xfrm>
          <a:prstGeom prst="rect">
            <a:avLst/>
          </a:prstGeom>
        </p:spPr>
        <p:txBody>
          <a:bodyPr vert="horz" lIns="91440" tIns="45720" rIns="91440" bIns="45720" numCol="3" spcCol="180000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b="1" dirty="0"/>
              <a:t>Front-end</a:t>
            </a:r>
            <a:endParaRPr lang="ru-UA" sz="2000" b="1" dirty="0"/>
          </a:p>
          <a:p>
            <a:r>
              <a:rPr lang="en-US" sz="2000" dirty="0"/>
              <a:t>HTML + CSS</a:t>
            </a:r>
          </a:p>
          <a:p>
            <a:r>
              <a:rPr lang="en-US" sz="2000" dirty="0"/>
              <a:t>JavaScript</a:t>
            </a:r>
          </a:p>
          <a:p>
            <a:r>
              <a:rPr lang="ru-RU" sz="2000" dirty="0" err="1"/>
              <a:t>R</a:t>
            </a:r>
            <a:r>
              <a:rPr lang="en-US" sz="2000" dirty="0"/>
              <a:t>EST API</a:t>
            </a:r>
            <a:endParaRPr lang="uk-UA" sz="2000" dirty="0"/>
          </a:p>
          <a:p>
            <a:endParaRPr lang="ru-UA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0B35DD-2FED-1498-5F7E-433DAFD7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661" y="6279522"/>
            <a:ext cx="1052508" cy="365125"/>
          </a:xfrm>
        </p:spPr>
        <p:txBody>
          <a:bodyPr/>
          <a:lstStyle/>
          <a:p>
            <a:fld id="{EDEA0482-9CBF-3648-8A5A-71F5582FE40F}" type="slidenum">
              <a:rPr lang="ru-UA" smtClean="0"/>
              <a:t>9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50873113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{B2626204-2277-744B-AC84-622DA5D505D8}tf10001123</Template>
  <TotalTime>3066</TotalTime>
  <Words>969</Words>
  <Application>Microsoft Macintosh PowerPoint</Application>
  <PresentationFormat>Широкоэкранный</PresentationFormat>
  <Paragraphs>204</Paragraphs>
  <Slides>29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Calibri</vt:lpstr>
      <vt:lpstr>Corbel</vt:lpstr>
      <vt:lpstr>Gill Sans MT</vt:lpstr>
      <vt:lpstr>Noto Sans CJK SC</vt:lpstr>
      <vt:lpstr>Times New Roman</vt:lpstr>
      <vt:lpstr>Wingdings</vt:lpstr>
      <vt:lpstr>Wingdings 2</vt:lpstr>
      <vt:lpstr>Дивиденд</vt:lpstr>
      <vt:lpstr>додаток для вивчення іноземних мов з адаптивними навчальними матеріалами. Front-end. UI/ux дизайн</vt:lpstr>
      <vt:lpstr>Актуальність обраної  тематики</vt:lpstr>
      <vt:lpstr>Мета роботи</vt:lpstr>
      <vt:lpstr>Постановка задачі</vt:lpstr>
      <vt:lpstr>Аналіз конкурентних рішень</vt:lpstr>
      <vt:lpstr>Аналіз конкурентних рішень</vt:lpstr>
      <vt:lpstr>Аналіз конкурентних рішень</vt:lpstr>
      <vt:lpstr>Аналіз конкурентних рішень</vt:lpstr>
      <vt:lpstr>Обрані технології розробки</vt:lpstr>
      <vt:lpstr>Основні можливості системи</vt:lpstr>
      <vt:lpstr>Основні можливості системи</vt:lpstr>
      <vt:lpstr>Проектування інтерфейсу системи</vt:lpstr>
      <vt:lpstr>Етапи створення UI/UX</vt:lpstr>
      <vt:lpstr>Інструменти проєктування</vt:lpstr>
      <vt:lpstr>Основні принципи дизайну</vt:lpstr>
      <vt:lpstr>Вибір кольорів та типографіки</vt:lpstr>
      <vt:lpstr>Дизайн компонентів для застосунку</vt:lpstr>
      <vt:lpstr>Дизайн екранів</vt:lpstr>
      <vt:lpstr>Дизайн екранів</vt:lpstr>
      <vt:lpstr>Дизайн екранів</vt:lpstr>
      <vt:lpstr>Дизайн екранів</vt:lpstr>
      <vt:lpstr>Front-end частина</vt:lpstr>
      <vt:lpstr>Функціонал front-end частини</vt:lpstr>
      <vt:lpstr>Технології для front-end частини</vt:lpstr>
      <vt:lpstr>Взаємодія клієнту з сервером при авторизації</vt:lpstr>
      <vt:lpstr>Приклад коду</vt:lpstr>
      <vt:lpstr>висновки</vt:lpstr>
      <vt:lpstr>Демонстрація  роботи  системи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Kristina</dc:creator>
  <cp:lastModifiedBy>Kristina</cp:lastModifiedBy>
  <cp:revision>10</cp:revision>
  <dcterms:created xsi:type="dcterms:W3CDTF">2025-06-17T09:12:17Z</dcterms:created>
  <dcterms:modified xsi:type="dcterms:W3CDTF">2025-06-22T09:42:58Z</dcterms:modified>
</cp:coreProperties>
</file>