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59" r:id="rId9"/>
    <p:sldId id="260" r:id="rId10"/>
    <p:sldId id="261" r:id="rId11"/>
    <p:sldId id="274" r:id="rId12"/>
    <p:sldId id="264" r:id="rId13"/>
    <p:sldId id="276" r:id="rId14"/>
    <p:sldId id="277" r:id="rId15"/>
    <p:sldId id="265" r:id="rId16"/>
    <p:sldId id="278" r:id="rId17"/>
    <p:sldId id="279" r:id="rId18"/>
    <p:sldId id="268" r:id="rId19"/>
    <p:sldId id="275" r:id="rId20"/>
    <p:sldId id="267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200" d="100"/>
          <a:sy n="200" d="100"/>
        </p:scale>
        <p:origin x="624" y="1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1195FC2-BD11-6143-EB14-C83940D08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15C8876D-6C41-65C0-A438-FA7DE44DA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028F6CB6-FFF4-BD44-9E3A-0C3849029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421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C1E9059-97BA-82EF-9380-806CDD7AD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1288907A-A76A-C2E8-EB93-90089485E6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B43F2072-FA07-A383-3ED0-BFC2B514D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1586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E8920CCF-CBF0-F450-B5C5-9970A5BCD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AE4B97A5-1486-22E2-6BD6-241C27FE1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40AAE13D-C783-E945-3975-582ABC313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470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A8205F79-73CB-AA8B-5FAA-49A0B74A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E53F2A92-A17D-FEF9-F4B9-B66A6A6399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996E2FF2-FB46-3603-7F6C-B9248F6B6D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19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5EC3BF0-80E6-EAF1-CAEB-4FACB0BE4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90CDD032-7BE0-DA58-4200-9A826FE170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F762A3ED-CE85-81D9-01A4-3EE62D606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4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02E64F4-307A-300C-2AD1-80BD408C0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4A90F6E-9AA2-2CAB-6E68-E560BC20F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C707388F-1859-8B16-A848-00A68BF53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42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0F38A05B-0320-FC64-2228-B9812906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43E6F494-8597-EE43-23C0-54D6446A8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303DD172-037D-79AC-DF24-AE0491A987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50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3A3C649-03D4-F90F-2A0D-16E9BE839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7133D983-0E09-81DA-8847-75F2470C8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86224413-03B2-0652-FC5C-42A51FB22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254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8AB51A0C-4FEF-E20D-7993-FD7F4563A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E73D88AF-5278-D8F5-A885-E09FFEA2D9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F910360E-F016-3BD4-BB4A-1BCFECDB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631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F302A4F-F131-856C-7E5F-FAD4B01B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C60D6E6D-D953-16F2-AD86-903713E0A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A71C3E3-A5BD-AB2E-92CB-F55423FE94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35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445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</a:t>
            </a:r>
            <a:r>
              <a:rPr lang="ru-RU" sz="2400" dirty="0" err="1"/>
              <a:t>адміністрування</a:t>
            </a:r>
            <a:r>
              <a:rPr lang="ru-RU" sz="2400" dirty="0"/>
              <a:t> та онлайн-</a:t>
            </a:r>
            <a:r>
              <a:rPr lang="ru-RU" sz="2400" dirty="0" err="1"/>
              <a:t>замовлення</a:t>
            </a:r>
            <a:r>
              <a:rPr lang="ru-RU" sz="2400" dirty="0"/>
              <a:t> </a:t>
            </a:r>
            <a:r>
              <a:rPr lang="ru-RU" sz="2400" dirty="0" err="1"/>
              <a:t>лікарських</a:t>
            </a:r>
            <a:r>
              <a:rPr lang="ru-RU" sz="2400" dirty="0"/>
              <a:t> </a:t>
            </a:r>
            <a:r>
              <a:rPr lang="ru-RU" sz="2400" dirty="0" err="1"/>
              <a:t>засобів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681163" y="3635125"/>
            <a:ext cx="4905375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Виконав</a:t>
            </a:r>
            <a:r>
              <a:rPr lang="en-US" dirty="0"/>
              <a:t>:      </a:t>
            </a:r>
            <a:r>
              <a:rPr lang="uk" dirty="0"/>
              <a:t>Петренко Кирило Серг</a:t>
            </a:r>
            <a:r>
              <a:rPr lang="uk-UA" dirty="0" err="1"/>
              <a:t>ійович</a:t>
            </a:r>
            <a:r>
              <a:rPr lang="uk-UA" dirty="0"/>
              <a:t> ПЗПІ-22-8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Керівник</a:t>
            </a:r>
            <a:r>
              <a:rPr lang="ru-RU" dirty="0"/>
              <a:t>:    </a:t>
            </a:r>
            <a:r>
              <a:rPr lang="ru-RU" dirty="0" err="1"/>
              <a:t>ст.викл</a:t>
            </a:r>
            <a:r>
              <a:rPr lang="ru-RU" dirty="0"/>
              <a:t>. каф. ПІ Олександр ОЛІЙНИК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__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r>
              <a:rPr lang="en-US" sz="3200" dirty="0"/>
              <a:t>. Use-case </a:t>
            </a:r>
            <a:r>
              <a:rPr lang="uk-UA" sz="3200" dirty="0"/>
              <a:t>діаграма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A35DFE-6AE4-7C9B-F13D-B6203034C71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7825" y="-1068619"/>
            <a:ext cx="5357699" cy="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7169" name="Picture 1">
            <a:extLst>
              <a:ext uri="{FF2B5EF4-FFF2-40B4-BE49-F238E27FC236}">
                <a16:creationId xmlns:a16="http://schemas.microsoft.com/office/drawing/2014/main" id="{352495E7-2ECA-5B5E-D2EF-1590B4426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76" y="1108209"/>
            <a:ext cx="3797262" cy="3406621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54DA039-CCC9-A06D-B7D7-35542890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732B0F2-4A69-B99F-9AD1-C38BE0725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02250"/>
            <a:ext cx="9748838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800" dirty="0"/>
              <a:t>Архітектура створенного програмного забезпечення</a:t>
            </a:r>
            <a:r>
              <a:rPr lang="en-US" sz="2800" dirty="0"/>
              <a:t>. </a:t>
            </a:r>
            <a:r>
              <a:rPr lang="ru-RU" sz="2800" dirty="0" err="1"/>
              <a:t>Діаграма</a:t>
            </a:r>
            <a:r>
              <a:rPr lang="ru-RU" sz="2800" dirty="0"/>
              <a:t> </a:t>
            </a:r>
            <a:r>
              <a:rPr lang="ru-RU" sz="2800" dirty="0" err="1"/>
              <a:t>розгортання</a:t>
            </a:r>
            <a:r>
              <a:rPr lang="ru-RU" sz="2800" dirty="0"/>
              <a:t> та ER </a:t>
            </a:r>
            <a:r>
              <a:rPr lang="ru-RU" sz="2800" dirty="0" err="1"/>
              <a:t>діаграма</a:t>
            </a:r>
            <a:endParaRPr sz="28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7EAC0A8D-167E-01FC-97E6-7AFEE4ADA3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918F2-0D12-7135-8E65-2EBB297C71C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AC1875-FAF2-D653-68C1-CF512B34C26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17825" y="-1068619"/>
            <a:ext cx="5357699" cy="53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F71024-5778-9FDD-23E5-8311505FE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" y="1628774"/>
            <a:ext cx="66508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815B801D-6B6D-2B59-4BD6-02AC9CC0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91" y="998538"/>
            <a:ext cx="2646684" cy="125229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718760AD-87EA-3D0A-D184-7AABBD57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072" y="1538287"/>
            <a:ext cx="45789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37322F3A-ED67-B059-000F-A337ECED5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98" y="1669979"/>
            <a:ext cx="3217812" cy="227197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C020FB-D3B0-8701-0F3E-18A9D37E2796}"/>
              </a:ext>
            </a:extLst>
          </p:cNvPr>
          <p:cNvSpPr txBox="1"/>
          <p:nvPr/>
        </p:nvSpPr>
        <p:spPr>
          <a:xfrm>
            <a:off x="3763565" y="2234623"/>
            <a:ext cx="5070871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dirty="0"/>
              <a:t>База </a:t>
            </a:r>
            <a:r>
              <a:rPr lang="ru-UA" dirty="0" err="1"/>
              <a:t>даних</a:t>
            </a:r>
            <a:r>
              <a:rPr lang="ru-UA" dirty="0"/>
              <a:t> </a:t>
            </a:r>
            <a:r>
              <a:rPr lang="ru-UA" dirty="0" err="1"/>
              <a:t>складається</a:t>
            </a:r>
            <a:r>
              <a:rPr lang="ru-UA" dirty="0"/>
              <a:t> з </a:t>
            </a:r>
            <a:r>
              <a:rPr lang="ru-UA" dirty="0" err="1"/>
              <a:t>наступних</a:t>
            </a:r>
            <a:r>
              <a:rPr lang="ru-UA" dirty="0"/>
              <a:t> </a:t>
            </a:r>
            <a:r>
              <a:rPr lang="ru-UA" dirty="0" err="1"/>
              <a:t>таблиць</a:t>
            </a:r>
            <a:r>
              <a:rPr lang="ru-UA" dirty="0"/>
              <a:t>: </a:t>
            </a:r>
            <a:br>
              <a:rPr lang="uk-UA" dirty="0"/>
            </a:br>
            <a:r>
              <a:rPr lang="ru-UA" dirty="0"/>
              <a:t>Препарат — </a:t>
            </a:r>
            <a:r>
              <a:rPr lang="ru-UA" dirty="0" err="1"/>
              <a:t>зберігає</a:t>
            </a:r>
            <a:r>
              <a:rPr lang="ru-UA" dirty="0"/>
              <a:t> </a:t>
            </a:r>
            <a:r>
              <a:rPr lang="ru-UA" dirty="0" err="1"/>
              <a:t>інформацію</a:t>
            </a:r>
            <a:r>
              <a:rPr lang="ru-UA" dirty="0"/>
              <a:t> про </a:t>
            </a:r>
            <a:r>
              <a:rPr lang="ru-UA" dirty="0" err="1"/>
              <a:t>лікарські</a:t>
            </a:r>
            <a:r>
              <a:rPr lang="ru-UA" dirty="0"/>
              <a:t> </a:t>
            </a:r>
            <a:r>
              <a:rPr lang="ru-UA" dirty="0" err="1"/>
              <a:t>засоби</a:t>
            </a:r>
            <a:r>
              <a:rPr lang="en-US" dirty="0"/>
              <a:t>;</a:t>
            </a:r>
            <a:r>
              <a:rPr lang="ru-UA" dirty="0"/>
              <a:t> </a:t>
            </a:r>
            <a:r>
              <a:rPr lang="ru-UA" dirty="0" err="1"/>
              <a:t>Категорії</a:t>
            </a:r>
            <a:r>
              <a:rPr lang="ru-UA" dirty="0"/>
              <a:t> — </a:t>
            </a:r>
            <a:r>
              <a:rPr lang="ru-UA" dirty="0" err="1"/>
              <a:t>містить</a:t>
            </a:r>
            <a:r>
              <a:rPr lang="ru-UA" dirty="0"/>
              <a:t> </a:t>
            </a:r>
            <a:r>
              <a:rPr lang="ru-UA" dirty="0" err="1"/>
              <a:t>категорії</a:t>
            </a:r>
            <a:r>
              <a:rPr lang="ru-UA" dirty="0"/>
              <a:t> </a:t>
            </a:r>
            <a:r>
              <a:rPr lang="ru-UA" dirty="0" err="1"/>
              <a:t>препаратів</a:t>
            </a:r>
            <a:r>
              <a:rPr lang="en-US" dirty="0"/>
              <a:t>;</a:t>
            </a:r>
            <a:br>
              <a:rPr lang="uk-UA" dirty="0"/>
            </a:br>
            <a:r>
              <a:rPr lang="ru-UA" dirty="0"/>
              <a:t>Стан — </a:t>
            </a:r>
            <a:r>
              <a:rPr lang="ru-UA" dirty="0" err="1"/>
              <a:t>визначає</a:t>
            </a:r>
            <a:r>
              <a:rPr lang="ru-UA" dirty="0"/>
              <a:t> </a:t>
            </a:r>
            <a:r>
              <a:rPr lang="ru-UA" dirty="0" err="1"/>
              <a:t>умови</a:t>
            </a:r>
            <a:r>
              <a:rPr lang="ru-UA" dirty="0"/>
              <a:t> </a:t>
            </a:r>
            <a:r>
              <a:rPr lang="ru-UA" dirty="0" err="1"/>
              <a:t>зберігання</a:t>
            </a:r>
            <a:r>
              <a:rPr lang="ru-UA" dirty="0"/>
              <a:t> </a:t>
            </a:r>
            <a:r>
              <a:rPr lang="ru-UA" dirty="0" err="1"/>
              <a:t>ліків</a:t>
            </a:r>
            <a:r>
              <a:rPr lang="en-US" dirty="0"/>
              <a:t>;</a:t>
            </a:r>
            <a:br>
              <a:rPr lang="uk-UA" dirty="0"/>
            </a:br>
            <a:r>
              <a:rPr lang="ru-UA" dirty="0" err="1"/>
              <a:t>Клієнт</a:t>
            </a:r>
            <a:r>
              <a:rPr lang="ru-UA" dirty="0"/>
              <a:t> — </a:t>
            </a:r>
            <a:r>
              <a:rPr lang="ru-UA" dirty="0" err="1"/>
              <a:t>зберігає</a:t>
            </a:r>
            <a:r>
              <a:rPr lang="ru-UA" dirty="0"/>
              <a:t> </a:t>
            </a:r>
            <a:r>
              <a:rPr lang="ru-UA" dirty="0" err="1"/>
              <a:t>дані</a:t>
            </a:r>
            <a:r>
              <a:rPr lang="ru-UA" dirty="0"/>
              <a:t> </a:t>
            </a:r>
            <a:r>
              <a:rPr lang="ru-UA" dirty="0" err="1"/>
              <a:t>клієнтів</a:t>
            </a:r>
            <a:r>
              <a:rPr lang="en-US" dirty="0"/>
              <a:t>;</a:t>
            </a:r>
            <a:br>
              <a:rPr lang="uk-UA" dirty="0"/>
            </a:br>
            <a:r>
              <a:rPr lang="ru-UA" dirty="0" err="1"/>
              <a:t>Кошик</a:t>
            </a:r>
            <a:r>
              <a:rPr lang="ru-UA" dirty="0"/>
              <a:t> — </a:t>
            </a:r>
            <a:r>
              <a:rPr lang="ru-UA" dirty="0" err="1"/>
              <a:t>відстежує</a:t>
            </a:r>
            <a:r>
              <a:rPr lang="ru-UA" dirty="0"/>
              <a:t> </a:t>
            </a:r>
            <a:r>
              <a:rPr lang="ru-UA" dirty="0" err="1"/>
              <a:t>товари</a:t>
            </a:r>
            <a:r>
              <a:rPr lang="ru-UA" dirty="0"/>
              <a:t> у </a:t>
            </a:r>
            <a:r>
              <a:rPr lang="ru-UA" dirty="0" err="1"/>
              <a:t>кошику</a:t>
            </a:r>
            <a:r>
              <a:rPr lang="ru-UA" dirty="0"/>
              <a:t> </a:t>
            </a:r>
            <a:r>
              <a:rPr lang="ru-UA" dirty="0" err="1"/>
              <a:t>користувачів</a:t>
            </a:r>
            <a:r>
              <a:rPr lang="en-US" dirty="0"/>
              <a:t>;</a:t>
            </a:r>
            <a:br>
              <a:rPr lang="uk-UA" dirty="0"/>
            </a:br>
            <a:r>
              <a:rPr lang="ru-UA" dirty="0" err="1"/>
              <a:t>Закази</a:t>
            </a:r>
            <a:r>
              <a:rPr lang="ru-UA" dirty="0"/>
              <a:t> — </a:t>
            </a:r>
            <a:r>
              <a:rPr lang="ru-UA" dirty="0" err="1"/>
              <a:t>фіксує</a:t>
            </a:r>
            <a:r>
              <a:rPr lang="ru-UA" dirty="0"/>
              <a:t> </a:t>
            </a:r>
            <a:r>
              <a:rPr lang="ru-UA" dirty="0" err="1"/>
              <a:t>оформлені</a:t>
            </a:r>
            <a:r>
              <a:rPr lang="ru-UA" dirty="0"/>
              <a:t> </a:t>
            </a:r>
            <a:r>
              <a:rPr lang="ru-UA" dirty="0" err="1"/>
              <a:t>замовлення</a:t>
            </a:r>
            <a:r>
              <a:rPr lang="en-US" dirty="0"/>
              <a:t>;</a:t>
            </a:r>
            <a:br>
              <a:rPr lang="uk-UA" dirty="0"/>
            </a:br>
            <a:r>
              <a:rPr lang="ru-UA" dirty="0" err="1"/>
              <a:t>Відгуки</a:t>
            </a:r>
            <a:r>
              <a:rPr lang="ru-UA" dirty="0"/>
              <a:t> — </a:t>
            </a:r>
            <a:r>
              <a:rPr lang="ru-UA" dirty="0" err="1"/>
              <a:t>зберігає</a:t>
            </a:r>
            <a:r>
              <a:rPr lang="ru-UA" dirty="0"/>
              <a:t> </a:t>
            </a:r>
            <a:r>
              <a:rPr lang="ru-UA" dirty="0" err="1"/>
              <a:t>відгуки</a:t>
            </a:r>
            <a:r>
              <a:rPr lang="ru-UA" dirty="0"/>
              <a:t> </a:t>
            </a:r>
            <a:r>
              <a:rPr lang="ru-UA" dirty="0" err="1"/>
              <a:t>клієнтів</a:t>
            </a:r>
            <a:r>
              <a:rPr lang="ru-UA" dirty="0"/>
              <a:t> про </a:t>
            </a:r>
            <a:r>
              <a:rPr lang="ru-UA" dirty="0" err="1"/>
              <a:t>препарати</a:t>
            </a:r>
            <a:r>
              <a:rPr lang="en-US" dirty="0"/>
              <a:t>;</a:t>
            </a:r>
            <a:br>
              <a:rPr lang="en-US" dirty="0"/>
            </a:br>
            <a:r>
              <a:rPr lang="ru-UA" dirty="0" err="1"/>
              <a:t>Постачальники</a:t>
            </a:r>
            <a:r>
              <a:rPr lang="ru-UA" dirty="0"/>
              <a:t> — </a:t>
            </a:r>
            <a:r>
              <a:rPr lang="ru-UA" dirty="0" err="1"/>
              <a:t>містить</a:t>
            </a:r>
            <a:r>
              <a:rPr lang="ru-UA" dirty="0"/>
              <a:t> </a:t>
            </a:r>
            <a:r>
              <a:rPr lang="ru-UA" dirty="0" err="1"/>
              <a:t>інформацію</a:t>
            </a:r>
            <a:r>
              <a:rPr lang="ru-UA" dirty="0"/>
              <a:t> про </a:t>
            </a:r>
            <a:r>
              <a:rPr lang="ru-UA" dirty="0" err="1"/>
              <a:t>постачальників</a:t>
            </a:r>
            <a:r>
              <a:rPr lang="en-US" dirty="0"/>
              <a:t>;</a:t>
            </a:r>
            <a:r>
              <a:rPr lang="ru-UA" dirty="0"/>
              <a:t> </a:t>
            </a:r>
            <a:br>
              <a:rPr lang="uk-UA" dirty="0"/>
            </a:br>
            <a:r>
              <a:rPr lang="ru-UA" dirty="0" err="1"/>
              <a:t>Запрос_на_відправку</a:t>
            </a:r>
            <a:r>
              <a:rPr lang="ru-UA" dirty="0"/>
              <a:t> — </a:t>
            </a:r>
            <a:r>
              <a:rPr lang="ru-UA" dirty="0" err="1"/>
              <a:t>фіксує</a:t>
            </a:r>
            <a:r>
              <a:rPr lang="ru-UA" dirty="0"/>
              <a:t> </a:t>
            </a:r>
            <a:r>
              <a:rPr lang="ru-UA" dirty="0" err="1"/>
              <a:t>запити</a:t>
            </a:r>
            <a:r>
              <a:rPr lang="ru-UA" dirty="0"/>
              <a:t> на </a:t>
            </a:r>
            <a:r>
              <a:rPr lang="ru-UA" dirty="0" err="1"/>
              <a:t>повідомлення</a:t>
            </a:r>
            <a:r>
              <a:rPr lang="ru-UA" dirty="0"/>
              <a:t> про </a:t>
            </a:r>
            <a:r>
              <a:rPr lang="ru-UA" dirty="0" err="1"/>
              <a:t>наявність</a:t>
            </a:r>
            <a:r>
              <a:rPr lang="ru-UA" dirty="0"/>
              <a:t> товару</a:t>
            </a:r>
            <a:r>
              <a:rPr lang="en-US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43738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192725" y="16067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: </a:t>
            </a:r>
            <a:r>
              <a:rPr lang="uk-UA" sz="3200" dirty="0"/>
              <a:t>ф</a:t>
            </a:r>
            <a:r>
              <a:rPr lang="ru-RU" sz="3200" dirty="0" err="1"/>
              <a:t>ункціонал</a:t>
            </a:r>
            <a:r>
              <a:rPr lang="ru-RU" sz="3200" dirty="0"/>
              <a:t> </a:t>
            </a:r>
            <a:r>
              <a:rPr lang="ru-RU" sz="3200" dirty="0" err="1"/>
              <a:t>додавання</a:t>
            </a:r>
            <a:r>
              <a:rPr lang="ru-RU" sz="3200" dirty="0"/>
              <a:t> </a:t>
            </a:r>
            <a:r>
              <a:rPr lang="ru-RU" sz="3200" dirty="0" err="1"/>
              <a:t>нової</a:t>
            </a:r>
            <a:r>
              <a:rPr lang="ru-RU" sz="3200" dirty="0"/>
              <a:t> </a:t>
            </a:r>
            <a:r>
              <a:rPr lang="ru-RU" sz="3200" dirty="0" err="1"/>
              <a:t>інформації</a:t>
            </a:r>
            <a:r>
              <a:rPr lang="ru-RU" sz="3200" dirty="0"/>
              <a:t> </a:t>
            </a:r>
            <a:r>
              <a:rPr lang="ru-RU" sz="3200" dirty="0" err="1"/>
              <a:t>адміністратором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F2DF95-A9E4-8CA0-0607-F1C1E3E74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68" y="1277869"/>
            <a:ext cx="2639823" cy="27289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124E20-9ADE-85A1-43D0-E5B7E1231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581" y="907256"/>
            <a:ext cx="2410102" cy="33289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41F7F19-8254-529E-0645-16A782CF4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87FA7695-B8A3-9BC5-42BA-E868E26F5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725" y="16067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: </a:t>
            </a:r>
            <a:r>
              <a:rPr lang="uk-UA" sz="3200" dirty="0"/>
              <a:t>ф</a:t>
            </a:r>
            <a:r>
              <a:rPr lang="ru-RU" sz="3200" dirty="0" err="1"/>
              <a:t>ункціонал</a:t>
            </a:r>
            <a:r>
              <a:rPr lang="ru-RU" sz="3200" dirty="0"/>
              <a:t> </a:t>
            </a:r>
            <a:r>
              <a:rPr lang="ru-RU" sz="3200" dirty="0" err="1"/>
              <a:t>додавання</a:t>
            </a:r>
            <a:r>
              <a:rPr lang="ru-RU" sz="3200" dirty="0"/>
              <a:t> </a:t>
            </a:r>
            <a:r>
              <a:rPr lang="ru-RU" sz="3200" dirty="0" err="1"/>
              <a:t>товарів</a:t>
            </a:r>
            <a:r>
              <a:rPr lang="ru-RU" sz="3200" dirty="0"/>
              <a:t> у </a:t>
            </a:r>
            <a:r>
              <a:rPr lang="ru-RU" sz="3200" dirty="0" err="1"/>
              <a:t>кошик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79E81261-CABB-CD20-D8A8-C82C5D7843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3AC2BB-6C92-DA25-0879-0B1B4F58752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1C362B-6316-F233-8369-EFF3764A5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39" y="1052511"/>
            <a:ext cx="2572083" cy="3038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0C604F-6B74-EA1E-69A8-547B924C8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577" y="1376198"/>
            <a:ext cx="4645284" cy="23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76AF5F68-57E9-CF7C-1C68-F28D6DB16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27837664-5190-6586-6FC8-64F92E1E8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725" y="16067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: </a:t>
            </a:r>
            <a:r>
              <a:rPr lang="uk-UA" sz="3200" dirty="0"/>
              <a:t>ф</a:t>
            </a:r>
            <a:r>
              <a:rPr lang="ru-RU" sz="3200" dirty="0" err="1"/>
              <a:t>ункціонал</a:t>
            </a:r>
            <a:r>
              <a:rPr lang="ru-RU" sz="3200" dirty="0"/>
              <a:t> </a:t>
            </a:r>
            <a:r>
              <a:rPr lang="ru-RU" sz="3200" dirty="0" err="1"/>
              <a:t>зберігання</a:t>
            </a:r>
            <a:r>
              <a:rPr lang="ru-RU" sz="3200" dirty="0"/>
              <a:t> </a:t>
            </a:r>
            <a:r>
              <a:rPr lang="ru-RU" sz="3200" dirty="0" err="1"/>
              <a:t>запису</a:t>
            </a:r>
            <a:r>
              <a:rPr lang="ru-RU" sz="3200" dirty="0"/>
              <a:t> та </a:t>
            </a:r>
            <a:r>
              <a:rPr lang="ru-RU" sz="3200" dirty="0" err="1"/>
              <a:t>надсилання</a:t>
            </a:r>
            <a:r>
              <a:rPr lang="ru-RU" sz="3200" dirty="0"/>
              <a:t> </a:t>
            </a:r>
            <a:r>
              <a:rPr lang="ru-RU" sz="3200" dirty="0" err="1"/>
              <a:t>сповіщення</a:t>
            </a:r>
            <a:r>
              <a:rPr lang="ru-RU" sz="3200" dirty="0"/>
              <a:t> </a:t>
            </a:r>
            <a:r>
              <a:rPr lang="ru-RU" sz="3200" dirty="0" err="1"/>
              <a:t>клієнту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8E503E44-8F8D-DF26-41F1-12E988C00F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3D39A-4144-A98C-DCE5-3D3C65E46A2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4BF94E-3174-812F-74D8-EF5099BF6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" y="1261343"/>
            <a:ext cx="2798421" cy="262081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1F50EA-8A43-589A-928B-650E5625F9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9575" y="1302427"/>
            <a:ext cx="4047690" cy="8313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FB806E8-B062-DCFC-2A09-14A2B21EF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32" y="2571749"/>
            <a:ext cx="2753081" cy="157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4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57640" y="10255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</a:t>
            </a:r>
            <a:br>
              <a:rPr lang="uk" sz="3200" dirty="0"/>
            </a:br>
            <a:r>
              <a:rPr lang="uk" sz="3200" dirty="0"/>
              <a:t>Головне вікно веб-додатку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3522C6-1768-3A8A-7D72-CB620A3A3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925" y="1046281"/>
            <a:ext cx="6212600" cy="32014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EF8FDD2-6C5B-39E4-5552-E9660405F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54D4FF2-F6FA-334D-4421-D30954813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640" y="57880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</a:t>
            </a:r>
            <a:br>
              <a:rPr lang="uk" sz="3200" dirty="0"/>
            </a:br>
            <a:r>
              <a:rPr lang="uk-UA" sz="3200" dirty="0"/>
              <a:t>Форма авторизації та головне вікно панелі адміністратора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553369FE-CD63-8D25-2677-5592E45439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656E73-AB3F-004B-F3F1-D06ADD8D90A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82EF31-806C-3FCD-FCFA-2D695461D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94" y="1779758"/>
            <a:ext cx="1850499" cy="17338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05B762-8F1B-76B9-9960-B871F7D89D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181" y="1442023"/>
            <a:ext cx="5495925" cy="244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2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5519C9A-0A16-1CCD-A01B-0767B5AC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EC70E57-8518-60A0-E564-692625CD28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7640" y="20470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</a:t>
            </a:r>
            <a:br>
              <a:rPr lang="uk" sz="3200" dirty="0"/>
            </a:br>
            <a:r>
              <a:rPr lang="uk-UA" sz="3200" dirty="0"/>
              <a:t>Вікно профілю користувача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7AB0A5AB-6384-E7D1-D934-693850309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67C17F-C3C3-4C59-F330-34BB932B7BC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E172D0-5209-9EB7-64C6-C78C67AAF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887" y="1159029"/>
            <a:ext cx="6029326" cy="30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4B6E6-4FF1-64CE-FFD6-E5AA8EAD9BB5}"/>
              </a:ext>
            </a:extLst>
          </p:cNvPr>
          <p:cNvSpPr txBox="1"/>
          <p:nvPr/>
        </p:nvSpPr>
        <p:spPr>
          <a:xfrm>
            <a:off x="268925" y="820070"/>
            <a:ext cx="67938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ru-RU" dirty="0" err="1"/>
              <a:t>тестування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мануальне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з акцентом на </a:t>
            </a:r>
            <a:r>
              <a:rPr lang="ru-RU" dirty="0" err="1"/>
              <a:t>основну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err="1"/>
              <a:t>Цілі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коректної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логічних</a:t>
            </a:r>
            <a:r>
              <a:rPr lang="ru-RU" dirty="0"/>
              <a:t>, </a:t>
            </a:r>
            <a:r>
              <a:rPr lang="ru-RU" dirty="0" err="1"/>
              <a:t>функціональних</a:t>
            </a:r>
            <a:r>
              <a:rPr lang="ru-RU" dirty="0"/>
              <a:t> та </a:t>
            </a:r>
            <a:r>
              <a:rPr lang="ru-RU" dirty="0" err="1"/>
              <a:t>інтерфейсних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  <a:p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тестувалось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авторизація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додавання</a:t>
            </a:r>
            <a:r>
              <a:rPr lang="ru-RU" dirty="0"/>
              <a:t>, </a:t>
            </a:r>
            <a:r>
              <a:rPr lang="ru-RU" dirty="0" err="1"/>
              <a:t>редагування</a:t>
            </a:r>
            <a:r>
              <a:rPr lang="ru-RU" dirty="0"/>
              <a:t>, </a:t>
            </a:r>
            <a:r>
              <a:rPr lang="ru-RU" dirty="0" err="1"/>
              <a:t>видалення</a:t>
            </a:r>
            <a:r>
              <a:rPr lang="ru-RU" dirty="0"/>
              <a:t> </a:t>
            </a:r>
            <a:r>
              <a:rPr lang="ru-RU" dirty="0" err="1"/>
              <a:t>записів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пошук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замовлень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– </a:t>
            </a: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помилкових</a:t>
            </a:r>
            <a:r>
              <a:rPr lang="ru-RU" dirty="0"/>
              <a:t> та </a:t>
            </a:r>
            <a:r>
              <a:rPr lang="ru-RU" dirty="0" err="1"/>
              <a:t>порожніх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uk-UA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Приклади проведених тест-кейсів наведено на слайді 17</a:t>
            </a:r>
            <a:endParaRPr lang="ru-UA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0A3A129-1B69-4627-7A5D-54ADE7E1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B08A50C-1F42-C630-25BA-957F78CAD4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034E0B45-91BE-6607-3B4A-485D98124C7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AF4D8C-8F55-54EB-D279-5EB5666CCB3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2E7D6E-BBF8-7A9B-A968-D5C2BB72E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682917"/>
            <a:ext cx="2932982" cy="3143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8A7E1F-369B-60F6-1E95-F3A588280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5018" y="682917"/>
            <a:ext cx="2573398" cy="35004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208A1A-729E-C5CB-F420-7F7DCA7C2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889" y="682917"/>
            <a:ext cx="2924403" cy="22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6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639325"/>
            <a:ext cx="8520600" cy="386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Метою розробки є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реалізація інформаційної системи, яка складається з двох частин: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десктопного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додатку для адміністраторів аптеки та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вебсайту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клієнтів, що дозволяє ефективно управляти товарами, контролювати залишки на складі, переглядати історію продажів і забезпечувати зручне оформлення замовлень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умовах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особливо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до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лікарських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наявних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тому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виникає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 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аптек.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створено систему </a:t>
            </a:r>
            <a:r>
              <a:rPr lang="en-US" dirty="0" err="1"/>
              <a:t>PharmacyGo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аптечної</a:t>
            </a:r>
            <a:r>
              <a:rPr lang="ru-RU" dirty="0"/>
              <a:t> </a:t>
            </a:r>
            <a:r>
              <a:rPr lang="ru-RU" dirty="0" err="1"/>
              <a:t>діяльності</a:t>
            </a:r>
            <a:r>
              <a:rPr lang="ru-RU" dirty="0"/>
              <a:t>.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вебінтерфейс</a:t>
            </a:r>
            <a:r>
              <a:rPr lang="ru-RU" dirty="0"/>
              <a:t> для </a:t>
            </a:r>
            <a:r>
              <a:rPr lang="ru-RU" dirty="0" err="1"/>
              <a:t>клієнтів</a:t>
            </a:r>
            <a:r>
              <a:rPr lang="ru-RU" dirty="0"/>
              <a:t> та </a:t>
            </a:r>
            <a:r>
              <a:rPr lang="ru-RU" dirty="0" err="1"/>
              <a:t>десктопну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для </a:t>
            </a:r>
            <a:r>
              <a:rPr lang="ru-RU" dirty="0" err="1"/>
              <a:t>працівників</a:t>
            </a:r>
            <a:r>
              <a:rPr lang="ru-RU" dirty="0"/>
              <a:t>. </a:t>
            </a:r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сучасний</a:t>
            </a:r>
            <a:r>
              <a:rPr lang="ru-RU" dirty="0"/>
              <a:t> стек </a:t>
            </a:r>
            <a:r>
              <a:rPr lang="ru-RU" dirty="0" err="1"/>
              <a:t>технологій</a:t>
            </a:r>
            <a:r>
              <a:rPr lang="ru-RU" dirty="0"/>
              <a:t>: </a:t>
            </a:r>
            <a:r>
              <a:rPr lang="en-US" dirty="0"/>
              <a:t>C#, ASP.NET Core, SQL Server </a:t>
            </a:r>
            <a:r>
              <a:rPr lang="ru-RU" dirty="0"/>
              <a:t>на </a:t>
            </a:r>
            <a:r>
              <a:rPr lang="en-US" dirty="0"/>
              <a:t>Azure. </a:t>
            </a:r>
            <a:endParaRPr lang="uk-UA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Система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зручне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товарами, </a:t>
            </a:r>
            <a:r>
              <a:rPr lang="ru-RU" dirty="0" err="1"/>
              <a:t>замовленнями</a:t>
            </a:r>
            <a:r>
              <a:rPr lang="ru-RU" dirty="0"/>
              <a:t> та </a:t>
            </a:r>
            <a:r>
              <a:rPr lang="ru-RU" dirty="0" err="1"/>
              <a:t>клієнтами</a:t>
            </a:r>
            <a:r>
              <a:rPr lang="ru-RU" dirty="0"/>
              <a:t>. </a:t>
            </a:r>
            <a:r>
              <a:rPr lang="ru-RU" dirty="0" err="1"/>
              <a:t>Архітектура</a:t>
            </a:r>
            <a:r>
              <a:rPr lang="ru-RU" dirty="0"/>
              <a:t> є </a:t>
            </a:r>
            <a:r>
              <a:rPr lang="ru-RU" dirty="0" err="1"/>
              <a:t>масштабованою</a:t>
            </a:r>
            <a:r>
              <a:rPr lang="ru-RU" dirty="0"/>
              <a:t>, </a:t>
            </a:r>
            <a:r>
              <a:rPr lang="ru-RU" dirty="0" err="1"/>
              <a:t>безпечною</a:t>
            </a:r>
            <a:r>
              <a:rPr lang="ru-RU" dirty="0"/>
              <a:t> та готовою до </a:t>
            </a:r>
            <a:r>
              <a:rPr lang="ru-RU" dirty="0" err="1"/>
              <a:t>розширення</a:t>
            </a:r>
            <a:r>
              <a:rPr lang="ru-RU" dirty="0"/>
              <a:t>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майбутньому</a:t>
            </a:r>
            <a:r>
              <a:rPr lang="ru-RU" dirty="0"/>
              <a:t> </a:t>
            </a:r>
            <a:r>
              <a:rPr lang="ru-RU" dirty="0" err="1"/>
              <a:t>можливе</a:t>
            </a:r>
            <a:r>
              <a:rPr lang="ru-RU" dirty="0"/>
              <a:t> </a:t>
            </a:r>
            <a:r>
              <a:rPr lang="ru-RU" dirty="0" err="1"/>
              <a:t>доповнення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: </a:t>
            </a:r>
            <a:r>
              <a:rPr lang="ru-RU" dirty="0" err="1"/>
              <a:t>аналітика</a:t>
            </a:r>
            <a:r>
              <a:rPr lang="ru-RU" dirty="0"/>
              <a:t>, </a:t>
            </a:r>
            <a:r>
              <a:rPr lang="ru-RU" dirty="0" err="1"/>
              <a:t>мобільна</a:t>
            </a:r>
            <a:r>
              <a:rPr lang="ru-RU" dirty="0"/>
              <a:t> </a:t>
            </a:r>
            <a:r>
              <a:rPr lang="ru-RU" dirty="0" err="1"/>
              <a:t>версія</a:t>
            </a:r>
            <a:r>
              <a:rPr lang="ru-RU" dirty="0"/>
              <a:t>, </a:t>
            </a:r>
            <a:r>
              <a:rPr lang="ru-RU" dirty="0" err="1"/>
              <a:t>інтеграція</a:t>
            </a:r>
            <a:r>
              <a:rPr lang="ru-RU" dirty="0"/>
              <a:t> з </a:t>
            </a:r>
            <a:r>
              <a:rPr lang="ru-RU" dirty="0" err="1"/>
              <a:t>медичними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.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11675" y="1216321"/>
            <a:ext cx="3874537" cy="169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Apteka24 —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онлайн-аптека з широким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асортиментом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медикаментів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пропонує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доставку по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замовлень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Серед недоліків можна виділити відсутність пошуку за діючою речовиною або терапевтичною дією – функції, яка може бути корисною при пошуку дешевших аналогів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09F879-4673-61DD-18B3-46B2BE6AA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063415"/>
            <a:ext cx="1993512" cy="6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2008C72C-D939-5CD9-45E4-019C8929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416669"/>
            <a:ext cx="4369318" cy="2205386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5B4C4B4E-27BF-5A24-4A9F-258BF005C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E8F4B9DB-E1B1-6E75-5BE6-5AB0B15E4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0C1E2A97-6231-660D-DE07-3D5E3A721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2150" y="1363337"/>
            <a:ext cx="3874537" cy="169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Apteka911 —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ліків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також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аптеках-партнерах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 недоліків можна віднести дещо перевантажений інтерфейс – новим користувачам іноді важко зорієнтуватися у функціоналі без додаткової навігації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6E49F1A8-787B-ACEE-D14A-35904456C9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D49F90-3F37-239E-73A3-3FA4AC858E8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087504-68CE-9BE8-170A-44814FC59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063415"/>
            <a:ext cx="1993512" cy="6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E22F3-A467-91C8-4EC8-6A09D7EE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7" y="2377827"/>
            <a:ext cx="2189577" cy="7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E0A0ACAE-B4A2-11EE-D385-737FB1A8D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1490510"/>
            <a:ext cx="4331850" cy="216248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3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668C3E95-4289-6D66-9BFA-F6872054A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971E0279-EBC3-BE98-21B4-9BDCBC59C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F7CCC1C7-CA67-4A7C-4E21-691F98AB94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488" y="1216321"/>
            <a:ext cx="3874537" cy="169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ADD.UA — популярна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-аптека, яка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спеціалізується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продажу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лікарських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засобів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здоров’я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медичної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техніки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доставкою по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Україні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Недоліком можна назвати доволі повільну роботу сайту у години пік та часті повідомлення про тимчасову відсутність товару, який ще відображається як доступний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6D34A1FD-0026-E139-4B66-50DD5D33DC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27D01C-BAC5-64BC-82E6-2594DA57195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77E715-ADED-0DD3-7A7E-D7E4E47A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063415"/>
            <a:ext cx="1993512" cy="6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F3A22-1DA0-C38B-253D-A122F1DE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7" y="2377827"/>
            <a:ext cx="2189577" cy="7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62719AC-326B-F463-9D9E-49A4065CF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358" y="1868724"/>
            <a:ext cx="532107" cy="5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6F80A08F-EB76-6A57-F56F-758760527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358" y="1478123"/>
            <a:ext cx="3874536" cy="19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61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B2991A3E-5FDE-17E7-49EE-76889DDDF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1683A768-E60D-3DE0-13B4-48690D270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94952FEC-399C-1590-6ABB-1E393874EF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5488" y="1021630"/>
            <a:ext cx="3874537" cy="169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Podorozhnyk.ua — офіційний сайт аптечної мережі «Подорожник», що надає змогу онлайн-перегляду асортименту та попереднього замовлення ліків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Серед недоліків варто зазначити обмеженість функцій для незареєстрованих користувачів — без входу частина даних недоступна. Також немає підтримки прямої доставки через сайт, лише бронювання з подальшим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самовивозом</a:t>
            </a:r>
            <a:endParaRPr lang="ru-RU" sz="14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20E3EAF3-C349-A967-7D9F-F40C53A75ED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1746A5-8782-1B2D-8F01-80AD91EF36F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8B1968A-CC89-1B25-7AC7-8EFAB603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063415"/>
            <a:ext cx="1993512" cy="6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1F897-030B-6BE7-A5CC-4E558D1B5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7" y="2377827"/>
            <a:ext cx="2189577" cy="7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EA004E-CA95-7E8F-09A0-21EB3AC4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358" y="1868724"/>
            <a:ext cx="532107" cy="5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F1B3BE9C-29F1-A9CD-D42A-4AE5E7CA4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24" y="1205488"/>
            <a:ext cx="3362325" cy="273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2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1FDAD2E1-ECF7-1925-B6DC-06DA7B3E7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4AE1DC06-62EF-64E3-62F2-13EE135E7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958FB932-9982-884E-CA95-98890D426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113" y="838780"/>
            <a:ext cx="3874537" cy="1694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Tabletki.ua — 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великий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агрегатор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цін та наявності медикаментів у різних аптеках України. Сервіс не є аптекою, але надає користувачам потужний інструмент для порівняння вартості та наявності лікарських засобів у сотнях аптек.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Проте сайт не підтримує оформлення замовлення напряму. Користувач перенаправляється на сайти аптек-партнерів, де вже здійснюється купівля або бронювання</a:t>
            </a:r>
            <a:endParaRPr lang="ru-RU" sz="14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3749027D-AB36-9F0B-6CD6-20C0C9A817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F45FC1-473E-D401-CDEB-934044C10FD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1FA1AB0-54F6-4C92-DC97-415602F4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650" y="2063415"/>
            <a:ext cx="1993512" cy="6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85C491-FDC7-8484-4348-D475658E6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037" y="2377827"/>
            <a:ext cx="2189577" cy="7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DC42A1-2319-FE14-6AA7-C93991A78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358" y="1868724"/>
            <a:ext cx="532107" cy="56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3200DE89-3884-3808-8635-B08B590E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33" y="1370192"/>
            <a:ext cx="4215735" cy="216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7211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uk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ормулювання проблеми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uk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онлайн-аптеки часто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не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забезпечують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Опис очікуваних результатів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uk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товарами,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звітами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статистикою; </a:t>
            </a:r>
            <a:b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автоматичне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повідомлення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про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наявність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46032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Технологічний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стек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PharmacyGo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b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Мова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програмування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C# —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створення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безпечних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масштабованих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застосунків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b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</a:b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Фреймворк: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ASP.NET Core —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підтримка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MVC, REST API,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інтеграція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з базами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даних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Середовище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розробки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Visual Studio 2022 —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зручної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розробки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деплойменту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База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даних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Microsoft SQL Server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на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Azure —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централізоване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надійне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зберігання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даних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Архітектура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b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-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вебінтерфейс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клієнтів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ASP.NET Core MVC);</a:t>
            </a:r>
            <a:b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-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десктопний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клієнт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співробітників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WinForms).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147" name="Picture 3" descr="C Sharp (programming language) - Wikipedia">
            <a:extLst>
              <a:ext uri="{FF2B5EF4-FFF2-40B4-BE49-F238E27FC236}">
                <a16:creationId xmlns:a16="http://schemas.microsoft.com/office/drawing/2014/main" id="{A184F006-6DAC-D3DD-CBA8-24BEC269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1115906"/>
            <a:ext cx="1528763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What is ASP.NET? An Overview in 2025 - Flatirons">
            <a:extLst>
              <a:ext uri="{FF2B5EF4-FFF2-40B4-BE49-F238E27FC236}">
                <a16:creationId xmlns:a16="http://schemas.microsoft.com/office/drawing/2014/main" id="{12911D23-9E39-2950-2AC3-47C1C78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175265"/>
            <a:ext cx="1584461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3" name="Picture 9" descr="Visual Studio - Wikipedia">
            <a:extLst>
              <a:ext uri="{FF2B5EF4-FFF2-40B4-BE49-F238E27FC236}">
                <a16:creationId xmlns:a16="http://schemas.microsoft.com/office/drawing/2014/main" id="{778C67DC-C9F8-9CA3-A8B8-76294E13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96" y="1880288"/>
            <a:ext cx="1664268" cy="166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 descr="SQL database (generic) | Microsoft Azure Mono">
            <a:extLst>
              <a:ext uri="{FF2B5EF4-FFF2-40B4-BE49-F238E27FC236}">
                <a16:creationId xmlns:a16="http://schemas.microsoft.com/office/drawing/2014/main" id="{C14888DB-0B9E-3D2B-4AF9-5A122601E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57" y="2966376"/>
            <a:ext cx="1482950" cy="14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92</TotalTime>
  <Words>870</Words>
  <Application>Microsoft Office PowerPoint</Application>
  <PresentationFormat>Экран (16:9)</PresentationFormat>
  <Paragraphs>77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Open Sans</vt:lpstr>
      <vt:lpstr>Times New Roman</vt:lpstr>
      <vt:lpstr>Calibri</vt:lpstr>
      <vt:lpstr>Economica</vt:lpstr>
      <vt:lpstr>Шаблон презентації кваліфікаційної роботи магістрів</vt:lpstr>
      <vt:lpstr>Програмна система адміністрування та онлайн-замовлення лікарських засобів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Аналіз проблеми (аналіз існуючих рішень) 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забезпечення. Use-case діаграма</vt:lpstr>
      <vt:lpstr>Архітектура створенного програмного забезпечення. Діаграма розгортання та ER діаграма</vt:lpstr>
      <vt:lpstr>Приклад реалізації: функціонал додавання нової інформації адміністратором</vt:lpstr>
      <vt:lpstr>Приклад реалізації: функціонал додавання товарів у кошик</vt:lpstr>
      <vt:lpstr>Приклад реалізації: функціонал зберігання запису та надсилання сповіщення клієнту</vt:lpstr>
      <vt:lpstr>Інтерфейс користувача Головне вікно веб-додатку </vt:lpstr>
      <vt:lpstr>Інтерфейс користувача Форма авторизації та головне вікно панелі адміністратора</vt:lpstr>
      <vt:lpstr>Інтерфейс користувача Вікно профілю користувача</vt:lpstr>
      <vt:lpstr>Тестування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Кирило Петренко</dc:creator>
  <cp:lastModifiedBy>Кирило Петренко</cp:lastModifiedBy>
  <cp:revision>1</cp:revision>
  <dcterms:created xsi:type="dcterms:W3CDTF">2025-05-26T09:38:32Z</dcterms:created>
  <dcterms:modified xsi:type="dcterms:W3CDTF">2025-05-26T11:11:18Z</dcterms:modified>
</cp:coreProperties>
</file>