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Neue Machina Ultra-Bold" charset="1" panose="00000900000000000000"/>
      <p:regular r:id="rId22"/>
    </p:embeddedFont>
    <p:embeddedFont>
      <p:font typeface="DM Sans Bold" charset="1" panose="00000000000000000000"/>
      <p:regular r:id="rId23"/>
    </p:embeddedFont>
    <p:embeddedFont>
      <p:font typeface="Neue Machina" charset="1" panose="00000500000000000000"/>
      <p:regular r:id="rId24"/>
    </p:embeddedFont>
    <p:embeddedFont>
      <p:font typeface="DM Sans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50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054866" y="2145393"/>
            <a:ext cx="6109733" cy="6102096"/>
          </a:xfrm>
          <a:custGeom>
            <a:avLst/>
            <a:gdLst/>
            <a:ahLst/>
            <a:cxnLst/>
            <a:rect r="r" b="b" t="t" l="l"/>
            <a:pathLst>
              <a:path h="6102096" w="6109733">
                <a:moveTo>
                  <a:pt x="0" y="0"/>
                </a:moveTo>
                <a:lnTo>
                  <a:pt x="6109732" y="0"/>
                </a:lnTo>
                <a:lnTo>
                  <a:pt x="6109732" y="6102096"/>
                </a:lnTo>
                <a:lnTo>
                  <a:pt x="0" y="6102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14698" y="2010762"/>
            <a:ext cx="6109733" cy="6102096"/>
          </a:xfrm>
          <a:custGeom>
            <a:avLst/>
            <a:gdLst/>
            <a:ahLst/>
            <a:cxnLst/>
            <a:rect r="r" b="b" t="t" l="l"/>
            <a:pathLst>
              <a:path h="6102096" w="6109733">
                <a:moveTo>
                  <a:pt x="0" y="0"/>
                </a:moveTo>
                <a:lnTo>
                  <a:pt x="6109732" y="0"/>
                </a:lnTo>
                <a:lnTo>
                  <a:pt x="6109732" y="6102095"/>
                </a:lnTo>
                <a:lnTo>
                  <a:pt x="0" y="6102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26374" y="416911"/>
            <a:ext cx="12835251" cy="126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Харківський національний університет радіоелектроники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26374" y="1694214"/>
            <a:ext cx="12835251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Комплексний курсовий проєкт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26374" y="4358640"/>
            <a:ext cx="12835251" cy="1474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Програмна система адміністрування та онлайн-замовлення лікарських засобів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7677" y="7909560"/>
            <a:ext cx="7264744" cy="184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Виконав:</a:t>
            </a:r>
          </a:p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Ст. Гр. ПЗПІ-22-8</a:t>
            </a:r>
          </a:p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Петренко Кирило Сергійович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7909560"/>
            <a:ext cx="8833621" cy="184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Керівник:</a:t>
            </a:r>
          </a:p>
          <a:p>
            <a:pPr algn="just">
              <a:lnSpc>
                <a:spcPts val="4900"/>
              </a:lnSpc>
            </a:pPr>
            <a:r>
              <a:rPr lang="en-US" b="true" sz="3500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Ст. Викл. Кафедри ПІ</a:t>
            </a:r>
          </a:p>
          <a:p>
            <a:pPr algn="just">
              <a:lnSpc>
                <a:spcPts val="4900"/>
              </a:lnSpc>
            </a:pPr>
            <a:r>
              <a:rPr lang="en-US" b="true" sz="3500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Олійник Олександр Олександрович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50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88153" y="6692721"/>
            <a:ext cx="6109733" cy="6102096"/>
          </a:xfrm>
          <a:custGeom>
            <a:avLst/>
            <a:gdLst/>
            <a:ahLst/>
            <a:cxnLst/>
            <a:rect r="r" b="b" t="t" l="l"/>
            <a:pathLst>
              <a:path h="6102096" w="6109733">
                <a:moveTo>
                  <a:pt x="0" y="0"/>
                </a:moveTo>
                <a:lnTo>
                  <a:pt x="6109733" y="0"/>
                </a:lnTo>
                <a:lnTo>
                  <a:pt x="6109733" y="6102095"/>
                </a:lnTo>
                <a:lnTo>
                  <a:pt x="0" y="6102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12053" y="-2720467"/>
            <a:ext cx="6109733" cy="6102096"/>
          </a:xfrm>
          <a:custGeom>
            <a:avLst/>
            <a:gdLst/>
            <a:ahLst/>
            <a:cxnLst/>
            <a:rect r="r" b="b" t="t" l="l"/>
            <a:pathLst>
              <a:path h="6102096" w="6109733">
                <a:moveTo>
                  <a:pt x="0" y="0"/>
                </a:moveTo>
                <a:lnTo>
                  <a:pt x="6109732" y="0"/>
                </a:lnTo>
                <a:lnTo>
                  <a:pt x="6109732" y="6102096"/>
                </a:lnTo>
                <a:lnTo>
                  <a:pt x="0" y="6102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257978" y="-2030022"/>
            <a:ext cx="4060043" cy="406004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AE3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39700" y="168275"/>
              <a:ext cx="533400" cy="504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5400000">
            <a:off x="5286053" y="-4955472"/>
            <a:ext cx="1583285" cy="12155392"/>
            <a:chOff x="0" y="0"/>
            <a:chExt cx="660400" cy="507010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0400" cy="5070104"/>
            </a:xfrm>
            <a:custGeom>
              <a:avLst/>
              <a:gdLst/>
              <a:ahLst/>
              <a:cxnLst/>
              <a:rect r="r" b="b" t="t" l="l"/>
              <a:pathLst>
                <a:path h="5070104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423069"/>
                  </a:cubicBezTo>
                  <a:lnTo>
                    <a:pt x="660400" y="5070104"/>
                  </a:lnTo>
                  <a:lnTo>
                    <a:pt x="0" y="5070104"/>
                  </a:lnTo>
                  <a:lnTo>
                    <a:pt x="0" y="426517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FAE3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65100"/>
              <a:ext cx="660400" cy="49050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74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1951139" y="6378729"/>
            <a:ext cx="2419871" cy="2419871"/>
          </a:xfrm>
          <a:custGeom>
            <a:avLst/>
            <a:gdLst/>
            <a:ahLst/>
            <a:cxnLst/>
            <a:rect r="r" b="b" t="t" l="l"/>
            <a:pathLst>
              <a:path h="2419871" w="2419871">
                <a:moveTo>
                  <a:pt x="0" y="0"/>
                </a:moveTo>
                <a:lnTo>
                  <a:pt x="2419870" y="0"/>
                </a:lnTo>
                <a:lnTo>
                  <a:pt x="2419870" y="2419871"/>
                </a:lnTo>
                <a:lnTo>
                  <a:pt x="0" y="24198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371009" y="4143005"/>
            <a:ext cx="2631302" cy="2000990"/>
          </a:xfrm>
          <a:custGeom>
            <a:avLst/>
            <a:gdLst/>
            <a:ahLst/>
            <a:cxnLst/>
            <a:rect r="r" b="b" t="t" l="l"/>
            <a:pathLst>
              <a:path h="2000990" w="2631302">
                <a:moveTo>
                  <a:pt x="0" y="0"/>
                </a:moveTo>
                <a:lnTo>
                  <a:pt x="2631302" y="0"/>
                </a:lnTo>
                <a:lnTo>
                  <a:pt x="2631302" y="2000990"/>
                </a:lnTo>
                <a:lnTo>
                  <a:pt x="0" y="20009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490108" y="3278933"/>
            <a:ext cx="1734728" cy="1734728"/>
          </a:xfrm>
          <a:custGeom>
            <a:avLst/>
            <a:gdLst/>
            <a:ahLst/>
            <a:cxnLst/>
            <a:rect r="r" b="b" t="t" l="l"/>
            <a:pathLst>
              <a:path h="1734728" w="1734728">
                <a:moveTo>
                  <a:pt x="0" y="0"/>
                </a:moveTo>
                <a:lnTo>
                  <a:pt x="1734729" y="0"/>
                </a:lnTo>
                <a:lnTo>
                  <a:pt x="1734729" y="1734729"/>
                </a:lnTo>
                <a:lnTo>
                  <a:pt x="0" y="173472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087551" y="1702565"/>
            <a:ext cx="3198218" cy="1679064"/>
          </a:xfrm>
          <a:custGeom>
            <a:avLst/>
            <a:gdLst/>
            <a:ahLst/>
            <a:cxnLst/>
            <a:rect r="r" b="b" t="t" l="l"/>
            <a:pathLst>
              <a:path h="1679064" w="3198218">
                <a:moveTo>
                  <a:pt x="0" y="0"/>
                </a:moveTo>
                <a:lnTo>
                  <a:pt x="3198218" y="0"/>
                </a:lnTo>
                <a:lnTo>
                  <a:pt x="3198218" y="1679064"/>
                </a:lnTo>
                <a:lnTo>
                  <a:pt x="0" y="167906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90275" y="803465"/>
            <a:ext cx="11860863" cy="57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2"/>
              </a:lnSpc>
            </a:pPr>
            <a:r>
              <a:rPr lang="en-US" sz="4612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Опис прийнятих програмних рішень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242554" y="454406"/>
            <a:ext cx="1028700" cy="57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2"/>
              </a:lnSpc>
            </a:pPr>
            <a:r>
              <a:rPr lang="en-US" sz="4612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10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55258" y="3758224"/>
            <a:ext cx="9493744" cy="5298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2"/>
              </a:lnSpc>
              <a:spcBef>
                <a:spcPct val="0"/>
              </a:spcBef>
            </a:pPr>
            <a:r>
              <a:rPr lang="en-US" sz="2682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Технологічний стек PharmacyGo:</a:t>
            </a:r>
          </a:p>
          <a:p>
            <a:pPr algn="l">
              <a:lnSpc>
                <a:spcPts val="2682"/>
              </a:lnSpc>
              <a:spcBef>
                <a:spcPct val="0"/>
              </a:spcBef>
            </a:pPr>
            <a:r>
              <a:rPr lang="en-US" sz="2682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Мова програмування: C# — для створення безпечних та масштабованих застосунків.</a:t>
            </a:r>
          </a:p>
          <a:p>
            <a:pPr algn="l">
              <a:lnSpc>
                <a:spcPts val="2682"/>
              </a:lnSpc>
              <a:spcBef>
                <a:spcPct val="0"/>
              </a:spcBef>
            </a:pPr>
          </a:p>
          <a:p>
            <a:pPr algn="l">
              <a:lnSpc>
                <a:spcPts val="2682"/>
              </a:lnSpc>
              <a:spcBef>
                <a:spcPct val="0"/>
              </a:spcBef>
            </a:pPr>
            <a:r>
              <a:rPr lang="en-US" sz="2682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Фреймворк: ASP.NET Core — підтримка MVC, REST API, інтеграція з базами даних.</a:t>
            </a:r>
          </a:p>
          <a:p>
            <a:pPr algn="l">
              <a:lnSpc>
                <a:spcPts val="2682"/>
              </a:lnSpc>
              <a:spcBef>
                <a:spcPct val="0"/>
              </a:spcBef>
            </a:pPr>
          </a:p>
          <a:p>
            <a:pPr algn="l">
              <a:lnSpc>
                <a:spcPts val="2682"/>
              </a:lnSpc>
              <a:spcBef>
                <a:spcPct val="0"/>
              </a:spcBef>
            </a:pPr>
            <a:r>
              <a:rPr lang="en-US" sz="2682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Середовище розробки: Visual Studio 2022 — для зручної розробки та деплойменту.</a:t>
            </a:r>
          </a:p>
          <a:p>
            <a:pPr algn="l">
              <a:lnSpc>
                <a:spcPts val="2682"/>
              </a:lnSpc>
              <a:spcBef>
                <a:spcPct val="0"/>
              </a:spcBef>
            </a:pPr>
          </a:p>
          <a:p>
            <a:pPr algn="l">
              <a:lnSpc>
                <a:spcPts val="2682"/>
              </a:lnSpc>
              <a:spcBef>
                <a:spcPct val="0"/>
              </a:spcBef>
            </a:pPr>
            <a:r>
              <a:rPr lang="en-US" sz="2682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База даних: Microsoft SQL Server на Azure — централізоване та надійне зберігання даних.</a:t>
            </a:r>
          </a:p>
          <a:p>
            <a:pPr algn="l">
              <a:lnSpc>
                <a:spcPts val="2682"/>
              </a:lnSpc>
              <a:spcBef>
                <a:spcPct val="0"/>
              </a:spcBef>
            </a:pPr>
          </a:p>
          <a:p>
            <a:pPr algn="l">
              <a:lnSpc>
                <a:spcPts val="2682"/>
              </a:lnSpc>
              <a:spcBef>
                <a:spcPct val="0"/>
              </a:spcBef>
            </a:pPr>
            <a:r>
              <a:rPr lang="en-US" sz="2682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Архітектура:</a:t>
            </a:r>
          </a:p>
          <a:p>
            <a:pPr algn="l" marL="579191" indent="-289595" lvl="1">
              <a:lnSpc>
                <a:spcPts val="2682"/>
              </a:lnSpc>
              <a:spcBef>
                <a:spcPct val="0"/>
              </a:spcBef>
              <a:buFont typeface="Arial"/>
              <a:buChar char="•"/>
            </a:pPr>
            <a:r>
              <a:rPr lang="en-US" sz="2682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Вебінтерфейс для клієнтів (ASP.NET Core MVC)</a:t>
            </a:r>
          </a:p>
          <a:p>
            <a:pPr algn="l" marL="579191" indent="-289595" lvl="1">
              <a:lnSpc>
                <a:spcPts val="2682"/>
              </a:lnSpc>
              <a:spcBef>
                <a:spcPct val="0"/>
              </a:spcBef>
              <a:buFont typeface="Arial"/>
              <a:buChar char="•"/>
            </a:pPr>
            <a:r>
              <a:rPr lang="en-US" sz="2682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Десктопний клієнт для співробітників (WinForms)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50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88153" y="6692721"/>
            <a:ext cx="6109733" cy="6102096"/>
          </a:xfrm>
          <a:custGeom>
            <a:avLst/>
            <a:gdLst/>
            <a:ahLst/>
            <a:cxnLst/>
            <a:rect r="r" b="b" t="t" l="l"/>
            <a:pathLst>
              <a:path h="6102096" w="6109733">
                <a:moveTo>
                  <a:pt x="0" y="0"/>
                </a:moveTo>
                <a:lnTo>
                  <a:pt x="6109733" y="0"/>
                </a:lnTo>
                <a:lnTo>
                  <a:pt x="6109733" y="6102095"/>
                </a:lnTo>
                <a:lnTo>
                  <a:pt x="0" y="6102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12053" y="-2720467"/>
            <a:ext cx="6109733" cy="6102096"/>
          </a:xfrm>
          <a:custGeom>
            <a:avLst/>
            <a:gdLst/>
            <a:ahLst/>
            <a:cxnLst/>
            <a:rect r="r" b="b" t="t" l="l"/>
            <a:pathLst>
              <a:path h="6102096" w="6109733">
                <a:moveTo>
                  <a:pt x="0" y="0"/>
                </a:moveTo>
                <a:lnTo>
                  <a:pt x="6109732" y="0"/>
                </a:lnTo>
                <a:lnTo>
                  <a:pt x="6109732" y="6102096"/>
                </a:lnTo>
                <a:lnTo>
                  <a:pt x="0" y="6102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257978" y="-2030022"/>
            <a:ext cx="4060043" cy="406004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AE3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39700" y="168275"/>
              <a:ext cx="533400" cy="504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5400000">
            <a:off x="5286053" y="-4955472"/>
            <a:ext cx="1583285" cy="12155392"/>
            <a:chOff x="0" y="0"/>
            <a:chExt cx="660400" cy="507010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0400" cy="5070104"/>
            </a:xfrm>
            <a:custGeom>
              <a:avLst/>
              <a:gdLst/>
              <a:ahLst/>
              <a:cxnLst/>
              <a:rect r="r" b="b" t="t" l="l"/>
              <a:pathLst>
                <a:path h="5070104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423069"/>
                  </a:cubicBezTo>
                  <a:lnTo>
                    <a:pt x="660400" y="5070104"/>
                  </a:lnTo>
                  <a:lnTo>
                    <a:pt x="0" y="5070104"/>
                  </a:lnTo>
                  <a:lnTo>
                    <a:pt x="0" y="426517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FAE3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65100"/>
              <a:ext cx="660400" cy="49050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74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028700" y="3493928"/>
            <a:ext cx="5627668" cy="5764372"/>
          </a:xfrm>
          <a:custGeom>
            <a:avLst/>
            <a:gdLst/>
            <a:ahLst/>
            <a:cxnLst/>
            <a:rect r="r" b="b" t="t" l="l"/>
            <a:pathLst>
              <a:path h="5764372" w="5627668">
                <a:moveTo>
                  <a:pt x="0" y="0"/>
                </a:moveTo>
                <a:lnTo>
                  <a:pt x="5627668" y="0"/>
                </a:lnTo>
                <a:lnTo>
                  <a:pt x="5627668" y="5764372"/>
                </a:lnTo>
                <a:lnTo>
                  <a:pt x="0" y="57643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316649" y="2249169"/>
            <a:ext cx="4571505" cy="6308677"/>
          </a:xfrm>
          <a:custGeom>
            <a:avLst/>
            <a:gdLst/>
            <a:ahLst/>
            <a:cxnLst/>
            <a:rect r="r" b="b" t="t" l="l"/>
            <a:pathLst>
              <a:path h="6308677" w="4571505">
                <a:moveTo>
                  <a:pt x="0" y="0"/>
                </a:moveTo>
                <a:lnTo>
                  <a:pt x="4571504" y="0"/>
                </a:lnTo>
                <a:lnTo>
                  <a:pt x="4571504" y="6308677"/>
                </a:lnTo>
                <a:lnTo>
                  <a:pt x="0" y="63086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0275" y="558085"/>
            <a:ext cx="11860863" cy="1358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0"/>
              </a:lnSpc>
            </a:pPr>
            <a:r>
              <a:rPr lang="en-US" sz="4012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Опис прийнятих програмних рішень</a:t>
            </a:r>
          </a:p>
          <a:p>
            <a:pPr algn="l">
              <a:lnSpc>
                <a:spcPts val="3490"/>
              </a:lnSpc>
            </a:pPr>
            <a:r>
              <a:rPr lang="en-US" sz="4012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Функціонал додавання нової інформації адміністратором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242554" y="454406"/>
            <a:ext cx="1028700" cy="57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2"/>
              </a:lnSpc>
            </a:pPr>
            <a:r>
              <a:rPr lang="en-US" sz="4612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50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88153" y="6692721"/>
            <a:ext cx="6109733" cy="6102096"/>
          </a:xfrm>
          <a:custGeom>
            <a:avLst/>
            <a:gdLst/>
            <a:ahLst/>
            <a:cxnLst/>
            <a:rect r="r" b="b" t="t" l="l"/>
            <a:pathLst>
              <a:path h="6102096" w="6109733">
                <a:moveTo>
                  <a:pt x="0" y="0"/>
                </a:moveTo>
                <a:lnTo>
                  <a:pt x="6109733" y="0"/>
                </a:lnTo>
                <a:lnTo>
                  <a:pt x="6109733" y="6102095"/>
                </a:lnTo>
                <a:lnTo>
                  <a:pt x="0" y="6102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12053" y="-2720467"/>
            <a:ext cx="6109733" cy="6102096"/>
          </a:xfrm>
          <a:custGeom>
            <a:avLst/>
            <a:gdLst/>
            <a:ahLst/>
            <a:cxnLst/>
            <a:rect r="r" b="b" t="t" l="l"/>
            <a:pathLst>
              <a:path h="6102096" w="6109733">
                <a:moveTo>
                  <a:pt x="0" y="0"/>
                </a:moveTo>
                <a:lnTo>
                  <a:pt x="6109732" y="0"/>
                </a:lnTo>
                <a:lnTo>
                  <a:pt x="6109732" y="6102096"/>
                </a:lnTo>
                <a:lnTo>
                  <a:pt x="0" y="6102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257978" y="-2030022"/>
            <a:ext cx="4060043" cy="406004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AE3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39700" y="168275"/>
              <a:ext cx="533400" cy="504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5400000">
            <a:off x="5286053" y="-4955472"/>
            <a:ext cx="1583285" cy="12155392"/>
            <a:chOff x="0" y="0"/>
            <a:chExt cx="660400" cy="507010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0400" cy="5070104"/>
            </a:xfrm>
            <a:custGeom>
              <a:avLst/>
              <a:gdLst/>
              <a:ahLst/>
              <a:cxnLst/>
              <a:rect r="r" b="b" t="t" l="l"/>
              <a:pathLst>
                <a:path h="5070104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423069"/>
                  </a:cubicBezTo>
                  <a:lnTo>
                    <a:pt x="660400" y="5070104"/>
                  </a:lnTo>
                  <a:lnTo>
                    <a:pt x="0" y="5070104"/>
                  </a:lnTo>
                  <a:lnTo>
                    <a:pt x="0" y="426517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FAE3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65100"/>
              <a:ext cx="660400" cy="49050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74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698975" y="2884809"/>
            <a:ext cx="5567910" cy="6542294"/>
          </a:xfrm>
          <a:custGeom>
            <a:avLst/>
            <a:gdLst/>
            <a:ahLst/>
            <a:cxnLst/>
            <a:rect r="r" b="b" t="t" l="l"/>
            <a:pathLst>
              <a:path h="6542294" w="5567910">
                <a:moveTo>
                  <a:pt x="0" y="0"/>
                </a:moveTo>
                <a:lnTo>
                  <a:pt x="5567910" y="0"/>
                </a:lnTo>
                <a:lnTo>
                  <a:pt x="5567910" y="6542294"/>
                </a:lnTo>
                <a:lnTo>
                  <a:pt x="0" y="65422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809008" y="3738610"/>
            <a:ext cx="9433545" cy="4834692"/>
          </a:xfrm>
          <a:custGeom>
            <a:avLst/>
            <a:gdLst/>
            <a:ahLst/>
            <a:cxnLst/>
            <a:rect r="r" b="b" t="t" l="l"/>
            <a:pathLst>
              <a:path h="4834692" w="9433545">
                <a:moveTo>
                  <a:pt x="0" y="0"/>
                </a:moveTo>
                <a:lnTo>
                  <a:pt x="9433546" y="0"/>
                </a:lnTo>
                <a:lnTo>
                  <a:pt x="9433546" y="4834692"/>
                </a:lnTo>
                <a:lnTo>
                  <a:pt x="0" y="48346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0416" y="723824"/>
            <a:ext cx="11860863" cy="920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0"/>
              </a:lnSpc>
            </a:pPr>
            <a:r>
              <a:rPr lang="en-US" sz="4012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Опис прийнятих програмних рішень</a:t>
            </a:r>
          </a:p>
          <a:p>
            <a:pPr algn="l">
              <a:lnSpc>
                <a:spcPts val="3490"/>
              </a:lnSpc>
            </a:pPr>
            <a:r>
              <a:rPr lang="en-US" sz="4012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Функціонал додавання товарів у кошик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242554" y="454406"/>
            <a:ext cx="1028700" cy="57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2"/>
              </a:lnSpc>
            </a:pPr>
            <a:r>
              <a:rPr lang="en-US" sz="4612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50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88153" y="6692721"/>
            <a:ext cx="6109733" cy="6102096"/>
          </a:xfrm>
          <a:custGeom>
            <a:avLst/>
            <a:gdLst/>
            <a:ahLst/>
            <a:cxnLst/>
            <a:rect r="r" b="b" t="t" l="l"/>
            <a:pathLst>
              <a:path h="6102096" w="6109733">
                <a:moveTo>
                  <a:pt x="0" y="0"/>
                </a:moveTo>
                <a:lnTo>
                  <a:pt x="6109733" y="0"/>
                </a:lnTo>
                <a:lnTo>
                  <a:pt x="6109733" y="6102095"/>
                </a:lnTo>
                <a:lnTo>
                  <a:pt x="0" y="6102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12053" y="-2720467"/>
            <a:ext cx="6109733" cy="6102096"/>
          </a:xfrm>
          <a:custGeom>
            <a:avLst/>
            <a:gdLst/>
            <a:ahLst/>
            <a:cxnLst/>
            <a:rect r="r" b="b" t="t" l="l"/>
            <a:pathLst>
              <a:path h="6102096" w="6109733">
                <a:moveTo>
                  <a:pt x="0" y="0"/>
                </a:moveTo>
                <a:lnTo>
                  <a:pt x="6109732" y="0"/>
                </a:lnTo>
                <a:lnTo>
                  <a:pt x="6109732" y="6102096"/>
                </a:lnTo>
                <a:lnTo>
                  <a:pt x="0" y="6102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257978" y="-2030022"/>
            <a:ext cx="4060043" cy="406004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AE3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39700" y="168275"/>
              <a:ext cx="533400" cy="504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5400000">
            <a:off x="5286053" y="-4955472"/>
            <a:ext cx="1583285" cy="12155392"/>
            <a:chOff x="0" y="0"/>
            <a:chExt cx="660400" cy="507010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0400" cy="5070104"/>
            </a:xfrm>
            <a:custGeom>
              <a:avLst/>
              <a:gdLst/>
              <a:ahLst/>
              <a:cxnLst/>
              <a:rect r="r" b="b" t="t" l="l"/>
              <a:pathLst>
                <a:path h="5070104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423069"/>
                  </a:cubicBezTo>
                  <a:lnTo>
                    <a:pt x="660400" y="5070104"/>
                  </a:lnTo>
                  <a:lnTo>
                    <a:pt x="0" y="5070104"/>
                  </a:lnTo>
                  <a:lnTo>
                    <a:pt x="0" y="426517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FAE3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65100"/>
              <a:ext cx="660400" cy="49050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74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412277" y="3148724"/>
            <a:ext cx="6401870" cy="6014464"/>
          </a:xfrm>
          <a:custGeom>
            <a:avLst/>
            <a:gdLst/>
            <a:ahLst/>
            <a:cxnLst/>
            <a:rect r="r" b="b" t="t" l="l"/>
            <a:pathLst>
              <a:path h="6014464" w="6401870">
                <a:moveTo>
                  <a:pt x="0" y="0"/>
                </a:moveTo>
                <a:lnTo>
                  <a:pt x="6401869" y="0"/>
                </a:lnTo>
                <a:lnTo>
                  <a:pt x="6401869" y="6014464"/>
                </a:lnTo>
                <a:lnTo>
                  <a:pt x="0" y="60144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487898" y="6195356"/>
            <a:ext cx="5334987" cy="3062944"/>
          </a:xfrm>
          <a:custGeom>
            <a:avLst/>
            <a:gdLst/>
            <a:ahLst/>
            <a:cxnLst/>
            <a:rect r="r" b="b" t="t" l="l"/>
            <a:pathLst>
              <a:path h="3062944" w="5334987">
                <a:moveTo>
                  <a:pt x="0" y="0"/>
                </a:moveTo>
                <a:lnTo>
                  <a:pt x="5334987" y="0"/>
                </a:lnTo>
                <a:lnTo>
                  <a:pt x="5334987" y="3062944"/>
                </a:lnTo>
                <a:lnTo>
                  <a:pt x="0" y="30629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387506" y="3782093"/>
            <a:ext cx="9283822" cy="1914788"/>
          </a:xfrm>
          <a:custGeom>
            <a:avLst/>
            <a:gdLst/>
            <a:ahLst/>
            <a:cxnLst/>
            <a:rect r="r" b="b" t="t" l="l"/>
            <a:pathLst>
              <a:path h="1914788" w="9283822">
                <a:moveTo>
                  <a:pt x="0" y="0"/>
                </a:moveTo>
                <a:lnTo>
                  <a:pt x="9283821" y="0"/>
                </a:lnTo>
                <a:lnTo>
                  <a:pt x="9283821" y="1914788"/>
                </a:lnTo>
                <a:lnTo>
                  <a:pt x="0" y="19147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0275" y="558085"/>
            <a:ext cx="11860863" cy="1358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0"/>
              </a:lnSpc>
            </a:pPr>
            <a:r>
              <a:rPr lang="en-US" sz="4012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Опис прийнятих програмних рішень</a:t>
            </a:r>
          </a:p>
          <a:p>
            <a:pPr algn="l">
              <a:lnSpc>
                <a:spcPts val="3490"/>
              </a:lnSpc>
            </a:pPr>
            <a:r>
              <a:rPr lang="en-US" sz="4012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Функціонал зберігання запису та надсилання сповіщення клієнту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242554" y="454406"/>
            <a:ext cx="1028700" cy="57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2"/>
              </a:lnSpc>
            </a:pPr>
            <a:r>
              <a:rPr lang="en-US" sz="4612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50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88153" y="6692721"/>
            <a:ext cx="6109733" cy="6102096"/>
          </a:xfrm>
          <a:custGeom>
            <a:avLst/>
            <a:gdLst/>
            <a:ahLst/>
            <a:cxnLst/>
            <a:rect r="r" b="b" t="t" l="l"/>
            <a:pathLst>
              <a:path h="6102096" w="6109733">
                <a:moveTo>
                  <a:pt x="0" y="0"/>
                </a:moveTo>
                <a:lnTo>
                  <a:pt x="6109733" y="0"/>
                </a:lnTo>
                <a:lnTo>
                  <a:pt x="6109733" y="6102095"/>
                </a:lnTo>
                <a:lnTo>
                  <a:pt x="0" y="6102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12053" y="-2720467"/>
            <a:ext cx="6109733" cy="6102096"/>
          </a:xfrm>
          <a:custGeom>
            <a:avLst/>
            <a:gdLst/>
            <a:ahLst/>
            <a:cxnLst/>
            <a:rect r="r" b="b" t="t" l="l"/>
            <a:pathLst>
              <a:path h="6102096" w="6109733">
                <a:moveTo>
                  <a:pt x="0" y="0"/>
                </a:moveTo>
                <a:lnTo>
                  <a:pt x="6109732" y="0"/>
                </a:lnTo>
                <a:lnTo>
                  <a:pt x="6109732" y="6102096"/>
                </a:lnTo>
                <a:lnTo>
                  <a:pt x="0" y="6102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257978" y="-2030022"/>
            <a:ext cx="4060043" cy="406004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AE3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39700" y="168275"/>
              <a:ext cx="533400" cy="504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5400000">
            <a:off x="5286053" y="-4955472"/>
            <a:ext cx="1583285" cy="12155392"/>
            <a:chOff x="0" y="0"/>
            <a:chExt cx="660400" cy="507010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0400" cy="5070104"/>
            </a:xfrm>
            <a:custGeom>
              <a:avLst/>
              <a:gdLst/>
              <a:ahLst/>
              <a:cxnLst/>
              <a:rect r="r" b="b" t="t" l="l"/>
              <a:pathLst>
                <a:path h="5070104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423069"/>
                  </a:cubicBezTo>
                  <a:lnTo>
                    <a:pt x="660400" y="5070104"/>
                  </a:lnTo>
                  <a:lnTo>
                    <a:pt x="0" y="5070104"/>
                  </a:lnTo>
                  <a:lnTo>
                    <a:pt x="0" y="426517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FAE3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65100"/>
              <a:ext cx="660400" cy="49050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74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0486" y="942899"/>
            <a:ext cx="11860863" cy="482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0"/>
              </a:lnSpc>
            </a:pPr>
            <a:r>
              <a:rPr lang="en-US" sz="4012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Аналіз отриманих результатів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42554" y="454406"/>
            <a:ext cx="1028700" cy="57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2"/>
              </a:lnSpc>
            </a:pPr>
            <a:r>
              <a:rPr lang="en-US" sz="4612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14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74050" y="4049860"/>
            <a:ext cx="18013950" cy="422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4"/>
              </a:lnSpc>
              <a:spcBef>
                <a:spcPct val="0"/>
              </a:spcBef>
            </a:pPr>
            <a:r>
              <a:rPr lang="en-US" sz="257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На початку розробки було сформульовано низку функціональних та нефункціональних вимог до системи. </a:t>
            </a:r>
          </a:p>
          <a:p>
            <a:pPr algn="l">
              <a:lnSpc>
                <a:spcPts val="2574"/>
              </a:lnSpc>
              <a:spcBef>
                <a:spcPct val="0"/>
              </a:spcBef>
            </a:pPr>
          </a:p>
          <a:p>
            <a:pPr algn="l">
              <a:lnSpc>
                <a:spcPts val="2574"/>
              </a:lnSpc>
              <a:spcBef>
                <a:spcPct val="0"/>
              </a:spcBef>
            </a:pPr>
            <a:r>
              <a:rPr lang="en-US" sz="257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Основні вимоги включали: </a:t>
            </a:r>
          </a:p>
          <a:p>
            <a:pPr algn="l" marL="555825" indent="-277913" lvl="1">
              <a:lnSpc>
                <a:spcPts val="2574"/>
              </a:lnSpc>
              <a:spcBef>
                <a:spcPct val="0"/>
              </a:spcBef>
              <a:buFont typeface="Arial"/>
              <a:buChar char="•"/>
            </a:pPr>
            <a:r>
              <a:rPr lang="en-US" sz="257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ведення обліку лікарських засобів; </a:t>
            </a:r>
          </a:p>
          <a:p>
            <a:pPr algn="l" marL="555825" indent="-277913" lvl="1">
              <a:lnSpc>
                <a:spcPts val="2574"/>
              </a:lnSpc>
              <a:spcBef>
                <a:spcPct val="0"/>
              </a:spcBef>
              <a:buFont typeface="Arial"/>
              <a:buChar char="•"/>
            </a:pPr>
            <a:r>
              <a:rPr lang="en-US" sz="257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створення та обробка замовлень; </a:t>
            </a:r>
          </a:p>
          <a:p>
            <a:pPr algn="l" marL="555825" indent="-277913" lvl="1">
              <a:lnSpc>
                <a:spcPts val="2574"/>
              </a:lnSpc>
              <a:spcBef>
                <a:spcPct val="0"/>
              </a:spcBef>
              <a:buFont typeface="Arial"/>
              <a:buChar char="•"/>
            </a:pPr>
            <a:r>
              <a:rPr lang="en-US" sz="257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автоматичне інформування про закінчення терміну придатності або низький залишок препарату; </a:t>
            </a:r>
          </a:p>
          <a:p>
            <a:pPr algn="l" marL="555825" indent="-277913" lvl="1">
              <a:lnSpc>
                <a:spcPts val="2574"/>
              </a:lnSpc>
              <a:spcBef>
                <a:spcPct val="0"/>
              </a:spcBef>
              <a:buFont typeface="Arial"/>
              <a:buChar char="•"/>
            </a:pPr>
            <a:r>
              <a:rPr lang="en-US" sz="257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безпечна авторизація та автентифікація користувачів; </a:t>
            </a:r>
          </a:p>
          <a:p>
            <a:pPr algn="l" marL="555825" indent="-277913" lvl="1">
              <a:lnSpc>
                <a:spcPts val="2574"/>
              </a:lnSpc>
              <a:spcBef>
                <a:spcPct val="0"/>
              </a:spcBef>
              <a:buFont typeface="Arial"/>
              <a:buChar char="•"/>
            </a:pPr>
            <a:r>
              <a:rPr lang="en-US" sz="257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робота з базою даних через хмарний сервіс (Azure SQL); </a:t>
            </a:r>
          </a:p>
          <a:p>
            <a:pPr algn="l" marL="555825" indent="-277913" lvl="1">
              <a:lnSpc>
                <a:spcPts val="2574"/>
              </a:lnSpc>
              <a:spcBef>
                <a:spcPct val="0"/>
              </a:spcBef>
              <a:buFont typeface="Arial"/>
              <a:buChar char="•"/>
            </a:pPr>
            <a:r>
              <a:rPr lang="en-US" sz="257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дружній інтерфейс для фармацевтів. </a:t>
            </a:r>
          </a:p>
          <a:p>
            <a:pPr algn="l">
              <a:lnSpc>
                <a:spcPts val="2574"/>
              </a:lnSpc>
              <a:spcBef>
                <a:spcPct val="0"/>
              </a:spcBef>
            </a:pPr>
          </a:p>
          <a:p>
            <a:pPr algn="l">
              <a:lnSpc>
                <a:spcPts val="2574"/>
              </a:lnSpc>
              <a:spcBef>
                <a:spcPct val="0"/>
              </a:spcBef>
            </a:pPr>
            <a:r>
              <a:rPr lang="en-US" sz="257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Результати тестування показали, що всі основні функції реалізовано коректно та відповідають заявленим вимогам. Система дозволяє швидко знаходити необхідні препарати, вести історію продажів, обробляти замовлення та зручно адмініструвати дані.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50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88153" y="6692721"/>
            <a:ext cx="6109733" cy="6102096"/>
          </a:xfrm>
          <a:custGeom>
            <a:avLst/>
            <a:gdLst/>
            <a:ahLst/>
            <a:cxnLst/>
            <a:rect r="r" b="b" t="t" l="l"/>
            <a:pathLst>
              <a:path h="6102096" w="6109733">
                <a:moveTo>
                  <a:pt x="0" y="0"/>
                </a:moveTo>
                <a:lnTo>
                  <a:pt x="6109733" y="0"/>
                </a:lnTo>
                <a:lnTo>
                  <a:pt x="6109733" y="6102095"/>
                </a:lnTo>
                <a:lnTo>
                  <a:pt x="0" y="6102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12053" y="-2720467"/>
            <a:ext cx="6109733" cy="6102096"/>
          </a:xfrm>
          <a:custGeom>
            <a:avLst/>
            <a:gdLst/>
            <a:ahLst/>
            <a:cxnLst/>
            <a:rect r="r" b="b" t="t" l="l"/>
            <a:pathLst>
              <a:path h="6102096" w="6109733">
                <a:moveTo>
                  <a:pt x="0" y="0"/>
                </a:moveTo>
                <a:lnTo>
                  <a:pt x="6109732" y="0"/>
                </a:lnTo>
                <a:lnTo>
                  <a:pt x="6109732" y="6102096"/>
                </a:lnTo>
                <a:lnTo>
                  <a:pt x="0" y="6102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257978" y="-2030022"/>
            <a:ext cx="4060043" cy="406004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AE3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39700" y="168275"/>
              <a:ext cx="533400" cy="504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5400000">
            <a:off x="5286053" y="-4955472"/>
            <a:ext cx="1583285" cy="12155392"/>
            <a:chOff x="0" y="0"/>
            <a:chExt cx="660400" cy="507010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0400" cy="5070104"/>
            </a:xfrm>
            <a:custGeom>
              <a:avLst/>
              <a:gdLst/>
              <a:ahLst/>
              <a:cxnLst/>
              <a:rect r="r" b="b" t="t" l="l"/>
              <a:pathLst>
                <a:path h="5070104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423069"/>
                  </a:cubicBezTo>
                  <a:lnTo>
                    <a:pt x="660400" y="5070104"/>
                  </a:lnTo>
                  <a:lnTo>
                    <a:pt x="0" y="5070104"/>
                  </a:lnTo>
                  <a:lnTo>
                    <a:pt x="0" y="426517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FAE3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65100"/>
              <a:ext cx="660400" cy="49050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74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0486" y="942899"/>
            <a:ext cx="11860863" cy="482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0"/>
              </a:lnSpc>
            </a:pPr>
            <a:r>
              <a:rPr lang="en-US" sz="4012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Висновки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42554" y="454406"/>
            <a:ext cx="1028700" cy="57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2"/>
              </a:lnSpc>
            </a:pPr>
            <a:r>
              <a:rPr lang="en-US" sz="4612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15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74038" y="3950159"/>
            <a:ext cx="12939923" cy="3997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"/>
              </a:lnSpc>
              <a:spcBef>
                <a:spcPct val="0"/>
              </a:spcBef>
            </a:pPr>
            <a:r>
              <a:rPr lang="en-US" sz="287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У</a:t>
            </a:r>
            <a:r>
              <a:rPr lang="en-US" sz="287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результаті роботи створено систему PharmacyGo для автоматизації аптечної діяльності. Реалізовано вебінтерфейс для клієнтів та десктопну частину для працівників. Застосовано сучасний стек технологій: C#, ASP.NET Core, SQL Server на Azure. </a:t>
            </a:r>
          </a:p>
          <a:p>
            <a:pPr algn="l">
              <a:lnSpc>
                <a:spcPts val="2874"/>
              </a:lnSpc>
              <a:spcBef>
                <a:spcPct val="0"/>
              </a:spcBef>
            </a:pPr>
          </a:p>
          <a:p>
            <a:pPr algn="l">
              <a:lnSpc>
                <a:spcPts val="2874"/>
              </a:lnSpc>
              <a:spcBef>
                <a:spcPct val="0"/>
              </a:spcBef>
            </a:pPr>
            <a:r>
              <a:rPr lang="en-US" sz="287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Система забезпечує зручне управління товарами, замовленнями та клієнтами. Архітектура є масштабованою, безпечною та готовою до розширення. </a:t>
            </a:r>
          </a:p>
          <a:p>
            <a:pPr algn="l">
              <a:lnSpc>
                <a:spcPts val="2874"/>
              </a:lnSpc>
              <a:spcBef>
                <a:spcPct val="0"/>
              </a:spcBef>
            </a:pPr>
          </a:p>
          <a:p>
            <a:pPr algn="l">
              <a:lnSpc>
                <a:spcPts val="2874"/>
              </a:lnSpc>
              <a:spcBef>
                <a:spcPct val="0"/>
              </a:spcBef>
            </a:pPr>
            <a:r>
              <a:rPr lang="en-US" sz="287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У майбутньому можливе доповнення функціоналу: аналітика, мобільна версія, інтеграція з медичними сервісами.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AE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453517" y="9239076"/>
            <a:ext cx="15391317" cy="0"/>
          </a:xfrm>
          <a:prstGeom prst="line">
            <a:avLst/>
          </a:prstGeom>
          <a:ln cap="flat" w="19050">
            <a:solidFill>
              <a:srgbClr val="3D503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233134" y="2092452"/>
            <a:ext cx="6109733" cy="6102096"/>
          </a:xfrm>
          <a:custGeom>
            <a:avLst/>
            <a:gdLst/>
            <a:ahLst/>
            <a:cxnLst/>
            <a:rect r="r" b="b" t="t" l="l"/>
            <a:pathLst>
              <a:path h="6102096" w="6109733">
                <a:moveTo>
                  <a:pt x="0" y="0"/>
                </a:moveTo>
                <a:lnTo>
                  <a:pt x="6109732" y="0"/>
                </a:lnTo>
                <a:lnTo>
                  <a:pt x="6109732" y="6102096"/>
                </a:lnTo>
                <a:lnTo>
                  <a:pt x="0" y="6102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587075" y="2914842"/>
            <a:ext cx="9113849" cy="4457316"/>
            <a:chOff x="0" y="0"/>
            <a:chExt cx="2400355" cy="117394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00355" cy="1173943"/>
            </a:xfrm>
            <a:custGeom>
              <a:avLst/>
              <a:gdLst/>
              <a:ahLst/>
              <a:cxnLst/>
              <a:rect r="r" b="b" t="t" l="l"/>
              <a:pathLst>
                <a:path h="1173943" w="2400355">
                  <a:moveTo>
                    <a:pt x="0" y="0"/>
                  </a:moveTo>
                  <a:lnTo>
                    <a:pt x="2400355" y="0"/>
                  </a:lnTo>
                  <a:lnTo>
                    <a:pt x="2400355" y="1173943"/>
                  </a:lnTo>
                  <a:lnTo>
                    <a:pt x="0" y="1173943"/>
                  </a:lnTo>
                  <a:close/>
                </a:path>
              </a:pathLst>
            </a:custGeom>
            <a:solidFill>
              <a:srgbClr val="3D503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2400355" cy="12025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3057170" y="2227084"/>
            <a:ext cx="6109733" cy="6102096"/>
          </a:xfrm>
          <a:custGeom>
            <a:avLst/>
            <a:gdLst/>
            <a:ahLst/>
            <a:cxnLst/>
            <a:rect r="r" b="b" t="t" l="l"/>
            <a:pathLst>
              <a:path h="6102096" w="6109733">
                <a:moveTo>
                  <a:pt x="0" y="0"/>
                </a:moveTo>
                <a:lnTo>
                  <a:pt x="6109733" y="0"/>
                </a:lnTo>
                <a:lnTo>
                  <a:pt x="6109733" y="6102095"/>
                </a:lnTo>
                <a:lnTo>
                  <a:pt x="0" y="6102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402525" y="3519237"/>
            <a:ext cx="9480647" cy="3327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50"/>
              </a:lnSpc>
            </a:pPr>
            <a:r>
              <a:rPr lang="en-US" b="true" sz="9536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ДЯКУЮ ЗА УВАГУ!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50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49697"/>
            <a:ext cx="8712859" cy="1595230"/>
            <a:chOff x="0" y="0"/>
            <a:chExt cx="2294745" cy="4201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4745" cy="420143"/>
            </a:xfrm>
            <a:custGeom>
              <a:avLst/>
              <a:gdLst/>
              <a:ahLst/>
              <a:cxnLst/>
              <a:rect r="r" b="b" t="t" l="l"/>
              <a:pathLst>
                <a:path h="420143" w="2294745">
                  <a:moveTo>
                    <a:pt x="0" y="0"/>
                  </a:moveTo>
                  <a:lnTo>
                    <a:pt x="2294745" y="0"/>
                  </a:lnTo>
                  <a:lnTo>
                    <a:pt x="2294745" y="420143"/>
                  </a:lnTo>
                  <a:lnTo>
                    <a:pt x="0" y="420143"/>
                  </a:lnTo>
                  <a:close/>
                </a:path>
              </a:pathLst>
            </a:custGeom>
            <a:solidFill>
              <a:srgbClr val="FFAE3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294745" cy="4487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204434" y="-2694926"/>
            <a:ext cx="6109733" cy="6102096"/>
          </a:xfrm>
          <a:custGeom>
            <a:avLst/>
            <a:gdLst/>
            <a:ahLst/>
            <a:cxnLst/>
            <a:rect r="r" b="b" t="t" l="l"/>
            <a:pathLst>
              <a:path h="6102096" w="6109733">
                <a:moveTo>
                  <a:pt x="0" y="0"/>
                </a:moveTo>
                <a:lnTo>
                  <a:pt x="6109732" y="0"/>
                </a:lnTo>
                <a:lnTo>
                  <a:pt x="6109732" y="6102095"/>
                </a:lnTo>
                <a:lnTo>
                  <a:pt x="0" y="6102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257978" y="-2030022"/>
            <a:ext cx="4060043" cy="406004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AE3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39700" y="168275"/>
              <a:ext cx="533400" cy="504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198155" y="3327059"/>
            <a:ext cx="10836777" cy="5442980"/>
          </a:xfrm>
          <a:custGeom>
            <a:avLst/>
            <a:gdLst/>
            <a:ahLst/>
            <a:cxnLst/>
            <a:rect r="r" b="b" t="t" l="l"/>
            <a:pathLst>
              <a:path h="5442980" w="10836777">
                <a:moveTo>
                  <a:pt x="0" y="0"/>
                </a:moveTo>
                <a:lnTo>
                  <a:pt x="10836777" y="0"/>
                </a:lnTo>
                <a:lnTo>
                  <a:pt x="10836777" y="5442981"/>
                </a:lnTo>
                <a:lnTo>
                  <a:pt x="0" y="54429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17674" y="1522077"/>
            <a:ext cx="8612003" cy="57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2"/>
              </a:lnSpc>
            </a:pPr>
            <a:r>
              <a:rPr lang="en-US" sz="4612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Аналіз аналогів Apteka24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87835" y="6115224"/>
            <a:ext cx="445507" cy="262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91"/>
              </a:lnSpc>
            </a:pPr>
            <a:r>
              <a:rPr lang="en-US" sz="2174" b="true">
                <a:solidFill>
                  <a:srgbClr val="3D5034"/>
                </a:solidFill>
                <a:latin typeface="DM Sans Bold"/>
                <a:ea typeface="DM Sans Bold"/>
                <a:cs typeface="DM Sans Bold"/>
                <a:sym typeface="DM Sans Bold"/>
              </a:rPr>
              <a:t>9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242554" y="454406"/>
            <a:ext cx="1028700" cy="57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2"/>
              </a:lnSpc>
            </a:pPr>
            <a:r>
              <a:rPr lang="en-US" sz="4612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91798" y="5244329"/>
            <a:ext cx="5764799" cy="1646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74"/>
              </a:lnSpc>
              <a:spcBef>
                <a:spcPct val="0"/>
              </a:spcBef>
            </a:pPr>
            <a:r>
              <a:rPr lang="en-US" sz="2574">
                <a:solidFill>
                  <a:srgbClr val="FFFFFF"/>
                </a:solidFill>
                <a:latin typeface="Neue Machina"/>
                <a:ea typeface="Neue Machina"/>
                <a:cs typeface="Neue Machina"/>
                <a:sym typeface="Neue Machina"/>
              </a:rPr>
              <a:t>Apteka24 — це онлайн-аптека з широким асортиментом медикаментів, яка пропонує доставку по всій Україні та зручний інтерфейс для замовлень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50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74819" y="-2720467"/>
            <a:ext cx="6109733" cy="6102096"/>
          </a:xfrm>
          <a:custGeom>
            <a:avLst/>
            <a:gdLst/>
            <a:ahLst/>
            <a:cxnLst/>
            <a:rect r="r" b="b" t="t" l="l"/>
            <a:pathLst>
              <a:path h="6102096" w="6109733">
                <a:moveTo>
                  <a:pt x="0" y="0"/>
                </a:moveTo>
                <a:lnTo>
                  <a:pt x="6109733" y="0"/>
                </a:lnTo>
                <a:lnTo>
                  <a:pt x="6109733" y="6102096"/>
                </a:lnTo>
                <a:lnTo>
                  <a:pt x="0" y="6102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257978" y="-2030022"/>
            <a:ext cx="4060043" cy="4060043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AE3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39700" y="168275"/>
              <a:ext cx="533400" cy="504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3780357" y="-2824688"/>
            <a:ext cx="1583285" cy="9144000"/>
            <a:chOff x="0" y="0"/>
            <a:chExt cx="660400" cy="38140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60400" cy="3814030"/>
            </a:xfrm>
            <a:custGeom>
              <a:avLst/>
              <a:gdLst/>
              <a:ahLst/>
              <a:cxnLst/>
              <a:rect r="r" b="b" t="t" l="l"/>
              <a:pathLst>
                <a:path h="381403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95168"/>
                  </a:cubicBezTo>
                  <a:lnTo>
                    <a:pt x="660400" y="3814030"/>
                  </a:lnTo>
                  <a:lnTo>
                    <a:pt x="0" y="3814030"/>
                  </a:lnTo>
                  <a:lnTo>
                    <a:pt x="0" y="397705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FAE3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165100"/>
              <a:ext cx="660400" cy="36489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74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920126" y="2975857"/>
            <a:ext cx="10836777" cy="5410191"/>
          </a:xfrm>
          <a:custGeom>
            <a:avLst/>
            <a:gdLst/>
            <a:ahLst/>
            <a:cxnLst/>
            <a:rect r="r" b="b" t="t" l="l"/>
            <a:pathLst>
              <a:path h="5410191" w="10836777">
                <a:moveTo>
                  <a:pt x="0" y="0"/>
                </a:moveTo>
                <a:lnTo>
                  <a:pt x="10836778" y="0"/>
                </a:lnTo>
                <a:lnTo>
                  <a:pt x="10836778" y="5410191"/>
                </a:lnTo>
                <a:lnTo>
                  <a:pt x="0" y="54101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0064" y="1522077"/>
            <a:ext cx="8939422" cy="57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2"/>
              </a:lnSpc>
            </a:pPr>
            <a:r>
              <a:rPr lang="en-US" sz="4612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Аналіз аналогів Apteka911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42554" y="454406"/>
            <a:ext cx="1028700" cy="57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2"/>
              </a:lnSpc>
            </a:pPr>
            <a:r>
              <a:rPr lang="en-US" sz="4612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11657" y="4876732"/>
            <a:ext cx="5764799" cy="1646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74"/>
              </a:lnSpc>
              <a:spcBef>
                <a:spcPct val="0"/>
              </a:spcBef>
            </a:pPr>
            <a:r>
              <a:rPr lang="en-US" sz="2574">
                <a:solidFill>
                  <a:srgbClr val="FFFFFF"/>
                </a:solidFill>
                <a:latin typeface="Neue Machina"/>
                <a:ea typeface="Neue Machina"/>
                <a:cs typeface="Neue Machina"/>
                <a:sym typeface="Neue Machina"/>
              </a:rPr>
              <a:t>Apteka911 — сервіс для пошуку й замовлення ліків онлайн, що також надає інформацію про наявність товарів у фізичних аптеках-партнерах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50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74819" y="-2720467"/>
            <a:ext cx="6109733" cy="6102096"/>
          </a:xfrm>
          <a:custGeom>
            <a:avLst/>
            <a:gdLst/>
            <a:ahLst/>
            <a:cxnLst/>
            <a:rect r="r" b="b" t="t" l="l"/>
            <a:pathLst>
              <a:path h="6102096" w="6109733">
                <a:moveTo>
                  <a:pt x="0" y="0"/>
                </a:moveTo>
                <a:lnTo>
                  <a:pt x="6109733" y="0"/>
                </a:lnTo>
                <a:lnTo>
                  <a:pt x="6109733" y="6102096"/>
                </a:lnTo>
                <a:lnTo>
                  <a:pt x="0" y="6102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257978" y="-2030022"/>
            <a:ext cx="4060043" cy="4060043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AE3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39700" y="168275"/>
              <a:ext cx="533400" cy="504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3398068" y="-2442398"/>
            <a:ext cx="1583285" cy="8379421"/>
            <a:chOff x="0" y="0"/>
            <a:chExt cx="660400" cy="349511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60400" cy="3495118"/>
            </a:xfrm>
            <a:custGeom>
              <a:avLst/>
              <a:gdLst/>
              <a:ahLst/>
              <a:cxnLst/>
              <a:rect r="r" b="b" t="t" l="l"/>
              <a:pathLst>
                <a:path h="3495118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88084"/>
                  </a:cubicBezTo>
                  <a:lnTo>
                    <a:pt x="660400" y="3495118"/>
                  </a:lnTo>
                  <a:lnTo>
                    <a:pt x="0" y="3495118"/>
                  </a:lnTo>
                  <a:lnTo>
                    <a:pt x="0" y="39039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FAE3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165100"/>
              <a:ext cx="660400" cy="33300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74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920126" y="2959462"/>
            <a:ext cx="10836777" cy="5442980"/>
          </a:xfrm>
          <a:custGeom>
            <a:avLst/>
            <a:gdLst/>
            <a:ahLst/>
            <a:cxnLst/>
            <a:rect r="r" b="b" t="t" l="l"/>
            <a:pathLst>
              <a:path h="5442980" w="10836777">
                <a:moveTo>
                  <a:pt x="0" y="0"/>
                </a:moveTo>
                <a:lnTo>
                  <a:pt x="10836778" y="0"/>
                </a:lnTo>
                <a:lnTo>
                  <a:pt x="10836778" y="5442981"/>
                </a:lnTo>
                <a:lnTo>
                  <a:pt x="0" y="54429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0064" y="1522077"/>
            <a:ext cx="8939422" cy="57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2"/>
              </a:lnSpc>
            </a:pPr>
            <a:r>
              <a:rPr lang="en-US" sz="4612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Аналіз аналогів ADD.UA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42554" y="454406"/>
            <a:ext cx="1028700" cy="57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2"/>
              </a:lnSpc>
            </a:pPr>
            <a:r>
              <a:rPr lang="en-US" sz="4612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11657" y="4876732"/>
            <a:ext cx="5764799" cy="1646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74"/>
              </a:lnSpc>
              <a:spcBef>
                <a:spcPct val="0"/>
              </a:spcBef>
            </a:pPr>
            <a:r>
              <a:rPr lang="en-US" sz="2574">
                <a:solidFill>
                  <a:srgbClr val="FFFFFF"/>
                </a:solidFill>
                <a:latin typeface="Neue Machina"/>
                <a:ea typeface="Neue Machina"/>
                <a:cs typeface="Neue Machina"/>
                <a:sym typeface="Neue Machina"/>
              </a:rPr>
              <a:t>ADD.UA — популярна інтернет-аптека, яка спеціалізується на продажу лікарських засобів, товарів для здоров’я та медичної техніки з доставкою по Україні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50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88153" y="6692721"/>
            <a:ext cx="6109733" cy="6102096"/>
          </a:xfrm>
          <a:custGeom>
            <a:avLst/>
            <a:gdLst/>
            <a:ahLst/>
            <a:cxnLst/>
            <a:rect r="r" b="b" t="t" l="l"/>
            <a:pathLst>
              <a:path h="6102096" w="6109733">
                <a:moveTo>
                  <a:pt x="0" y="0"/>
                </a:moveTo>
                <a:lnTo>
                  <a:pt x="6109733" y="0"/>
                </a:lnTo>
                <a:lnTo>
                  <a:pt x="6109733" y="6102095"/>
                </a:lnTo>
                <a:lnTo>
                  <a:pt x="0" y="6102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12053" y="-2720467"/>
            <a:ext cx="6109733" cy="6102096"/>
          </a:xfrm>
          <a:custGeom>
            <a:avLst/>
            <a:gdLst/>
            <a:ahLst/>
            <a:cxnLst/>
            <a:rect r="r" b="b" t="t" l="l"/>
            <a:pathLst>
              <a:path h="6102096" w="6109733">
                <a:moveTo>
                  <a:pt x="0" y="0"/>
                </a:moveTo>
                <a:lnTo>
                  <a:pt x="6109732" y="0"/>
                </a:lnTo>
                <a:lnTo>
                  <a:pt x="6109732" y="6102096"/>
                </a:lnTo>
                <a:lnTo>
                  <a:pt x="0" y="6102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257978" y="-2030022"/>
            <a:ext cx="4060043" cy="406004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AE3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39700" y="168275"/>
              <a:ext cx="533400" cy="504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5400000">
            <a:off x="2485905" y="-1530236"/>
            <a:ext cx="1583285" cy="6555096"/>
            <a:chOff x="0" y="0"/>
            <a:chExt cx="660400" cy="273417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0400" cy="2734179"/>
            </a:xfrm>
            <a:custGeom>
              <a:avLst/>
              <a:gdLst/>
              <a:ahLst/>
              <a:cxnLst/>
              <a:rect r="r" b="b" t="t" l="l"/>
              <a:pathLst>
                <a:path h="2734179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71181"/>
                  </a:cubicBezTo>
                  <a:lnTo>
                    <a:pt x="660400" y="2734179"/>
                  </a:lnTo>
                  <a:lnTo>
                    <a:pt x="0" y="2734179"/>
                  </a:lnTo>
                  <a:lnTo>
                    <a:pt x="0" y="372935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FAE3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65100"/>
              <a:ext cx="660400" cy="25690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74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29994" y="1522077"/>
            <a:ext cx="6168624" cy="57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2"/>
              </a:lnSpc>
            </a:pPr>
            <a:r>
              <a:rPr lang="en-US" sz="4612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Постановка задачі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42554" y="454406"/>
            <a:ext cx="1028700" cy="57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2"/>
              </a:lnSpc>
            </a:pPr>
            <a:r>
              <a:rPr lang="en-US" sz="4612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00743" y="3705479"/>
            <a:ext cx="17286515" cy="4741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65"/>
              </a:lnSpc>
            </a:pPr>
            <a:r>
              <a:rPr lang="en-US" sz="26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Мета: розробити інформаційну систему «Автоматизована система продажу лікарських засобів» для зберігання та обробки даних про ліки, категорії, постачальників, замовлення, клієнтів та відгуки.</a:t>
            </a:r>
          </a:p>
          <a:p>
            <a:pPr algn="just">
              <a:lnSpc>
                <a:spcPts val="3765"/>
              </a:lnSpc>
            </a:pPr>
          </a:p>
          <a:p>
            <a:pPr algn="just">
              <a:lnSpc>
                <a:spcPts val="3765"/>
              </a:lnSpc>
            </a:pPr>
            <a:r>
              <a:rPr lang="en-US" sz="26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Задачі системи:</a:t>
            </a:r>
          </a:p>
          <a:p>
            <a:pPr algn="just" marL="580636" indent="-290318" lvl="1">
              <a:lnSpc>
                <a:spcPts val="3765"/>
              </a:lnSpc>
              <a:buFont typeface="Arial"/>
              <a:buChar char="•"/>
            </a:pPr>
            <a:r>
              <a:rPr lang="en-US" sz="26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Підтримка багаторівневого доступу (клієнт / адміністратор);</a:t>
            </a:r>
          </a:p>
          <a:p>
            <a:pPr algn="just" marL="580636" indent="-290318" lvl="1">
              <a:lnSpc>
                <a:spcPts val="3765"/>
              </a:lnSpc>
              <a:buFont typeface="Arial"/>
              <a:buChar char="•"/>
            </a:pPr>
            <a:r>
              <a:rPr lang="en-US" sz="26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Можливість обирати товари та оформляти замовлення;</a:t>
            </a:r>
          </a:p>
          <a:p>
            <a:pPr algn="just" marL="580636" indent="-290318" lvl="1">
              <a:lnSpc>
                <a:spcPts val="3765"/>
              </a:lnSpc>
              <a:buFont typeface="Arial"/>
              <a:buChar char="•"/>
            </a:pPr>
            <a:r>
              <a:rPr lang="en-US" sz="26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Форм</a:t>
            </a:r>
            <a:r>
              <a:rPr lang="en-US" sz="26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ування звітів та документів («Опис препарату», «Чек замовлення»);</a:t>
            </a:r>
          </a:p>
          <a:p>
            <a:pPr algn="just" marL="580636" indent="-290318" lvl="1">
              <a:lnSpc>
                <a:spcPts val="3765"/>
              </a:lnSpc>
              <a:buFont typeface="Arial"/>
              <a:buChar char="•"/>
            </a:pPr>
            <a:r>
              <a:rPr lang="en-US" sz="26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Підт</a:t>
            </a:r>
            <a:r>
              <a:rPr lang="en-US" sz="26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римка статистики та алгоритмічних залежностей (рейтинги, суми, прибутки);</a:t>
            </a:r>
          </a:p>
          <a:p>
            <a:pPr algn="just" marL="580636" indent="-290318" lvl="1">
              <a:lnSpc>
                <a:spcPts val="3765"/>
              </a:lnSpc>
              <a:buFont typeface="Arial"/>
              <a:buChar char="•"/>
            </a:pPr>
            <a:r>
              <a:rPr lang="en-US" sz="26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Реалізація задачі</a:t>
            </a:r>
            <a:r>
              <a:rPr lang="en-US" sz="26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автоматизації: </a:t>
            </a:r>
            <a:r>
              <a:rPr lang="en-US" sz="26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e-mail повідомлення про надходження препарату.</a:t>
            </a:r>
          </a:p>
          <a:p>
            <a:pPr algn="just">
              <a:lnSpc>
                <a:spcPts val="3765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50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88153" y="6692721"/>
            <a:ext cx="6109733" cy="6102096"/>
          </a:xfrm>
          <a:custGeom>
            <a:avLst/>
            <a:gdLst/>
            <a:ahLst/>
            <a:cxnLst/>
            <a:rect r="r" b="b" t="t" l="l"/>
            <a:pathLst>
              <a:path h="6102096" w="6109733">
                <a:moveTo>
                  <a:pt x="0" y="0"/>
                </a:moveTo>
                <a:lnTo>
                  <a:pt x="6109733" y="0"/>
                </a:lnTo>
                <a:lnTo>
                  <a:pt x="6109733" y="6102095"/>
                </a:lnTo>
                <a:lnTo>
                  <a:pt x="0" y="6102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12053" y="-2720467"/>
            <a:ext cx="6109733" cy="6102096"/>
          </a:xfrm>
          <a:custGeom>
            <a:avLst/>
            <a:gdLst/>
            <a:ahLst/>
            <a:cxnLst/>
            <a:rect r="r" b="b" t="t" l="l"/>
            <a:pathLst>
              <a:path h="6102096" w="6109733">
                <a:moveTo>
                  <a:pt x="0" y="0"/>
                </a:moveTo>
                <a:lnTo>
                  <a:pt x="6109732" y="0"/>
                </a:lnTo>
                <a:lnTo>
                  <a:pt x="6109732" y="6102096"/>
                </a:lnTo>
                <a:lnTo>
                  <a:pt x="0" y="6102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257978" y="-2030022"/>
            <a:ext cx="4060043" cy="406004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AE3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39700" y="168275"/>
              <a:ext cx="533400" cy="504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5400000">
            <a:off x="2485905" y="-1530236"/>
            <a:ext cx="1583285" cy="6555096"/>
            <a:chOff x="0" y="0"/>
            <a:chExt cx="660400" cy="273417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0400" cy="2734179"/>
            </a:xfrm>
            <a:custGeom>
              <a:avLst/>
              <a:gdLst/>
              <a:ahLst/>
              <a:cxnLst/>
              <a:rect r="r" b="b" t="t" l="l"/>
              <a:pathLst>
                <a:path h="2734179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71181"/>
                  </a:cubicBezTo>
                  <a:lnTo>
                    <a:pt x="660400" y="2734179"/>
                  </a:lnTo>
                  <a:lnTo>
                    <a:pt x="0" y="2734179"/>
                  </a:lnTo>
                  <a:lnTo>
                    <a:pt x="0" y="372935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FAE3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65100"/>
              <a:ext cx="660400" cy="25690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74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29994" y="1522077"/>
            <a:ext cx="6168624" cy="57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2"/>
              </a:lnSpc>
            </a:pPr>
            <a:r>
              <a:rPr lang="en-US" sz="4612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Функції клієнта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42554" y="454406"/>
            <a:ext cx="1028700" cy="57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2"/>
              </a:lnSpc>
            </a:pPr>
            <a:r>
              <a:rPr lang="en-US" sz="4612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00743" y="3705479"/>
            <a:ext cx="17286515" cy="4741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0636" indent="-290318" lvl="1">
              <a:lnSpc>
                <a:spcPts val="3765"/>
              </a:lnSpc>
              <a:buFont typeface="Arial"/>
              <a:buChar char="•"/>
            </a:pPr>
            <a:r>
              <a:rPr lang="en-US" sz="26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Пошук ліків за назвою;</a:t>
            </a:r>
          </a:p>
          <a:p>
            <a:pPr algn="just" marL="580636" indent="-290318" lvl="1">
              <a:lnSpc>
                <a:spcPts val="3765"/>
              </a:lnSpc>
              <a:buFont typeface="Arial"/>
              <a:buChar char="•"/>
            </a:pPr>
            <a:r>
              <a:rPr lang="en-US" sz="26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Фільтрація за категорією, країною, формою, ціною;</a:t>
            </a:r>
          </a:p>
          <a:p>
            <a:pPr algn="just" marL="580636" indent="-290318" lvl="1">
              <a:lnSpc>
                <a:spcPts val="3765"/>
              </a:lnSpc>
              <a:buFont typeface="Arial"/>
              <a:buChar char="•"/>
            </a:pPr>
            <a:r>
              <a:rPr lang="en-US" sz="26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Перегляд опису та інструкції;</a:t>
            </a:r>
          </a:p>
          <a:p>
            <a:pPr algn="just" marL="580636" indent="-290318" lvl="1">
              <a:lnSpc>
                <a:spcPts val="3765"/>
              </a:lnSpc>
              <a:buFont typeface="Arial"/>
              <a:buChar char="•"/>
            </a:pPr>
            <a:r>
              <a:rPr lang="en-US" sz="26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Додавання товарів у кошик;</a:t>
            </a:r>
          </a:p>
          <a:p>
            <a:pPr algn="just" marL="580636" indent="-290318" lvl="1">
              <a:lnSpc>
                <a:spcPts val="3765"/>
              </a:lnSpc>
              <a:buFont typeface="Arial"/>
              <a:buChar char="•"/>
            </a:pPr>
            <a:r>
              <a:rPr lang="en-US" sz="26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Оформлення замовлення;</a:t>
            </a:r>
          </a:p>
          <a:p>
            <a:pPr algn="just" marL="580636" indent="-290318" lvl="1">
              <a:lnSpc>
                <a:spcPts val="3765"/>
              </a:lnSpc>
              <a:buFont typeface="Arial"/>
              <a:buChar char="•"/>
            </a:pPr>
            <a:r>
              <a:rPr lang="en-US" sz="26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Формування опису препаратів;</a:t>
            </a:r>
          </a:p>
          <a:p>
            <a:pPr algn="just" marL="580636" indent="-290318" lvl="1">
              <a:lnSpc>
                <a:spcPts val="3765"/>
              </a:lnSpc>
              <a:buFont typeface="Arial"/>
              <a:buChar char="•"/>
            </a:pPr>
            <a:r>
              <a:rPr lang="en-US" sz="26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Реєст</a:t>
            </a:r>
            <a:r>
              <a:rPr lang="en-US" sz="26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р</a:t>
            </a:r>
            <a:r>
              <a:rPr lang="en-US" sz="26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ація та вхід;</a:t>
            </a:r>
          </a:p>
          <a:p>
            <a:pPr algn="just" marL="580636" indent="-290318" lvl="1">
              <a:lnSpc>
                <a:spcPts val="3765"/>
              </a:lnSpc>
              <a:buFont typeface="Arial"/>
              <a:buChar char="•"/>
            </a:pPr>
            <a:r>
              <a:rPr lang="en-US" sz="26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Перегляд історії замовлень;</a:t>
            </a:r>
          </a:p>
          <a:p>
            <a:pPr algn="just" marL="580636" indent="-290318" lvl="1">
              <a:lnSpc>
                <a:spcPts val="3765"/>
              </a:lnSpc>
              <a:buFont typeface="Arial"/>
              <a:buChar char="•"/>
            </a:pPr>
            <a:r>
              <a:rPr lang="en-US" sz="26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Фо</a:t>
            </a:r>
            <a:r>
              <a:rPr lang="en-US" sz="26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рмування чека замовлення;</a:t>
            </a:r>
          </a:p>
          <a:p>
            <a:pPr algn="just" marL="580636" indent="-290318" lvl="1">
              <a:lnSpc>
                <a:spcPts val="3765"/>
              </a:lnSpc>
              <a:buFont typeface="Arial"/>
              <a:buChar char="•"/>
            </a:pPr>
            <a:r>
              <a:rPr lang="en-US" sz="26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Функція </a:t>
            </a:r>
            <a:r>
              <a:rPr lang="en-US" sz="26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автоматизації:</a:t>
            </a:r>
            <a:r>
              <a:rPr lang="en-US" sz="26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повідомлення на e-mail, коли препарат з’явиться в наявності.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50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88153" y="6692721"/>
            <a:ext cx="6109733" cy="6102096"/>
          </a:xfrm>
          <a:custGeom>
            <a:avLst/>
            <a:gdLst/>
            <a:ahLst/>
            <a:cxnLst/>
            <a:rect r="r" b="b" t="t" l="l"/>
            <a:pathLst>
              <a:path h="6102096" w="6109733">
                <a:moveTo>
                  <a:pt x="0" y="0"/>
                </a:moveTo>
                <a:lnTo>
                  <a:pt x="6109733" y="0"/>
                </a:lnTo>
                <a:lnTo>
                  <a:pt x="6109733" y="6102095"/>
                </a:lnTo>
                <a:lnTo>
                  <a:pt x="0" y="6102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12053" y="-2720467"/>
            <a:ext cx="6109733" cy="6102096"/>
          </a:xfrm>
          <a:custGeom>
            <a:avLst/>
            <a:gdLst/>
            <a:ahLst/>
            <a:cxnLst/>
            <a:rect r="r" b="b" t="t" l="l"/>
            <a:pathLst>
              <a:path h="6102096" w="6109733">
                <a:moveTo>
                  <a:pt x="0" y="0"/>
                </a:moveTo>
                <a:lnTo>
                  <a:pt x="6109732" y="0"/>
                </a:lnTo>
                <a:lnTo>
                  <a:pt x="6109732" y="6102096"/>
                </a:lnTo>
                <a:lnTo>
                  <a:pt x="0" y="6102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257978" y="-2030022"/>
            <a:ext cx="4060043" cy="406004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AE3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39700" y="168275"/>
              <a:ext cx="533400" cy="504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5400000">
            <a:off x="3488795" y="-2533126"/>
            <a:ext cx="1583285" cy="8560876"/>
            <a:chOff x="0" y="0"/>
            <a:chExt cx="660400" cy="35708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0400" cy="3570805"/>
            </a:xfrm>
            <a:custGeom>
              <a:avLst/>
              <a:gdLst/>
              <a:ahLst/>
              <a:cxnLst/>
              <a:rect r="r" b="b" t="t" l="l"/>
              <a:pathLst>
                <a:path h="3570805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89765"/>
                  </a:cubicBezTo>
                  <a:lnTo>
                    <a:pt x="660400" y="3570805"/>
                  </a:lnTo>
                  <a:lnTo>
                    <a:pt x="0" y="3570805"/>
                  </a:lnTo>
                  <a:lnTo>
                    <a:pt x="0" y="392126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FAE3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65100"/>
              <a:ext cx="660400" cy="34057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74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29994" y="1522077"/>
            <a:ext cx="8293559" cy="57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2"/>
              </a:lnSpc>
            </a:pPr>
            <a:r>
              <a:rPr lang="en-US" sz="4612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Функції адміністратора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42554" y="454406"/>
            <a:ext cx="1028700" cy="57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2"/>
              </a:lnSpc>
            </a:pPr>
            <a:r>
              <a:rPr lang="en-US" sz="4612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7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00743" y="4475823"/>
            <a:ext cx="16758557" cy="200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3814" indent="-311907" lvl="1">
              <a:lnSpc>
                <a:spcPts val="4045"/>
              </a:lnSpc>
              <a:buFont typeface="Arial"/>
              <a:buChar char="•"/>
            </a:pPr>
            <a:r>
              <a:rPr lang="en-US" sz="28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Додавання, редагування та видалення даних (препарати, категорії, п</a:t>
            </a:r>
            <a:r>
              <a:rPr lang="en-US" sz="28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остачальники, клієнти, відгуки);</a:t>
            </a:r>
          </a:p>
          <a:p>
            <a:pPr algn="just" marL="623814" indent="-311907" lvl="1">
              <a:lnSpc>
                <a:spcPts val="4045"/>
              </a:lnSpc>
              <a:buFont typeface="Arial"/>
              <a:buChar char="•"/>
            </a:pPr>
            <a:r>
              <a:rPr lang="en-US" sz="28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Перегляд замовлень користув</a:t>
            </a:r>
            <a:r>
              <a:rPr lang="en-US" sz="28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ачів;</a:t>
            </a:r>
          </a:p>
          <a:p>
            <a:pPr algn="just" marL="623814" indent="-311907" lvl="1">
              <a:lnSpc>
                <a:spcPts val="4045"/>
              </a:lnSpc>
              <a:buFont typeface="Arial"/>
              <a:buChar char="•"/>
            </a:pPr>
            <a:r>
              <a:rPr lang="en-US" sz="288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Перегляд статистики (рейтинг препаратів, рейтинг клієнтів, прибуток за рік по місяцях).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50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88153" y="6692721"/>
            <a:ext cx="6109733" cy="6102096"/>
          </a:xfrm>
          <a:custGeom>
            <a:avLst/>
            <a:gdLst/>
            <a:ahLst/>
            <a:cxnLst/>
            <a:rect r="r" b="b" t="t" l="l"/>
            <a:pathLst>
              <a:path h="6102096" w="6109733">
                <a:moveTo>
                  <a:pt x="0" y="0"/>
                </a:moveTo>
                <a:lnTo>
                  <a:pt x="6109733" y="0"/>
                </a:lnTo>
                <a:lnTo>
                  <a:pt x="6109733" y="6102095"/>
                </a:lnTo>
                <a:lnTo>
                  <a:pt x="0" y="6102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12053" y="-2720467"/>
            <a:ext cx="6109733" cy="6102096"/>
          </a:xfrm>
          <a:custGeom>
            <a:avLst/>
            <a:gdLst/>
            <a:ahLst/>
            <a:cxnLst/>
            <a:rect r="r" b="b" t="t" l="l"/>
            <a:pathLst>
              <a:path h="6102096" w="6109733">
                <a:moveTo>
                  <a:pt x="0" y="0"/>
                </a:moveTo>
                <a:lnTo>
                  <a:pt x="6109732" y="0"/>
                </a:lnTo>
                <a:lnTo>
                  <a:pt x="6109732" y="6102096"/>
                </a:lnTo>
                <a:lnTo>
                  <a:pt x="0" y="6102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257978" y="-2030022"/>
            <a:ext cx="4060043" cy="406004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AE3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39700" y="168275"/>
              <a:ext cx="533400" cy="504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5400000">
            <a:off x="4442037" y="-4111456"/>
            <a:ext cx="1583285" cy="10467359"/>
            <a:chOff x="0" y="0"/>
            <a:chExt cx="660400" cy="436601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0400" cy="4366013"/>
            </a:xfrm>
            <a:custGeom>
              <a:avLst/>
              <a:gdLst/>
              <a:ahLst/>
              <a:cxnLst/>
              <a:rect r="r" b="b" t="t" l="l"/>
              <a:pathLst>
                <a:path h="4366013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407429"/>
                  </a:cubicBezTo>
                  <a:lnTo>
                    <a:pt x="660400" y="4366013"/>
                  </a:lnTo>
                  <a:lnTo>
                    <a:pt x="0" y="4366013"/>
                  </a:lnTo>
                  <a:lnTo>
                    <a:pt x="0" y="410367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FAE3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65100"/>
              <a:ext cx="660400" cy="42009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74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5314112" y="2461078"/>
            <a:ext cx="7659775" cy="6871780"/>
          </a:xfrm>
          <a:custGeom>
            <a:avLst/>
            <a:gdLst/>
            <a:ahLst/>
            <a:cxnLst/>
            <a:rect r="r" b="b" t="t" l="l"/>
            <a:pathLst>
              <a:path h="6871780" w="7659775">
                <a:moveTo>
                  <a:pt x="0" y="0"/>
                </a:moveTo>
                <a:lnTo>
                  <a:pt x="7659776" y="0"/>
                </a:lnTo>
                <a:lnTo>
                  <a:pt x="7659776" y="6871780"/>
                </a:lnTo>
                <a:lnTo>
                  <a:pt x="0" y="68717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0205" y="644576"/>
            <a:ext cx="10100747" cy="1079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2"/>
              </a:lnSpc>
            </a:pPr>
            <a:r>
              <a:rPr lang="en-US" sz="4612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Архітектура та проєктування</a:t>
            </a:r>
          </a:p>
          <a:p>
            <a:pPr algn="l">
              <a:lnSpc>
                <a:spcPts val="4012"/>
              </a:lnSpc>
            </a:pPr>
            <a:r>
              <a:rPr lang="en-US" sz="4612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Use-сase діаграма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242554" y="454406"/>
            <a:ext cx="1028700" cy="57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2"/>
              </a:lnSpc>
            </a:pPr>
            <a:r>
              <a:rPr lang="en-US" sz="4612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50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88153" y="6692721"/>
            <a:ext cx="6109733" cy="6102096"/>
          </a:xfrm>
          <a:custGeom>
            <a:avLst/>
            <a:gdLst/>
            <a:ahLst/>
            <a:cxnLst/>
            <a:rect r="r" b="b" t="t" l="l"/>
            <a:pathLst>
              <a:path h="6102096" w="6109733">
                <a:moveTo>
                  <a:pt x="0" y="0"/>
                </a:moveTo>
                <a:lnTo>
                  <a:pt x="6109733" y="0"/>
                </a:lnTo>
                <a:lnTo>
                  <a:pt x="6109733" y="6102095"/>
                </a:lnTo>
                <a:lnTo>
                  <a:pt x="0" y="6102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12053" y="-2720467"/>
            <a:ext cx="6109733" cy="6102096"/>
          </a:xfrm>
          <a:custGeom>
            <a:avLst/>
            <a:gdLst/>
            <a:ahLst/>
            <a:cxnLst/>
            <a:rect r="r" b="b" t="t" l="l"/>
            <a:pathLst>
              <a:path h="6102096" w="6109733">
                <a:moveTo>
                  <a:pt x="0" y="0"/>
                </a:moveTo>
                <a:lnTo>
                  <a:pt x="6109732" y="0"/>
                </a:lnTo>
                <a:lnTo>
                  <a:pt x="6109732" y="6102096"/>
                </a:lnTo>
                <a:lnTo>
                  <a:pt x="0" y="6102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257978" y="-2030022"/>
            <a:ext cx="4060043" cy="406004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AE3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39700" y="168275"/>
              <a:ext cx="533400" cy="504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5400000">
            <a:off x="5638554" y="-5307973"/>
            <a:ext cx="1583285" cy="12860394"/>
            <a:chOff x="0" y="0"/>
            <a:chExt cx="660400" cy="536416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0400" cy="5364165"/>
            </a:xfrm>
            <a:custGeom>
              <a:avLst/>
              <a:gdLst/>
              <a:ahLst/>
              <a:cxnLst/>
              <a:rect r="r" b="b" t="t" l="l"/>
              <a:pathLst>
                <a:path h="5364165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429601"/>
                  </a:cubicBezTo>
                  <a:lnTo>
                    <a:pt x="660400" y="5364165"/>
                  </a:lnTo>
                  <a:lnTo>
                    <a:pt x="0" y="5364165"/>
                  </a:lnTo>
                  <a:lnTo>
                    <a:pt x="0" y="433263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FAE3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65100"/>
              <a:ext cx="660400" cy="51990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74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1648308" y="2030022"/>
            <a:ext cx="6227751" cy="2946688"/>
          </a:xfrm>
          <a:custGeom>
            <a:avLst/>
            <a:gdLst/>
            <a:ahLst/>
            <a:cxnLst/>
            <a:rect r="r" b="b" t="t" l="l"/>
            <a:pathLst>
              <a:path h="2946688" w="6227751">
                <a:moveTo>
                  <a:pt x="0" y="0"/>
                </a:moveTo>
                <a:lnTo>
                  <a:pt x="6227751" y="0"/>
                </a:lnTo>
                <a:lnTo>
                  <a:pt x="6227751" y="2946687"/>
                </a:lnTo>
                <a:lnTo>
                  <a:pt x="0" y="29466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41373" y="3751485"/>
            <a:ext cx="8186191" cy="5647357"/>
          </a:xfrm>
          <a:custGeom>
            <a:avLst/>
            <a:gdLst/>
            <a:ahLst/>
            <a:cxnLst/>
            <a:rect r="r" b="b" t="t" l="l"/>
            <a:pathLst>
              <a:path h="5647357" w="8186191">
                <a:moveTo>
                  <a:pt x="0" y="0"/>
                </a:moveTo>
                <a:lnTo>
                  <a:pt x="8186190" y="0"/>
                </a:lnTo>
                <a:lnTo>
                  <a:pt x="8186190" y="5647357"/>
                </a:lnTo>
                <a:lnTo>
                  <a:pt x="0" y="56473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0205" y="644576"/>
            <a:ext cx="12873683" cy="1079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2"/>
              </a:lnSpc>
            </a:pPr>
            <a:r>
              <a:rPr lang="en-US" sz="4612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Архітектура та проєктування</a:t>
            </a:r>
          </a:p>
          <a:p>
            <a:pPr algn="l">
              <a:lnSpc>
                <a:spcPts val="4012"/>
              </a:lnSpc>
            </a:pPr>
            <a:r>
              <a:rPr lang="en-US" sz="4612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Діаграма розгортання та ER діаграма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242554" y="454406"/>
            <a:ext cx="1028700" cy="57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2"/>
              </a:lnSpc>
            </a:pPr>
            <a:r>
              <a:rPr lang="en-US" sz="4612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9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216246" y="6062027"/>
            <a:ext cx="7515283" cy="3217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4"/>
              </a:lnSpc>
            </a:pPr>
            <a:r>
              <a:rPr lang="en-US" sz="217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База даних складається з наступних таблиць:</a:t>
            </a:r>
          </a:p>
          <a:p>
            <a:pPr algn="l">
              <a:lnSpc>
                <a:spcPts val="2174"/>
              </a:lnSpc>
              <a:spcBef>
                <a:spcPct val="0"/>
              </a:spcBef>
            </a:pPr>
            <a:r>
              <a:rPr lang="en-US" sz="217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Препарат</a:t>
            </a:r>
            <a:r>
              <a:rPr lang="en-US" sz="217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— зберігає інформацію про лікарські засоби</a:t>
            </a:r>
          </a:p>
          <a:p>
            <a:pPr algn="l">
              <a:lnSpc>
                <a:spcPts val="2174"/>
              </a:lnSpc>
              <a:spcBef>
                <a:spcPct val="0"/>
              </a:spcBef>
            </a:pPr>
            <a:r>
              <a:rPr lang="en-US" sz="217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Категорії — містить категорії препаратів</a:t>
            </a:r>
          </a:p>
          <a:p>
            <a:pPr algn="l">
              <a:lnSpc>
                <a:spcPts val="2174"/>
              </a:lnSpc>
              <a:spcBef>
                <a:spcPct val="0"/>
              </a:spcBef>
            </a:pPr>
            <a:r>
              <a:rPr lang="en-US" sz="217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Стан — визначає умови зберігання ліків</a:t>
            </a:r>
          </a:p>
          <a:p>
            <a:pPr algn="l">
              <a:lnSpc>
                <a:spcPts val="2174"/>
              </a:lnSpc>
              <a:spcBef>
                <a:spcPct val="0"/>
              </a:spcBef>
            </a:pPr>
            <a:r>
              <a:rPr lang="en-US" sz="217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Клієнт — зберігає дані клієнтів</a:t>
            </a:r>
          </a:p>
          <a:p>
            <a:pPr algn="l">
              <a:lnSpc>
                <a:spcPts val="2174"/>
              </a:lnSpc>
              <a:spcBef>
                <a:spcPct val="0"/>
              </a:spcBef>
            </a:pPr>
            <a:r>
              <a:rPr lang="en-US" sz="217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Кошик — відстежує товари у кошику користувачів</a:t>
            </a:r>
          </a:p>
          <a:p>
            <a:pPr algn="l">
              <a:lnSpc>
                <a:spcPts val="2174"/>
              </a:lnSpc>
              <a:spcBef>
                <a:spcPct val="0"/>
              </a:spcBef>
            </a:pPr>
            <a:r>
              <a:rPr lang="en-US" sz="217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Закази — фіксує оформлені замовлення</a:t>
            </a:r>
          </a:p>
          <a:p>
            <a:pPr algn="l">
              <a:lnSpc>
                <a:spcPts val="2174"/>
              </a:lnSpc>
              <a:spcBef>
                <a:spcPct val="0"/>
              </a:spcBef>
            </a:pPr>
            <a:r>
              <a:rPr lang="en-US" sz="217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Відгуки — зберігає відгуки клієнтів про препарати</a:t>
            </a:r>
          </a:p>
          <a:p>
            <a:pPr algn="l">
              <a:lnSpc>
                <a:spcPts val="2174"/>
              </a:lnSpc>
              <a:spcBef>
                <a:spcPct val="0"/>
              </a:spcBef>
            </a:pPr>
            <a:r>
              <a:rPr lang="en-US" sz="217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Постачальники — містить інформацію про постачальників</a:t>
            </a:r>
          </a:p>
          <a:p>
            <a:pPr algn="l">
              <a:lnSpc>
                <a:spcPts val="2174"/>
              </a:lnSpc>
              <a:spcBef>
                <a:spcPct val="0"/>
              </a:spcBef>
            </a:pPr>
            <a:r>
              <a:rPr lang="en-US" sz="217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Запрос_на_відправку — фіксує запити на повідомлення про наявність товару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DAGntwZfJbQ</dc:identifier>
  <dcterms:modified xsi:type="dcterms:W3CDTF">2011-08-01T06:04:30Z</dcterms:modified>
  <cp:revision>1</cp:revision>
  <dc:title>Green and Yellow Clean Minimalist Thesis Defense Presentation</dc:title>
</cp:coreProperties>
</file>