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77" r:id="rId9"/>
    <p:sldId id="278" r:id="rId10"/>
    <p:sldId id="279" r:id="rId11"/>
    <p:sldId id="280" r:id="rId12"/>
    <p:sldId id="281" r:id="rId13"/>
    <p:sldId id="282" r:id="rId14"/>
    <p:sldId id="264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73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35A097B-453E-6B2C-DD54-D9D5CBF10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3C313D7D-B850-3337-8E57-EA13A6C2D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39F2C015-6F7B-C930-510B-CD3D2733FC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5441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32AFAA9-0F3C-2687-3479-6764C2EA2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C9D2BCE8-BEBD-58DE-EF77-D16531AFD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DE837AD3-B957-818D-0142-B82934F6B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60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6162653D-E482-A5BD-6D9B-C62CE1A4D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461C9C9C-8E75-8D11-158B-7E445E18C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87C8651F-573F-C118-1932-F63D57261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8333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2E76035B-2540-B36F-6FE2-4C94E5A4D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C39E8632-7117-4F74-BDAF-FA79B7893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E13FBB37-6087-499D-8AA9-F7867A9F2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3986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DDB0A37D-687A-89AC-C7AF-43C5D2D53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F1144C53-55CC-87D3-7D71-BE30406922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28241664-1F79-6787-088E-52E8E1D1DE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720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10A4693-8A59-DC74-4AF0-3F10334E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87C92085-F424-C01F-FC5D-82C0DFF58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5F52E63B-7CA7-AD4C-10AC-47346C868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47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64F4FEB-45EF-767A-081C-6E36CEA4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7806203B-2C7F-3B11-5B08-24CDBAA65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EA2CF180-9B5A-3715-71E2-058D127B5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7803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759654"/>
            <a:ext cx="4115855" cy="13973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>
                <a:latin typeface="Open Sans"/>
                <a:ea typeface="Open Sans"/>
                <a:cs typeface="Open Sans"/>
              </a:rPr>
              <a:t>Розробка </a:t>
            </a:r>
            <a:r>
              <a:rPr lang="en-US" sz="2400">
                <a:latin typeface="Open Sans"/>
                <a:ea typeface="Open Sans"/>
                <a:cs typeface="Open Sans"/>
              </a:rPr>
              <a:t>Frontend </a:t>
            </a:r>
            <a:r>
              <a:rPr lang="ru-RU" sz="2400">
                <a:latin typeface="Open Sans"/>
                <a:ea typeface="Open Sans"/>
                <a:cs typeface="Open Sans"/>
              </a:rPr>
              <a:t>частини </a:t>
            </a:r>
            <a:r>
              <a:rPr lang="uk-UA" sz="2400">
                <a:latin typeface="Open Sans"/>
                <a:ea typeface="Open Sans"/>
                <a:cs typeface="Open Sans"/>
              </a:rPr>
              <a:t>вебзастосунку «Quiz Party Hub»</a:t>
            </a:r>
            <a:endParaRPr sz="24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32906" y="2826800"/>
            <a:ext cx="4115855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 dirty="0">
                <a:latin typeface="Open Sans"/>
                <a:ea typeface="Open Sans"/>
                <a:cs typeface="Open Sans"/>
                <a:sym typeface="Open Sans"/>
              </a:rPr>
              <a:t>ПІБ</a:t>
            </a:r>
            <a:r>
              <a:rPr lang="uk" sz="3100">
                <a:latin typeface="Open Sans"/>
                <a:ea typeface="Open Sans"/>
                <a:cs typeface="Open Sans"/>
                <a:sym typeface="Open Sans"/>
              </a:rPr>
              <a:t>, група </a:t>
            </a:r>
            <a:r>
              <a:rPr lang="en-US" sz="3100">
                <a:latin typeface="Open Sans"/>
                <a:ea typeface="Open Sans"/>
                <a:cs typeface="Open Sans"/>
                <a:sym typeface="Open Sans"/>
              </a:rPr>
              <a:t> 	</a:t>
            </a:r>
            <a:endParaRPr lang="uk-UA" sz="3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>
                <a:latin typeface="Open Sans"/>
                <a:ea typeface="Open Sans"/>
                <a:cs typeface="Open Sans"/>
                <a:sym typeface="Open Sans"/>
              </a:rPr>
              <a:t>Пятницький Владислав Сергійович ПЗПІ-22-9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" sz="31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latin typeface="Open Sans"/>
                <a:ea typeface="Open Sans"/>
                <a:cs typeface="Open Sans"/>
                <a:sym typeface="Open Sans"/>
              </a:rPr>
              <a:t>Керівник: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100">
                <a:latin typeface="Open Sans"/>
                <a:ea typeface="Open Sans"/>
                <a:cs typeface="Open Sans"/>
                <a:sym typeface="Open Sans"/>
              </a:rPr>
              <a:t>старший викладач Кафедри ПІ Олександр Вечур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100">
                <a:latin typeface="Open Sans"/>
                <a:ea typeface="Open Sans"/>
                <a:cs typeface="Open Sans"/>
                <a:sym typeface="Open Sans"/>
              </a:rPr>
              <a:t>20 червня </a:t>
            </a:r>
            <a:r>
              <a:rPr lang="uk" sz="3100" dirty="0">
                <a:latin typeface="Open Sans"/>
                <a:ea typeface="Open Sans"/>
                <a:cs typeface="Open Sans"/>
                <a:sym typeface="Open Sans"/>
              </a:rPr>
              <a:t>2025</a:t>
            </a:r>
            <a:endParaRPr sz="3100" dirty="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AFD5445-4250-B6BD-5516-ED2BEB1F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C284177B-412F-1595-E74C-908AD8E73B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UML </a:t>
            </a:r>
            <a:r>
              <a:rPr lang="ru-RU" sz="3200"/>
              <a:t>діаграма послідовності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3344DAE5-648B-49B2-A6E9-9649CF785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03CF3D8-F5E4-690F-6000-77149CB735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8F0125-6492-428B-0C17-708FCDA138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BEE4EAE-BDBD-BE56-A32C-4D51D3C46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439" y="1212065"/>
            <a:ext cx="33157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/>
              <a:t>Діаграма демонструє послідовність взаємодії між: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Користувачем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Інтерфейсом (</a:t>
            </a:r>
            <a:r>
              <a:rPr lang="en-US" sz="1200"/>
              <a:t>React)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Firebase (</a:t>
            </a:r>
            <a:r>
              <a:rPr lang="ru-RU" sz="1200"/>
              <a:t>автентифікація та база даних)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REST API (Node.js)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Gemini API (</a:t>
            </a:r>
            <a:r>
              <a:rPr lang="ru-RU" sz="1200"/>
              <a:t>генерація питань)</a:t>
            </a:r>
          </a:p>
          <a:p>
            <a:endParaRPr lang="ru-RU" sz="1200"/>
          </a:p>
          <a:p>
            <a:r>
              <a:rPr lang="ru-RU" sz="1200"/>
              <a:t>Показано типовий сценарій гри, що охоплює: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Авторизацію користувача через </a:t>
            </a:r>
            <a:r>
              <a:rPr lang="en-US" sz="1200"/>
              <a:t>Google Firebase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Введення теми для квізу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Надсилання запиту до </a:t>
            </a:r>
            <a:r>
              <a:rPr lang="en-US" sz="1200"/>
              <a:t>API </a:t>
            </a:r>
            <a:r>
              <a:rPr lang="ru-RU" sz="1200"/>
              <a:t>для генерації питань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Відображення питань та відповідей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Оновлення балів гравця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Перегляд статистики та результатів гри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0551965-79CB-BD85-5858-55AAAC6F39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18" y="1125141"/>
            <a:ext cx="4378035" cy="36350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629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D8F7C0E-DA15-6574-DBD8-C0431C75A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29F27B6-CD3E-44B7-8020-0AFF38A88A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UML </a:t>
            </a:r>
            <a:r>
              <a:rPr lang="ru-RU" sz="3200"/>
              <a:t>діаграма компонент</a:t>
            </a:r>
            <a:r>
              <a:rPr lang="uk-UA" sz="3200"/>
              <a:t>ів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FC4C412C-5886-0375-84EA-2853B7775A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3B5032C5-7DAB-0002-3FFA-635BF2260A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91FD45-63DA-FB54-EEDF-4DFE3330394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D7455DC-4E43-B504-B739-3E4DD88DA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06" y="1232704"/>
            <a:ext cx="331574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/>
              <a:t>Основні компоненти: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LoginForm — </a:t>
            </a:r>
            <a:r>
              <a:rPr lang="ru-RU" sz="1200"/>
              <a:t>автентифікація через </a:t>
            </a:r>
            <a:r>
              <a:rPr lang="en-US" sz="1200"/>
              <a:t>Google FirebaseQuizComponent — </a:t>
            </a:r>
            <a:r>
              <a:rPr lang="ru-RU" sz="1200"/>
              <a:t>генерація та проходження квізу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GameLobby — </a:t>
            </a:r>
            <a:r>
              <a:rPr lang="ru-RU" sz="1200"/>
              <a:t>очікування гравців (у майбутньому для мультиплеєра)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ResultsPage — </a:t>
            </a:r>
            <a:r>
              <a:rPr lang="ru-RU" sz="1200"/>
              <a:t>перегляд результатів гри</a:t>
            </a:r>
          </a:p>
          <a:p>
            <a:endParaRPr lang="ru-RU" sz="1200"/>
          </a:p>
          <a:p>
            <a:r>
              <a:rPr lang="ru-RU" sz="1200"/>
              <a:t>Інтеграція з бекендом: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HTTP-</a:t>
            </a:r>
            <a:r>
              <a:rPr lang="ru-RU" sz="1200"/>
              <a:t>запити до </a:t>
            </a:r>
            <a:r>
              <a:rPr lang="en-US" sz="1200"/>
              <a:t>REST API (/auth, /generate-quiz, /update-score, /stats)</a:t>
            </a:r>
            <a:endParaRPr lang="uk-UA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Взаємодія з </a:t>
            </a:r>
            <a:r>
              <a:rPr lang="en-US" sz="1200"/>
              <a:t>Firebase </a:t>
            </a:r>
            <a:r>
              <a:rPr lang="ru-RU" sz="1200"/>
              <a:t>для авторизації та бази даних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/>
              <a:t>Підключення до </a:t>
            </a:r>
            <a:r>
              <a:rPr lang="en-US" sz="1200"/>
              <a:t>Gemini API </a:t>
            </a:r>
            <a:r>
              <a:rPr lang="ru-RU" sz="1200"/>
              <a:t>для генерації </a:t>
            </a:r>
            <a:r>
              <a:rPr lang="en-US" sz="1200"/>
              <a:t>AI-</a:t>
            </a:r>
            <a:r>
              <a:rPr lang="ru-RU" sz="1200"/>
              <a:t>запитань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D14909-D5AB-91B2-62CA-E81EBD8EA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884" y="1341719"/>
            <a:ext cx="5157191" cy="1799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75726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9517C37-5036-EB15-6D19-4C37FB91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86957E41-B559-81B2-79A1-D73530B2B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/>
              <a:t>Засоби та технології розробки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59A1FC5-4E8B-D3C3-D5F1-41105339B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7D9E3802-6DEC-3DA0-996F-25BD0E8164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2C706D-75F7-A4C4-088C-F9FCCAB17D1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4696023-72C4-D855-53CF-DF6FC1955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091" y="1003223"/>
            <a:ext cx="3053651" cy="364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100"/>
              <a:t>Основні технології: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React + Vite — </a:t>
            </a:r>
            <a:r>
              <a:rPr lang="ru-RU" sz="1100"/>
              <a:t>основа клієнтської частини, забезпечує швидку і зручну розробку інтерфейсу.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Tailwind CSS — </a:t>
            </a:r>
            <a:r>
              <a:rPr lang="ru-RU" sz="1100"/>
              <a:t>сучасна утилітарна система стилів для побудови адаптивного дизайну.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Firebase Authentication — </a:t>
            </a:r>
            <a:r>
              <a:rPr lang="ru-RU" sz="1100"/>
              <a:t>вхід через </a:t>
            </a:r>
            <a:r>
              <a:rPr lang="en-US" sz="1100"/>
              <a:t>Google </a:t>
            </a:r>
            <a:r>
              <a:rPr lang="ru-RU" sz="1100"/>
              <a:t>з перевіркою користувачів.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Axios — </a:t>
            </a:r>
            <a:r>
              <a:rPr lang="ru-RU" sz="1100"/>
              <a:t>виконання </a:t>
            </a:r>
            <a:r>
              <a:rPr lang="en-US" sz="1100"/>
              <a:t>HTTP-</a:t>
            </a:r>
            <a:r>
              <a:rPr lang="ru-RU" sz="1100"/>
              <a:t>запитів до </a:t>
            </a:r>
            <a:r>
              <a:rPr lang="en-US" sz="1100"/>
              <a:t>REST API.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Firestore — </a:t>
            </a:r>
            <a:r>
              <a:rPr lang="ru-RU" sz="1100"/>
              <a:t>отримання та збереження даних профілю, балів, рейтингу.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100"/>
              <a:t>Інструменти розробки: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Visual Studio Code — </a:t>
            </a:r>
            <a:r>
              <a:rPr lang="ru-RU" sz="1100"/>
              <a:t>середовище розробки.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Chrome DevTools — </a:t>
            </a:r>
            <a:r>
              <a:rPr lang="ru-RU" sz="1100"/>
              <a:t>відлагодження компонентів та перевірка запитів.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Git + GitHub — </a:t>
            </a:r>
            <a:r>
              <a:rPr lang="ru-RU" sz="1100"/>
              <a:t>система контролю версій.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npm — </a:t>
            </a:r>
            <a:r>
              <a:rPr lang="ru-RU" sz="1100"/>
              <a:t>керування бібліотеками та залежностями.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A16047-8CDD-DEBD-479D-35F5B2F969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08" y="43812"/>
            <a:ext cx="2441028" cy="4606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35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5BAAF619-85BA-8930-421D-33EE6E99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1F10CEE4-43F9-2A96-DF98-133203DE15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/>
              <a:t>Фрагмет коду програми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D0E122DC-4DC7-B547-ECDE-FFBAB9585A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7D10EFEF-2D31-825E-E539-A012583E27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185AD8-E2F1-DE7C-F0B9-2EE4E7B13EC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689C3CC-4682-F256-736D-82A17F8C2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75" y="1108236"/>
            <a:ext cx="39513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000"/>
              <a:t>На слайді представлено ключову частину клієнтської логіки  відправку запиту до бекенду для генерації квізу за обраною темою. Цей фрагмент реалізований у </a:t>
            </a:r>
            <a:r>
              <a:rPr lang="en-US" sz="1000"/>
              <a:t>React-</a:t>
            </a:r>
            <a:r>
              <a:rPr lang="ru-RU" sz="1000"/>
              <a:t>компоненті та використовує </a:t>
            </a:r>
            <a:r>
              <a:rPr lang="ru-RU" sz="900"/>
              <a:t>бібліотеку</a:t>
            </a:r>
            <a:r>
              <a:rPr lang="ru-RU" sz="1000"/>
              <a:t> </a:t>
            </a:r>
            <a:r>
              <a:rPr lang="en-US" sz="1000"/>
              <a:t>Axios.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C74E51-6DF6-7C51-114D-450A1EF76A94}"/>
              </a:ext>
            </a:extLst>
          </p:cNvPr>
          <p:cNvSpPr txBox="1"/>
          <p:nvPr/>
        </p:nvSpPr>
        <p:spPr>
          <a:xfrm>
            <a:off x="4116685" y="1108236"/>
            <a:ext cx="494560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000"/>
              <a:t>const handleGenerateQuiz = async () =&gt; {</a:t>
            </a:r>
          </a:p>
          <a:p>
            <a:r>
              <a:rPr lang="ru-RU" sz="1000"/>
              <a:t>  try {</a:t>
            </a:r>
          </a:p>
          <a:p>
            <a:r>
              <a:rPr lang="ru-RU" sz="1000"/>
              <a:t>    const token = await auth.currentUser.getIdToken();</a:t>
            </a:r>
          </a:p>
          <a:p>
            <a:endParaRPr lang="ru-RU" sz="1000"/>
          </a:p>
          <a:p>
            <a:r>
              <a:rPr lang="ru-RU" sz="1000"/>
              <a:t>    const res = await axios.post(</a:t>
            </a:r>
          </a:p>
          <a:p>
            <a:r>
              <a:rPr lang="ru-RU" sz="1000"/>
              <a:t>      "http://localhost:5000/api/generate-quiz",</a:t>
            </a:r>
          </a:p>
          <a:p>
            <a:r>
              <a:rPr lang="ru-RU" sz="1000"/>
              <a:t>      { topic, questionsCount: 10 },</a:t>
            </a:r>
          </a:p>
          <a:p>
            <a:r>
              <a:rPr lang="ru-RU" sz="1000"/>
              <a:t>      {</a:t>
            </a:r>
          </a:p>
          <a:p>
            <a:r>
              <a:rPr lang="ru-RU" sz="1000"/>
              <a:t>        headers: {</a:t>
            </a:r>
          </a:p>
          <a:p>
            <a:r>
              <a:rPr lang="ru-RU" sz="1000"/>
              <a:t>          Authorization: `Bearer ${token}`,</a:t>
            </a:r>
          </a:p>
          <a:p>
            <a:r>
              <a:rPr lang="ru-RU" sz="1000"/>
              <a:t>        },</a:t>
            </a:r>
          </a:p>
          <a:p>
            <a:r>
              <a:rPr lang="ru-RU" sz="1000"/>
              <a:t>      }</a:t>
            </a:r>
          </a:p>
          <a:p>
            <a:r>
              <a:rPr lang="ru-RU" sz="1000"/>
              <a:t>    );</a:t>
            </a:r>
          </a:p>
          <a:p>
            <a:endParaRPr lang="ru-RU" sz="1000"/>
          </a:p>
          <a:p>
            <a:r>
              <a:rPr lang="ru-RU" sz="1000"/>
              <a:t>    setQuestions(res.data.questions);</a:t>
            </a:r>
          </a:p>
          <a:p>
            <a:r>
              <a:rPr lang="ru-RU" sz="1000"/>
              <a:t>    console.log("Тема:", topic);</a:t>
            </a:r>
          </a:p>
          <a:p>
            <a:r>
              <a:rPr lang="ru-RU" sz="1000"/>
              <a:t>    console.log("Отримані питання:", res.data.questions);</a:t>
            </a:r>
          </a:p>
          <a:p>
            <a:r>
              <a:rPr lang="ru-RU" sz="1000"/>
              <a:t>  } catch (error) {</a:t>
            </a:r>
          </a:p>
          <a:p>
            <a:r>
              <a:rPr lang="ru-RU" sz="1000"/>
              <a:t>    console.error("❌ Помилка генерації квізу:", error);</a:t>
            </a:r>
          </a:p>
          <a:p>
            <a:r>
              <a:rPr lang="ru-RU" sz="1000"/>
              <a:t>  }</a:t>
            </a:r>
          </a:p>
          <a:p>
            <a:r>
              <a:rPr lang="ru-RU" sz="1000"/>
              <a:t>};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0105CB-2F22-137E-A428-2D56106E6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700" y="1862592"/>
            <a:ext cx="395139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/>
              <a:t>Використовується </a:t>
            </a:r>
            <a:r>
              <a:rPr lang="en-US" sz="1000"/>
              <a:t>Axios </a:t>
            </a:r>
            <a:r>
              <a:rPr lang="ru-RU" sz="1000"/>
              <a:t>для відправки </a:t>
            </a:r>
            <a:r>
              <a:rPr lang="en-US" sz="1000"/>
              <a:t>POST-</a:t>
            </a:r>
            <a:r>
              <a:rPr lang="ru-RU" sz="1000"/>
              <a:t>запиту.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/>
              <a:t>Дані передаються з </a:t>
            </a:r>
            <a:r>
              <a:rPr lang="en-US" sz="1000"/>
              <a:t>JWT-</a:t>
            </a:r>
            <a:r>
              <a:rPr lang="ru-RU" sz="1000"/>
              <a:t>токеном для автентифікації.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/>
              <a:t>У відповідь повертається масив питань, що зберігаються в </a:t>
            </a:r>
            <a:r>
              <a:rPr lang="en-US" sz="1000"/>
              <a:t>state.</a:t>
            </a:r>
            <a:endParaRPr lang="uk-UA" sz="10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/>
              <a:t>Для зручності тестування результат виводиться у консоль.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/>
              <a:t>Цей фрагмент демонструє зв’язок між користувачем і бекендом через </a:t>
            </a:r>
            <a:r>
              <a:rPr lang="en-US" sz="1000"/>
              <a:t>REST API </a:t>
            </a:r>
            <a:r>
              <a:rPr lang="ru-RU" sz="1000"/>
              <a:t>та наочно ілюструє інтеграцію фронтенду з бізнес-логікою застосунку.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88229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/>
              <a:t>Аналіз отриманих результатів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455001" y="1166884"/>
            <a:ext cx="3980521" cy="2821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ru-RU"/>
              <a:t>Основні досягнення: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Реалізовано інтерфейс користувача у </a:t>
            </a:r>
            <a:r>
              <a:rPr lang="en-US"/>
              <a:t>React </a:t>
            </a:r>
            <a:r>
              <a:rPr lang="ru-RU"/>
              <a:t>з адаптивним дизайном (</a:t>
            </a:r>
            <a:r>
              <a:rPr lang="en-US"/>
              <a:t>Tailwind CSS)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Підключено авторизацію через </a:t>
            </a:r>
            <a:r>
              <a:rPr lang="en-US"/>
              <a:t>Google (Firebase Authentication)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Реалізовано інтеграцію з </a:t>
            </a:r>
            <a:r>
              <a:rPr lang="en-US"/>
              <a:t>REST API (Axios) </a:t>
            </a:r>
            <a:r>
              <a:rPr lang="ru-RU"/>
              <a:t>для взаємодії з сервером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Додано відображення квізів, результатів, лідерборду та профілю гравця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/>
              <a:t>Забезпечено візуальний фідбек, обробку помилок і підтримку </a:t>
            </a:r>
            <a:r>
              <a:rPr lang="en-US"/>
              <a:t>UX-</a:t>
            </a:r>
            <a:r>
              <a:rPr lang="ru-RU"/>
              <a:t>підказок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3" name="Google Shape;121;p21">
            <a:extLst>
              <a:ext uri="{FF2B5EF4-FFF2-40B4-BE49-F238E27FC236}">
                <a16:creationId xmlns:a16="http://schemas.microsoft.com/office/drawing/2014/main" id="{7F44DE2A-E822-5F81-6358-302637F782E6}"/>
              </a:ext>
            </a:extLst>
          </p:cNvPr>
          <p:cNvSpPr txBox="1">
            <a:spLocks/>
          </p:cNvSpPr>
          <p:nvPr/>
        </p:nvSpPr>
        <p:spPr>
          <a:xfrm>
            <a:off x="4292297" y="1166884"/>
            <a:ext cx="3980521" cy="2821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 sz="1300"/>
              <a:t>Результати тестування: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/>
              <a:t>Усі сценарії протестовано вручну в браузері (авторизація, генерація, відповіді, рейтинг)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/>
              <a:t>Успішна інтеграція з бекендом та </a:t>
            </a:r>
            <a:r>
              <a:rPr lang="en-US" sz="1300"/>
              <a:t>Google Gemini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/>
              <a:t>JWT-</a:t>
            </a:r>
            <a:r>
              <a:rPr lang="ru-RU" sz="1300"/>
              <a:t>токен коректно передається в усіх захищених запитах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300"/>
              <a:t>Інтерфейс працює стабільно на різних екранах і в мобільному режимі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ru-RU" sz="3200"/>
              <a:t>Висновки</a:t>
            </a:r>
            <a:r>
              <a:rPr lang="uk" sz="3200"/>
              <a:t>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400411" y="1035512"/>
            <a:ext cx="4069231" cy="3323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/>
              <a:t>Підсумки розробки: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/>
              <a:t>Реалізовано інтерфейс застосунку на основі </a:t>
            </a:r>
            <a:r>
              <a:rPr lang="en-US" sz="1400"/>
              <a:t>React </a:t>
            </a:r>
            <a:r>
              <a:rPr lang="ru-RU" sz="1400"/>
              <a:t>з </a:t>
            </a:r>
            <a:r>
              <a:rPr lang="en-US" sz="1400"/>
              <a:t>Tailwind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/>
              <a:t>Налаштовано авторизацію користувачів через </a:t>
            </a:r>
            <a:r>
              <a:rPr lang="en-US" sz="1400"/>
              <a:t>Firebase (Google Sign-In)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/>
              <a:t>Здійснено інтеграцію з </a:t>
            </a:r>
            <a:r>
              <a:rPr lang="en-US" sz="1400"/>
              <a:t>REST API </a:t>
            </a:r>
            <a:r>
              <a:rPr lang="ru-RU" sz="1400"/>
              <a:t>через </a:t>
            </a:r>
            <a:r>
              <a:rPr lang="en-US" sz="1400"/>
              <a:t>Axios </a:t>
            </a:r>
            <a:r>
              <a:rPr lang="ru-RU" sz="1400"/>
              <a:t>з підтримкою </a:t>
            </a:r>
            <a:r>
              <a:rPr lang="en-US" sz="1400"/>
              <a:t>JWT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/>
              <a:t>Побудовано компоненти: квіз, лідерборд, профіль, фідбек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/>
              <a:t>Проведено ручне тестування інтерфейсу в браузері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/>
          </a:p>
          <a:p>
            <a:pPr marL="114300" indent="0">
              <a:buNone/>
            </a:pPr>
            <a:endParaRPr lang="ru-RU" sz="1400"/>
          </a:p>
          <a:p>
            <a:pPr>
              <a:buFont typeface="Arial" panose="020B0604020202020204" pitchFamily="34" charset="0"/>
              <a:buChar char="•"/>
            </a:pPr>
            <a:endParaRPr lang="ru-RU" sz="140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07679-885B-78A1-7EE0-FC1E1FFF9E32}"/>
              </a:ext>
            </a:extLst>
          </p:cNvPr>
          <p:cNvSpPr txBox="1"/>
          <p:nvPr/>
        </p:nvSpPr>
        <p:spPr>
          <a:xfrm>
            <a:off x="4674360" y="614149"/>
            <a:ext cx="3787252" cy="4191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ru-RU" sz="1400"/>
              <a:t>Практичне значення: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Клієнтський інтерфейс підходить для інтерактивних освітніх платформ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Реалізовано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UX/UI </a:t>
            </a: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логіку, зручну для адаптивного використання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Забезпечено можливість гнучкої інтеграції з сервером і мобільними клієнтами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sz="1400"/>
          </a:p>
          <a:p>
            <a:pPr marL="114300" indent="0">
              <a:buNone/>
            </a:pPr>
            <a:r>
              <a:rPr lang="ru-RU" sz="1400"/>
              <a:t>Перспективи розвитку: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Додавання </a:t>
            </a:r>
            <a:r>
              <a:rPr lang="en-US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push-</a:t>
            </a: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сповіщень і звукового супроводу у грі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Оптимізація інтерфейсу для повноцінної роботи на смартфонах</a:t>
            </a:r>
          </a:p>
          <a:p>
            <a:pPr marL="457200" indent="-342900">
              <a:lnSpc>
                <a:spcPct val="115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Підтримка темної теми та персоналізація дизайну під гравця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>
              <a:spcBef>
                <a:spcPts val="1200"/>
              </a:spcBef>
              <a:buNone/>
            </a:pPr>
            <a:r>
              <a:rPr lang="ru-RU"/>
              <a:t>Метою даної курсової роботи є розробка вебзастосунку "</a:t>
            </a:r>
            <a:r>
              <a:rPr lang="en-US"/>
              <a:t>Quiz Party Hub", </a:t>
            </a:r>
            <a:r>
              <a:rPr lang="ru-RU"/>
              <a:t>який дозволяє користувачам створювати, проходити та зберігати результати тематичних онлайн-квізів у зручному форматі. Система має забезпечити можливість автоматичної генерації тестових запитань на основі введеної теми, підтримку облікових записів через </a:t>
            </a:r>
            <a:r>
              <a:rPr lang="en-US"/>
              <a:t>Google-</a:t>
            </a:r>
            <a:r>
              <a:rPr lang="ru-RU"/>
              <a:t>авторизацію, а також формування загальної таблиці лідерів із рейтингом користувачів.</a:t>
            </a:r>
          </a:p>
          <a:p>
            <a:pPr marL="0" lvl="0" indent="0">
              <a:spcBef>
                <a:spcPts val="1200"/>
              </a:spcBef>
              <a:buNone/>
            </a:pPr>
            <a:endParaRPr lang="ru-RU">
              <a:latin typeface="Economica" panose="020B0604020202020204" charset="0"/>
            </a:endParaRPr>
          </a:p>
          <a:p>
            <a:pPr marL="0" lvl="0" indent="0">
              <a:spcBef>
                <a:spcPts val="1200"/>
              </a:spcBef>
              <a:buNone/>
            </a:pPr>
            <a:r>
              <a:rPr lang="ru-RU"/>
              <a:t>Інтерактивні вікторини — це ефективний інструмент для навчання, самоперевірки та дозвілля, популярність якого стрімко зростає у цифровому середовищі. 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Аналіз предметної області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10281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>
                <a:highlight>
                  <a:srgbClr val="FFFFFF"/>
                </a:highlight>
              </a:rPr>
              <a:t>Актуальність: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Інтерактивні освітні ігри набирають популярності як інструмент навчання й залучення користувачів.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Квіз-платформи поєднують розвагу з пізнанням, що робить їх ефективними в освітньому процесі.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Використання штучного інтелекту спрощує та автоматизує створення завдань.</a:t>
            </a:r>
          </a:p>
          <a:p>
            <a:pPr marL="114300" indent="0">
              <a:buNone/>
            </a:pPr>
            <a:endParaRPr lang="ru-RU" sz="140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 sz="1400">
                <a:highlight>
                  <a:srgbClr val="FFFFFF"/>
                </a:highlight>
              </a:rPr>
              <a:t>Проблематика: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Бракує гнучких фронтенд-рішень з підтримкою </a:t>
            </a:r>
            <a:r>
              <a:rPr lang="en-US" sz="1400">
                <a:highlight>
                  <a:srgbClr val="FFFFFF"/>
                </a:highlight>
              </a:rPr>
              <a:t>AI </a:t>
            </a:r>
            <a:r>
              <a:rPr lang="ru-RU" sz="1400">
                <a:highlight>
                  <a:srgbClr val="FFFFFF"/>
                </a:highlight>
              </a:rPr>
              <a:t>та авторизації.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Існуючі інтерфейси часто складні у використанні або не мають належної інтеграції з сучасними </a:t>
            </a:r>
            <a:r>
              <a:rPr lang="en-US" sz="1400">
                <a:highlight>
                  <a:srgbClr val="FFFFFF"/>
                </a:highlight>
              </a:rPr>
              <a:t>API.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DEB9ABD-E96F-7EF1-2F57-E0524708D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AF574FC8-14B0-454E-B71D-18628CC78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/>
              <a:t>Аналіз технічного рішення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D603A05F-9DFF-8969-1A2C-C37F13FCA1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0281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sz="1400">
                <a:highlight>
                  <a:srgbClr val="FFFFFF"/>
                </a:highlight>
              </a:rPr>
              <a:t>Обраний стек: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React + Vite — </a:t>
            </a:r>
            <a:r>
              <a:rPr lang="ru-RU" sz="1400">
                <a:highlight>
                  <a:srgbClr val="FFFFFF"/>
                </a:highlight>
              </a:rPr>
              <a:t>сучасна бібліотека для побудови інтерфейсу з високою продуктивністю.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Firebase — </a:t>
            </a:r>
            <a:r>
              <a:rPr lang="ru-RU" sz="1400">
                <a:highlight>
                  <a:srgbClr val="FFFFFF"/>
                </a:highlight>
              </a:rPr>
              <a:t>для автентифікації, збереження даних і хостингу.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Google Gemini API — </a:t>
            </a:r>
            <a:r>
              <a:rPr lang="ru-RU" sz="1400">
                <a:highlight>
                  <a:srgbClr val="FFFFFF"/>
                </a:highlight>
              </a:rPr>
              <a:t>генерація </a:t>
            </a:r>
            <a:r>
              <a:rPr lang="en-US" sz="1400">
                <a:highlight>
                  <a:srgbClr val="FFFFFF"/>
                </a:highlight>
              </a:rPr>
              <a:t>AI-</a:t>
            </a:r>
            <a:r>
              <a:rPr lang="ru-RU" sz="1400">
                <a:highlight>
                  <a:srgbClr val="FFFFFF"/>
                </a:highlight>
              </a:rPr>
              <a:t>запитань на основі введеної теми.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highlight>
                  <a:srgbClr val="FFFFFF"/>
                </a:highlight>
              </a:rPr>
              <a:t>Tailwind CSS — </a:t>
            </a:r>
            <a:r>
              <a:rPr lang="ru-RU" sz="1400">
                <a:highlight>
                  <a:srgbClr val="FFFFFF"/>
                </a:highlight>
              </a:rPr>
              <a:t>швидке стилізування компонентів і адаптивність.</a:t>
            </a:r>
          </a:p>
          <a:p>
            <a:pPr marL="114300" indent="0">
              <a:buNone/>
            </a:pPr>
            <a:endParaRPr lang="ru-RU" sz="1400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 sz="1400">
                <a:highlight>
                  <a:srgbClr val="FFFFFF"/>
                </a:highlight>
              </a:rPr>
              <a:t>Переваги підходу: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Швидкий запуск </a:t>
            </a:r>
            <a:r>
              <a:rPr lang="en-US" sz="1400">
                <a:highlight>
                  <a:srgbClr val="FFFFFF"/>
                </a:highlight>
              </a:rPr>
              <a:t>MVP </a:t>
            </a:r>
            <a:r>
              <a:rPr lang="ru-RU" sz="1400">
                <a:highlight>
                  <a:srgbClr val="FFFFFF"/>
                </a:highlight>
              </a:rPr>
              <a:t>завдяки готовим інтеграціям.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Легка масштабованість та підтримка.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400">
                <a:highlight>
                  <a:srgbClr val="FFFFFF"/>
                </a:highlight>
              </a:rPr>
              <a:t>Мінімальна залежність від сторонніх </a:t>
            </a:r>
            <a:r>
              <a:rPr lang="en-US" sz="1400">
                <a:highlight>
                  <a:srgbClr val="FFFFFF"/>
                </a:highlight>
              </a:rPr>
              <a:t>CMS.</a:t>
            </a: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B85BD503-A2BD-D00E-E183-6916EBB92FC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72D421-37B4-0DC1-D36D-B071D182A9B0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4872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ru-RU">
                <a:highlight>
                  <a:srgbClr val="FFFFFF"/>
                </a:highlight>
              </a:rPr>
              <a:t>Проблема:</a:t>
            </a:r>
            <a:br>
              <a:rPr lang="ru-RU">
                <a:highlight>
                  <a:srgbClr val="FFFFFF"/>
                </a:highlight>
              </a:rPr>
            </a:br>
            <a:r>
              <a:rPr lang="ru-RU">
                <a:highlight>
                  <a:srgbClr val="FFFFFF"/>
                </a:highlight>
              </a:rPr>
              <a:t>Існуючі платформи не дозволяють автоматично генерувати квізи за довільною темою, мають обмежений функціонал, не зберігають результати та не мають системи рейтингів.</a:t>
            </a:r>
          </a:p>
          <a:p>
            <a:pPr marL="114300" indent="0">
              <a:buNone/>
            </a:pPr>
            <a:endParaRPr lang="ru-RU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>
                <a:highlight>
                  <a:srgbClr val="FFFFFF"/>
                </a:highlight>
              </a:rPr>
              <a:t>Мета:</a:t>
            </a:r>
            <a:br>
              <a:rPr lang="ru-RU">
                <a:highlight>
                  <a:srgbClr val="FFFFFF"/>
                </a:highlight>
              </a:rPr>
            </a:br>
            <a:r>
              <a:rPr lang="ru-RU">
                <a:highlight>
                  <a:srgbClr val="FFFFFF"/>
                </a:highlight>
              </a:rPr>
              <a:t>Створити вебзастосунок "</a:t>
            </a:r>
            <a:r>
              <a:rPr lang="en-US">
                <a:highlight>
                  <a:srgbClr val="FFFFFF"/>
                </a:highlight>
              </a:rPr>
              <a:t>Quiz Party Hub", </a:t>
            </a:r>
            <a:r>
              <a:rPr lang="ru-RU">
                <a:highlight>
                  <a:srgbClr val="FFFFFF"/>
                </a:highlight>
              </a:rPr>
              <a:t>який: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генерує квізи за темою через </a:t>
            </a:r>
            <a:r>
              <a:rPr lang="en-US">
                <a:highlight>
                  <a:srgbClr val="FFFFFF"/>
                </a:highlight>
              </a:rPr>
              <a:t>API;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дозволяє проходити тести з миттєвою перевіркою;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зберігає результати в хмарі (</a:t>
            </a:r>
            <a:r>
              <a:rPr lang="en-US">
                <a:highlight>
                  <a:srgbClr val="FFFFFF"/>
                </a:highlight>
              </a:rPr>
              <a:t>Firebase);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формує таблицю лідерів;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має зручний, адаптивний інтерфейс;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>
                <a:highlight>
                  <a:srgbClr val="FFFFFF"/>
                </a:highlight>
              </a:rPr>
              <a:t>підтримує авторизацію через </a:t>
            </a:r>
            <a:r>
              <a:rPr lang="en-US">
                <a:highlight>
                  <a:srgbClr val="FFFFFF"/>
                </a:highlight>
              </a:rPr>
              <a:t>Google.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40899"/>
            <a:ext cx="3997703" cy="3735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>
                <a:highlight>
                  <a:srgbClr val="FFFFFF"/>
                </a:highlight>
              </a:rPr>
              <a:t>Вибір технологій розробки</a:t>
            </a:r>
          </a:p>
          <a:p>
            <a:pPr marL="114300" indent="0">
              <a:buNone/>
            </a:pPr>
            <a:r>
              <a:rPr lang="en-US">
                <a:highlight>
                  <a:srgbClr val="FFFFFF"/>
                </a:highlight>
              </a:rPr>
              <a:t>Frontend: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React.js – </a:t>
            </a:r>
            <a:r>
              <a:rPr lang="ru-RU">
                <a:highlight>
                  <a:srgbClr val="FFFFFF"/>
                </a:highlight>
              </a:rPr>
              <a:t>інтерфейс </a:t>
            </a:r>
            <a:r>
              <a:rPr lang="en-US">
                <a:highlight>
                  <a:srgbClr val="FFFFFF"/>
                </a:highlight>
              </a:rPr>
              <a:t>SPA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Tailwind CSS – </a:t>
            </a:r>
            <a:r>
              <a:rPr lang="ru-RU">
                <a:highlight>
                  <a:srgbClr val="FFFFFF"/>
                </a:highlight>
              </a:rPr>
              <a:t>стилізація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Axios – </a:t>
            </a:r>
            <a:r>
              <a:rPr lang="ru-RU">
                <a:highlight>
                  <a:srgbClr val="FFFFFF"/>
                </a:highlight>
              </a:rPr>
              <a:t>запити до </a:t>
            </a:r>
            <a:r>
              <a:rPr lang="en-US">
                <a:highlight>
                  <a:srgbClr val="FFFFFF"/>
                </a:highlight>
              </a:rPr>
              <a:t>API</a:t>
            </a:r>
          </a:p>
          <a:p>
            <a:pPr marL="114300" indent="0">
              <a:buNone/>
            </a:pPr>
            <a:endParaRPr lang="uk-UA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en-US">
                <a:highlight>
                  <a:srgbClr val="FFFFFF"/>
                </a:highlight>
              </a:rPr>
              <a:t>Backend </a:t>
            </a:r>
            <a:r>
              <a:rPr lang="ru-RU">
                <a:highlight>
                  <a:srgbClr val="FFFFFF"/>
                </a:highlight>
              </a:rPr>
              <a:t>та база даних: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Firebase Firestore – </a:t>
            </a:r>
            <a:r>
              <a:rPr lang="ru-RU">
                <a:highlight>
                  <a:srgbClr val="FFFFFF"/>
                </a:highlight>
              </a:rPr>
              <a:t>збереження результатів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Firebase Auth – </a:t>
            </a:r>
            <a:r>
              <a:rPr lang="ru-RU">
                <a:highlight>
                  <a:srgbClr val="FFFFFF"/>
                </a:highlight>
              </a:rPr>
              <a:t>авторизація через </a:t>
            </a:r>
            <a:r>
              <a:rPr lang="en-US">
                <a:highlight>
                  <a:srgbClr val="FFFFFF"/>
                </a:highlight>
              </a:rPr>
              <a:t>Google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3" name="Google Shape;93;p17">
            <a:extLst>
              <a:ext uri="{FF2B5EF4-FFF2-40B4-BE49-F238E27FC236}">
                <a16:creationId xmlns:a16="http://schemas.microsoft.com/office/drawing/2014/main" id="{419C2D8E-0B61-CD2E-A108-50D270BE921F}"/>
              </a:ext>
            </a:extLst>
          </p:cNvPr>
          <p:cNvSpPr txBox="1">
            <a:spLocks/>
          </p:cNvSpPr>
          <p:nvPr/>
        </p:nvSpPr>
        <p:spPr>
          <a:xfrm>
            <a:off x="3962266" y="740899"/>
            <a:ext cx="3997703" cy="373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None/>
            </a:pPr>
            <a:r>
              <a:rPr lang="ru-RU">
                <a:highlight>
                  <a:srgbClr val="FFFFFF"/>
                </a:highlight>
              </a:rPr>
              <a:t>Зовнішній сервіс: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API </a:t>
            </a:r>
            <a:r>
              <a:rPr lang="ru-RU">
                <a:highlight>
                  <a:srgbClr val="FFFFFF"/>
                </a:highlight>
              </a:rPr>
              <a:t>для генерації квізів за темою</a:t>
            </a:r>
          </a:p>
          <a:p>
            <a:pPr marL="114300" indent="0">
              <a:buNone/>
            </a:pPr>
            <a:endParaRPr lang="ru-RU">
              <a:highlight>
                <a:srgbClr val="FFFFFF"/>
              </a:highlight>
            </a:endParaRPr>
          </a:p>
          <a:p>
            <a:pPr marL="114300" indent="0">
              <a:buNone/>
            </a:pPr>
            <a:r>
              <a:rPr lang="ru-RU">
                <a:highlight>
                  <a:srgbClr val="FFFFFF"/>
                </a:highlight>
              </a:rPr>
              <a:t>Інструменти: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Vite – </a:t>
            </a:r>
            <a:r>
              <a:rPr lang="ru-RU">
                <a:highlight>
                  <a:srgbClr val="FFFFFF"/>
                </a:highlight>
              </a:rPr>
              <a:t>швидка збірка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highlight>
                  <a:srgbClr val="FFFFFF"/>
                </a:highlight>
              </a:rPr>
              <a:t>Git + GitHub – </a:t>
            </a:r>
            <a:r>
              <a:rPr lang="ru-RU">
                <a:highlight>
                  <a:srgbClr val="FFFFFF"/>
                </a:highlight>
              </a:rPr>
              <a:t>версійність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FD4CDE5-43FA-C331-B6A6-5ABE0044F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74" y="1225210"/>
            <a:ext cx="8374966" cy="327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 "Quiz Party Hub" реалізована за принципом клієнт-серверної архітектури з використанням хмарної інфраструктури (Firebase) та зовнішнього API для генерації тестів.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Ключові компоненти: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Клієнтська частина (Frontend):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Реалізована з використанням React.js як SPA (Single Page Application);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Відповідає за відображення інтерфейсу, взаємодію з користувачем та відправлення запитів;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Включає компоненти: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Quiz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Header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LeaderboardTable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Footer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MainP_...</a:t>
            </a: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Зовнішній API для генерації квізів: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Обробляє запит на створення запитань за темою;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Повертає масив структурованих питань і відповідей.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Хмарні сервіси Firebase: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 Авторизація користувачів через Google;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Firestore: Зберігання балів, результатів квізів та таблиці лідерів;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Забезпечують безпеку, масштабованість і зручність адміністрування.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0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57C8807-5A6B-63A9-DAD7-4E336DF2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27E67981-5F52-53BE-A2F6-DFC0FF285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7328AE8-10BC-3B5B-7083-9127A16709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98099B4D-5605-26D5-E242-8C991E74BD3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1A5C44-E74C-34C7-9272-5CAFDAB9FDB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D038975-1641-57D1-C432-918CF3A5D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690" y="1431401"/>
            <a:ext cx="361599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/>
              <a:t>Програмне забезпечення реалізовано за принципом компонентно-орієнтованої архітектури на основі </a:t>
            </a:r>
            <a:r>
              <a:rPr lang="en-US"/>
              <a:t>React.</a:t>
            </a:r>
            <a:br>
              <a:rPr lang="en-US"/>
            </a:br>
            <a:r>
              <a:rPr lang="ru-RU"/>
              <a:t>Основні елементи клієнтської частини:</a:t>
            </a:r>
          </a:p>
          <a:p>
            <a:endParaRPr lang="ru-RU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Фреймворк: </a:t>
            </a:r>
            <a:r>
              <a:rPr lang="en-US"/>
              <a:t>React (</a:t>
            </a:r>
            <a:r>
              <a:rPr lang="ru-RU"/>
              <a:t>з використанням </a:t>
            </a:r>
            <a:r>
              <a:rPr lang="en-US"/>
              <a:t>Vite </a:t>
            </a:r>
            <a:r>
              <a:rPr lang="ru-RU"/>
              <a:t>для швидкої збірки)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Стан: </a:t>
            </a:r>
            <a:r>
              <a:rPr lang="en-US"/>
              <a:t>useState, useEffect (</a:t>
            </a:r>
            <a:r>
              <a:rPr lang="ru-RU"/>
              <a:t>локальний стан)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Стилізація: </a:t>
            </a:r>
            <a:r>
              <a:rPr lang="en-US"/>
              <a:t>Tailwind 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/>
              <a:t>Інтеграції: </a:t>
            </a:r>
            <a:r>
              <a:rPr lang="en-US"/>
              <a:t>Firebase SDK, REST API (</a:t>
            </a:r>
            <a:r>
              <a:rPr lang="ru-RU"/>
              <a:t>через </a:t>
            </a:r>
            <a:r>
              <a:rPr lang="en-US"/>
              <a:t>Axios)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AD609B3-1AA7-763C-765E-8A8520F18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480949"/>
            <a:ext cx="383002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/>
              <a:t>Структура frontend-частини: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/>
              <a:t> </a:t>
            </a:r>
            <a:r>
              <a:rPr lang="ru-RU" altLang="ru-RU">
                <a:solidFill>
                  <a:schemeClr val="accent3"/>
                </a:solidFill>
              </a:rPr>
              <a:t>components/ </a:t>
            </a:r>
            <a:r>
              <a:rPr lang="ru-RU" altLang="ru-RU"/>
              <a:t>— окремі UI-компоненти (Login, Quiz, Leaderboard)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/>
              <a:t>firebase.js — підключення до Firebase Auth та Firestore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/>
              <a:t> </a:t>
            </a:r>
            <a:r>
              <a:rPr lang="ru-RU" altLang="ru-RU">
                <a:solidFill>
                  <a:schemeClr val="accent3"/>
                </a:solidFill>
              </a:rPr>
              <a:t>App.jsx </a:t>
            </a:r>
            <a:r>
              <a:rPr lang="ru-RU" altLang="ru-RU"/>
              <a:t>— основний маршрутизатор і логіка відображення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/>
              <a:t> </a:t>
            </a:r>
            <a:r>
              <a:rPr lang="ru-RU" altLang="ru-RU">
                <a:solidFill>
                  <a:schemeClr val="accent3"/>
                </a:solidFill>
              </a:rPr>
              <a:t>Quiz.jsx </a:t>
            </a:r>
            <a:r>
              <a:rPr lang="ru-RU" altLang="ru-RU"/>
              <a:t>— логіка проходження квізу та обробки відповідей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/>
              <a:t> </a:t>
            </a:r>
            <a:r>
              <a:rPr lang="ru-RU" altLang="ru-RU">
                <a:solidFill>
                  <a:schemeClr val="accent3"/>
                </a:solidFill>
              </a:rPr>
              <a:t>LeaderboardTable.jsx </a:t>
            </a:r>
            <a:r>
              <a:rPr lang="ru-RU" altLang="ru-RU"/>
              <a:t>— візуалізація таблиці лідерів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3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E0B80EC9-1580-5CEE-4517-57C3E6622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EEA80605-C3EC-606D-569E-6B38A18B8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Діаграма прецедентів (</a:t>
            </a:r>
            <a:r>
              <a:rPr lang="en-US" sz="3200"/>
              <a:t>Use Case</a:t>
            </a:r>
            <a:r>
              <a:rPr lang="uk" sz="3200"/>
              <a:t>)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0E280649-38BE-15F3-DD9C-20CB95D2B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80949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2752E182-B047-5594-8B84-5E47D7D378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789BF-095E-54AB-59B7-28606ED35E0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799975A-4062-A1AB-10CA-4B9E7AB38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618" y="1374695"/>
            <a:ext cx="331574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ru-RU" sz="1200"/>
              <a:t>Діаграма взаємодію користувача з клієнтською частиною застосунку </a:t>
            </a:r>
            <a:r>
              <a:rPr lang="en-US" sz="1200"/>
              <a:t>Quiz Party Hub, </a:t>
            </a:r>
            <a:r>
              <a:rPr lang="ru-RU" sz="1200"/>
              <a:t>зокрема ключові кроки проходження </a:t>
            </a:r>
            <a:r>
              <a:rPr lang="en-US" sz="1200"/>
              <a:t>AI-</a:t>
            </a:r>
            <a:r>
              <a:rPr lang="ru-RU" sz="1200"/>
              <a:t>квізу. Основні дії включають: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Авторизацію через </a:t>
            </a:r>
            <a:r>
              <a:rPr lang="en-US" sz="1200"/>
              <a:t>Google </a:t>
            </a:r>
            <a:r>
              <a:rPr lang="ru-RU" sz="1200"/>
              <a:t>з використанням </a:t>
            </a:r>
            <a:r>
              <a:rPr lang="en-US" sz="1200"/>
              <a:t>Firebase Authentication;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Введення теми квізу в </a:t>
            </a:r>
            <a:r>
              <a:rPr lang="en-US" sz="1200"/>
              <a:t>UI;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Генерацію запитань за допомогою інтеграції з </a:t>
            </a:r>
            <a:r>
              <a:rPr lang="en-US" sz="1200"/>
              <a:t>Google Gemini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Відповідь на запитання та отримання візуального фідбеку;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Оновлення результатів у </a:t>
            </a:r>
            <a:r>
              <a:rPr lang="en-US" sz="1200"/>
              <a:t>Firestore </a:t>
            </a:r>
            <a:r>
              <a:rPr lang="ru-RU" sz="1200"/>
              <a:t>та перегляд особистого профілю;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/>
              <a:t>Перегляд лідерборду з оновленими балами.</a:t>
            </a:r>
            <a:br>
              <a:rPr lang="en-US" sz="1200"/>
            </a:br>
            <a:br>
              <a:rPr lang="en-US" sz="1200"/>
            </a:br>
            <a:endParaRPr lang="en-US" sz="120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9EA107-7E1F-1584-266B-42130BCCD4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51" y="1007772"/>
            <a:ext cx="2654158" cy="36426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399302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147</TotalTime>
  <Words>1374</Words>
  <Application>Microsoft Office PowerPoint</Application>
  <PresentationFormat>Экран (16:9)</PresentationFormat>
  <Paragraphs>204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Economica</vt:lpstr>
      <vt:lpstr>Arial Unicode MS</vt:lpstr>
      <vt:lpstr>Arial</vt:lpstr>
      <vt:lpstr>Open Sans</vt:lpstr>
      <vt:lpstr>Шаблон презентації кваліфікаційної роботи магістрів</vt:lpstr>
      <vt:lpstr>Розробка Frontend частини вебзастосунку «Quiz Party Hub»</vt:lpstr>
      <vt:lpstr>Мета роботи</vt:lpstr>
      <vt:lpstr>Аналіз предметної області</vt:lpstr>
      <vt:lpstr>Аналіз технічного рішення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Діаграма прецедентів (Use Case)</vt:lpstr>
      <vt:lpstr>UML діаграма послідовності</vt:lpstr>
      <vt:lpstr>UML діаграма компонентів</vt:lpstr>
      <vt:lpstr>Засоби та технології розробки</vt:lpstr>
      <vt:lpstr>Фрагмет коду програми</vt:lpstr>
      <vt:lpstr>Аналіз отриманих результатів</vt:lpstr>
      <vt:lpstr>Висновки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 P</dc:creator>
  <cp:lastModifiedBy>Vlad P</cp:lastModifiedBy>
  <cp:revision>6</cp:revision>
  <dcterms:created xsi:type="dcterms:W3CDTF">2025-06-20T16:11:52Z</dcterms:created>
  <dcterms:modified xsi:type="dcterms:W3CDTF">2025-06-26T09:18:23Z</dcterms:modified>
</cp:coreProperties>
</file>