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6" r:id="rId6"/>
    <p:sldId id="266" r:id="rId7"/>
    <p:sldId id="278" r:id="rId8"/>
    <p:sldId id="279" r:id="rId9"/>
    <p:sldId id="269" r:id="rId10"/>
    <p:sldId id="268" r:id="rId11"/>
    <p:sldId id="270" r:id="rId12"/>
    <p:sldId id="271" r:id="rId13"/>
    <p:sldId id="272" r:id="rId14"/>
    <p:sldId id="273" r:id="rId15"/>
    <p:sldId id="280" r:id="rId16"/>
    <p:sldId id="27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61" d="100"/>
          <a:sy n="61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A6FF2A94-FCDC-4CF7-9BD3-422AA936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6E5C47-23A7-4D4F-97F0-0710541C1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F37C-98E3-412F-A35C-7471F7294D92}" type="datetimeFigureOut">
              <a:rPr lang="uk-UA" smtClean="0"/>
              <a:t>10.06.2025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08989A2-6597-4CDE-BC13-452E717C38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5F3516C-32D2-4111-A5AA-54E5C165AF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3F0-7DC2-45EE-9BFA-E23F4FC020A1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354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208-CF09-4A44-A663-78C7B33DBD2F}" type="datetimeFigureOut">
              <a:rPr lang="uk-UA" smtClean="0"/>
              <a:t>10.06.2025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1084C-1EEB-4972-B6B0-38F58FF93479}" type="slidenum">
              <a:rPr lang="uk-UA" smtClean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38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120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D526CE-ED79-45B6-BAD4-7C75D5E72EC1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2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E74586-DECC-4FE0-AFF2-4B51CAD8B05B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324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C04F10-2E95-478F-AB1E-5B53B9E83F55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2355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324F0D-A92D-454E-9ABE-A7BE6A8CBFF0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250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957F659-CF37-4652-A4C1-29C8BCD10EC4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68838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6131A5-C15D-4221-864A-724BC9ED31A6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601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8D97FC-6F44-4672-98E3-01081031C336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5069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D17DEF-E501-4821-9328-8A4CCCE99C3F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08423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C090FC6-1D06-42F1-8686-93FCA7D8197C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639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60F196-7410-45FB-9FA0-D0256490DA67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4972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DA93B13-3AA3-4B3C-BBD9-D2679D3284A0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742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CCCE39-9DC6-4818-A774-EBDA036A8339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494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9BFCD4-93B9-41BC-B8E2-D381E850C423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5072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50C6D6-2624-4221-A987-C3CD3A19C8A3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736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F4AEDD-5A6F-4284-84A0-4BF62E2A799A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00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D3B665-D01A-4D2B-9A37-DA4E4D30289C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2807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AC052C-EBEC-47D8-80FB-2D7C41929ABC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0800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3FAD0EC6-6218-4829-9703-A3E921011372}" type="datetime1">
              <a:rPr lang="uk-UA" noProof="0" smtClean="0"/>
              <a:t>10.06.2025</a:t>
            </a:fld>
            <a:endParaRPr lang="uk-UA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uk-UA" smtClean="0"/>
              <a:pPr rtl="0"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844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C08167-CFBF-4DCB-8E96-04970AB11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AB236E-3A06-4660-8CAC-76D68F90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EDA09C-3BE4-42FE-9F11-C3AC64F2E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DC8663-F36E-48C0-AFDE-8DC2D7BD6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D90957B-E13E-454D-B812-E6716E7DE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630C507-BE71-4AEB-ABDB-AC2BAB3D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972" y="606764"/>
            <a:ext cx="6507860" cy="115097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uk-UA" sz="2400" noProof="0" dirty="0"/>
              <a:t>Міністерство освіти і науки України</a:t>
            </a:r>
            <a:br>
              <a:rPr lang="uk-UA" sz="2400" noProof="0" dirty="0"/>
            </a:br>
            <a:r>
              <a:rPr lang="uk-UA" sz="2400" noProof="0" dirty="0"/>
              <a:t>Харківський національний університет радіоелектроніки</a:t>
            </a:r>
            <a:br>
              <a:rPr lang="en-US" sz="2400" dirty="0"/>
            </a:br>
            <a:r>
              <a:rPr lang="en-US" sz="2400" dirty="0"/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67C2A-99BF-29FE-3307-0406A4046B91}"/>
              </a:ext>
            </a:extLst>
          </p:cNvPr>
          <p:cNvSpPr txBox="1"/>
          <p:nvPr/>
        </p:nvSpPr>
        <p:spPr>
          <a:xfrm>
            <a:off x="3604070" y="1889742"/>
            <a:ext cx="4169664" cy="286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uk-UA" noProof="0" dirty="0"/>
              <a:t>Кваліфікаційна робота бакалавр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C141F8-CE48-4942-96D4-064441B81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07B58E-99D1-4FEC-B11F-FE6948EDC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A1BD549-A555-431E-AFB0-E7EDEC751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5E927D-5C7D-4188-92C9-3FDF656B1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D56B0C-08D0-4CD1-B7DF-65B976B0E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EFC9CB1-36CE-4BB8-8639-4F568165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B31ED59-5546-E888-ED74-CAD1907363B8}"/>
              </a:ext>
            </a:extLst>
          </p:cNvPr>
          <p:cNvSpPr txBox="1"/>
          <p:nvPr/>
        </p:nvSpPr>
        <p:spPr>
          <a:xfrm>
            <a:off x="8008671" y="4342725"/>
            <a:ext cx="2910155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/>
              <a:t>Науковий </a:t>
            </a:r>
            <a:r>
              <a:rPr lang="ru-RU" dirty="0" err="1"/>
              <a:t>керівник</a:t>
            </a:r>
            <a:r>
              <a:rPr lang="en-GB" dirty="0"/>
              <a:t>:</a:t>
            </a:r>
          </a:p>
          <a:p>
            <a:pPr>
              <a:spcAft>
                <a:spcPts val="600"/>
              </a:spcAft>
            </a:pPr>
            <a:r>
              <a:rPr lang="ru-RU" dirty="0"/>
              <a:t>проф. </a:t>
            </a:r>
            <a:r>
              <a:rPr lang="ru-RU" dirty="0" err="1"/>
              <a:t>кафедри</a:t>
            </a:r>
            <a:r>
              <a:rPr lang="ru-RU" dirty="0"/>
              <a:t> ПІ Д</a:t>
            </a:r>
            <a:r>
              <a:rPr lang="uk-UA" dirty="0"/>
              <a:t>удар З</a:t>
            </a:r>
            <a:r>
              <a:rPr lang="en-GB" dirty="0"/>
              <a:t>.</a:t>
            </a:r>
            <a:r>
              <a:rPr lang="uk-UA" dirty="0"/>
              <a:t> В</a:t>
            </a:r>
            <a:r>
              <a:rPr lang="en-GB" dirty="0"/>
              <a:t>.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BE0BA-8A43-F67A-0C5D-0C53C7710A21}"/>
              </a:ext>
            </a:extLst>
          </p:cNvPr>
          <p:cNvSpPr txBox="1"/>
          <p:nvPr/>
        </p:nvSpPr>
        <p:spPr>
          <a:xfrm>
            <a:off x="1885187" y="2559603"/>
            <a:ext cx="7607430" cy="70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5939790" algn="l"/>
              </a:tabLst>
            </a:pPr>
            <a:r>
              <a:rPr lang="uk-U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Програмна система для планування та моніторингу виконання особистих задач і досягнень. Мобільний застосунок.</a:t>
            </a:r>
            <a:endParaRPr lang="uk-UA" sz="1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B6B06A-C478-0374-9855-CCFA546AA11D}"/>
              </a:ext>
            </a:extLst>
          </p:cNvPr>
          <p:cNvSpPr txBox="1"/>
          <p:nvPr/>
        </p:nvSpPr>
        <p:spPr>
          <a:xfrm>
            <a:off x="1273174" y="4314184"/>
            <a:ext cx="2805418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uk-UA" dirty="0"/>
              <a:t>Виконала</a:t>
            </a:r>
            <a:r>
              <a:rPr lang="en-GB" dirty="0"/>
              <a:t>:</a:t>
            </a:r>
            <a:r>
              <a:rPr lang="ru-RU" dirty="0"/>
              <a:t> 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uk-UA" dirty="0"/>
              <a:t>здобувачка групи </a:t>
            </a:r>
            <a:r>
              <a:rPr lang="ru-RU" dirty="0"/>
              <a:t>ПЗПІ-21-1 Попова Є</a:t>
            </a:r>
            <a:r>
              <a:rPr lang="en-GB" dirty="0"/>
              <a:t>.</a:t>
            </a:r>
            <a:r>
              <a:rPr lang="uk-UA" dirty="0"/>
              <a:t> Р</a:t>
            </a:r>
            <a:r>
              <a:rPr lang="en-GB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81C3F6-3FBB-6AB1-455A-A4B4903FBC31}"/>
              </a:ext>
            </a:extLst>
          </p:cNvPr>
          <p:cNvSpPr txBox="1"/>
          <p:nvPr/>
        </p:nvSpPr>
        <p:spPr>
          <a:xfrm>
            <a:off x="209271" y="465406"/>
            <a:ext cx="10681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" sz="3600" dirty="0"/>
              <a:t>Приклад реалізації</a:t>
            </a:r>
            <a:r>
              <a:rPr lang="en-GB" sz="3600" dirty="0"/>
              <a:t> </a:t>
            </a:r>
            <a:r>
              <a:rPr lang="uk-UA" sz="3600" dirty="0"/>
              <a:t>секції відмітки завдань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95161D-EC1E-F9D3-FAD2-A015A9B3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95" y="2134354"/>
            <a:ext cx="4087837" cy="3276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189677-E119-7101-DBB1-E7E15329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03" t="-111" r="1" b="10888"/>
          <a:stretch/>
        </p:blipFill>
        <p:spPr>
          <a:xfrm>
            <a:off x="97694" y="2035951"/>
            <a:ext cx="4207541" cy="37464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575917-471E-1095-B0CE-833C165EE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191" y="2790706"/>
            <a:ext cx="2495708" cy="1736145"/>
          </a:xfrm>
          <a:prstGeom prst="rect">
            <a:avLst/>
          </a:prstGeom>
        </p:spPr>
      </p:pic>
      <p:pic>
        <p:nvPicPr>
          <p:cNvPr id="17" name="Graphic 16" descr="Add outline">
            <a:extLst>
              <a:ext uri="{FF2B5EF4-FFF2-40B4-BE49-F238E27FC236}">
                <a16:creationId xmlns:a16="http://schemas.microsoft.com/office/drawing/2014/main" id="{341F75D4-D4F0-8155-CE5C-D2B19F85F9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5235" y="3512715"/>
            <a:ext cx="487960" cy="487960"/>
          </a:xfrm>
          <a:prstGeom prst="rect">
            <a:avLst/>
          </a:prstGeom>
        </p:spPr>
      </p:pic>
      <p:pic>
        <p:nvPicPr>
          <p:cNvPr id="19" name="Graphic 18" descr="Pause outline">
            <a:extLst>
              <a:ext uri="{FF2B5EF4-FFF2-40B4-BE49-F238E27FC236}">
                <a16:creationId xmlns:a16="http://schemas.microsoft.com/office/drawing/2014/main" id="{201AB750-E1A5-6EBC-035A-37156FD4BD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8911225" y="3429000"/>
            <a:ext cx="701773" cy="701773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0F56213-52DD-F55E-86D9-A3C9E9D3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3596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ADA7-FD02-56BE-37A1-CD3ACB8C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23" y="164899"/>
            <a:ext cx="6670401" cy="720643"/>
          </a:xfrm>
        </p:spPr>
        <p:txBody>
          <a:bodyPr>
            <a:normAutofit/>
          </a:bodyPr>
          <a:lstStyle/>
          <a:p>
            <a:r>
              <a:rPr lang="uk" sz="3600" dirty="0"/>
              <a:t>Інтерфейс користувача </a:t>
            </a:r>
            <a:endParaRPr lang="uk-UA" dirty="0"/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AF78CDD2-B878-782C-4656-2D8792944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09" y="2151507"/>
            <a:ext cx="1914525" cy="4041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FD6E35-415C-B6C4-C91D-7D28EC4C1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18" y="1352076"/>
            <a:ext cx="1790700" cy="3752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76FFB9-01C3-D9AB-0028-1EE5ADFC3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046" y="1352076"/>
            <a:ext cx="1809750" cy="3790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EA55BD-62B3-675E-79FE-570FA8442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227" y="2151507"/>
            <a:ext cx="1886030" cy="3959725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462EC33-90A3-8692-4C07-FA5A2989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79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CE2D9-BE79-D2D2-9DA1-F7D59D132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D756-B330-902D-03A8-457C4E90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23" y="339471"/>
            <a:ext cx="6670401" cy="720643"/>
          </a:xfrm>
        </p:spPr>
        <p:txBody>
          <a:bodyPr>
            <a:normAutofit/>
          </a:bodyPr>
          <a:lstStyle/>
          <a:p>
            <a:r>
              <a:rPr lang="uk" sz="3600" dirty="0"/>
              <a:t>Інтерфейс користувача</a:t>
            </a:r>
            <a:endParaRPr lang="uk-UA" dirty="0"/>
          </a:p>
        </p:txBody>
      </p:sp>
      <p:pic>
        <p:nvPicPr>
          <p:cNvPr id="7" name="Picture 6" descr="A screenshot of a chat&#10;&#10;AI-generated content may be incorrect.">
            <a:extLst>
              <a:ext uri="{FF2B5EF4-FFF2-40B4-BE49-F238E27FC236}">
                <a16:creationId xmlns:a16="http://schemas.microsoft.com/office/drawing/2014/main" id="{579A4C3F-FEB8-52F7-E58D-142805F97A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096" y="2211705"/>
            <a:ext cx="1971040" cy="41605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6B47F0-ABA0-C395-AB59-1D368DA3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68" y="1523366"/>
            <a:ext cx="2000250" cy="4210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483A13-D3ED-0A8E-1626-DD7005EE9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83" y="2376742"/>
            <a:ext cx="1891808" cy="3970718"/>
          </a:xfrm>
          <a:prstGeom prst="rect">
            <a:avLst/>
          </a:prstGeom>
        </p:spPr>
      </p:pic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DC8D6F13-5C29-E072-78A0-3416DF285B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314" y="1523366"/>
            <a:ext cx="2000250" cy="422140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E2A3C-F4B6-B7B2-DFD8-F0583C35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8557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25B7369-6EAC-364F-95D1-44934BC507E6}"/>
              </a:ext>
            </a:extLst>
          </p:cNvPr>
          <p:cNvSpPr txBox="1"/>
          <p:nvPr/>
        </p:nvSpPr>
        <p:spPr>
          <a:xfrm>
            <a:off x="2180844" y="1582340"/>
            <a:ext cx="76055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У рамках перевірки якості реалізованого мобільного застосунку було проведено ручне функціональне тестування. Метою тестування було виявлення помилок у роботі інтерфейсу, логіки взаємодії з користувачем, перевірка обробки помилок і коректності виконання основних сценаріїв використання.</a:t>
            </a:r>
          </a:p>
          <a:p>
            <a:pPr algn="just"/>
            <a:endParaRPr lang="uk-UA" dirty="0"/>
          </a:p>
          <a:p>
            <a:pPr algn="just"/>
            <a:r>
              <a:rPr lang="uk-UA" dirty="0"/>
              <a:t>Тестування здійснювалося шляхом покрокового проходження ключових функціональних сценаріїв додатку відповідно до очікуваної поведінки системи. Застосунок тестувався як на віртуальному емуляторі </a:t>
            </a:r>
            <a:r>
              <a:rPr lang="pl-PL" dirty="0"/>
              <a:t>Android, </a:t>
            </a:r>
            <a:r>
              <a:rPr lang="uk-UA" dirty="0"/>
              <a:t>так і на фізичному мобільному пристрої, що дозволило перевірити поведінку інтерфейсу та функціональність у різних середовищах.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12888C-2486-60B7-0D0A-342592CFAE3D}"/>
              </a:ext>
            </a:extLst>
          </p:cNvPr>
          <p:cNvSpPr txBox="1"/>
          <p:nvPr/>
        </p:nvSpPr>
        <p:spPr>
          <a:xfrm>
            <a:off x="4313682" y="477470"/>
            <a:ext cx="3339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600" dirty="0"/>
              <a:t>ТЕСТУВАННЯ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BD79461-BEF3-B628-94B2-72CF27CE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290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7ED7B0-8698-56F4-B132-30B2ECB1F9E7}"/>
              </a:ext>
            </a:extLst>
          </p:cNvPr>
          <p:cNvSpPr txBox="1"/>
          <p:nvPr/>
        </p:nvSpPr>
        <p:spPr>
          <a:xfrm>
            <a:off x="4295394" y="302758"/>
            <a:ext cx="3038094" cy="817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3" panose="05040102010807070707" pitchFamily="18" charset="2"/>
              <a:buNone/>
            </a:pPr>
            <a:r>
              <a:rPr lang="ru-RU" sz="3600" dirty="0"/>
              <a:t>ПІДСУМКИ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2BC69-2E56-AB3B-EBEB-9DC0F16AA110}"/>
              </a:ext>
            </a:extLst>
          </p:cNvPr>
          <p:cNvSpPr txBox="1"/>
          <p:nvPr/>
        </p:nvSpPr>
        <p:spPr>
          <a:xfrm>
            <a:off x="2012061" y="1678907"/>
            <a:ext cx="78204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У ході роботи було створено мобільний застосунок для </a:t>
            </a:r>
            <a:r>
              <a:rPr lang="pl-PL" dirty="0"/>
              <a:t>Android, </a:t>
            </a:r>
            <a:r>
              <a:rPr lang="uk-UA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для планування та моніторингу виконання особистих задач і досягнень</a:t>
            </a:r>
            <a:r>
              <a:rPr lang="uk-UA" dirty="0"/>
              <a:t>. Застосунок реалізовано за архітектурою </a:t>
            </a:r>
            <a:r>
              <a:rPr lang="pl-PL" dirty="0"/>
              <a:t>MVVM </a:t>
            </a:r>
            <a:r>
              <a:rPr lang="uk-UA" dirty="0"/>
              <a:t>із використанням </a:t>
            </a:r>
            <a:r>
              <a:rPr lang="pl-PL" dirty="0"/>
              <a:t>Jetpack Compose </a:t>
            </a:r>
            <a:r>
              <a:rPr lang="uk-UA" dirty="0"/>
              <a:t>для </a:t>
            </a:r>
            <a:r>
              <a:rPr lang="pl-PL" dirty="0"/>
              <a:t>UI </a:t>
            </a:r>
            <a:r>
              <a:rPr lang="uk-UA" dirty="0"/>
              <a:t>та </a:t>
            </a:r>
            <a:r>
              <a:rPr lang="pl-PL" dirty="0"/>
              <a:t>Retrofit </a:t>
            </a:r>
            <a:r>
              <a:rPr lang="uk-UA" dirty="0"/>
              <a:t>для взаємодії з </a:t>
            </a:r>
            <a:r>
              <a:rPr lang="pl-PL" dirty="0"/>
              <a:t>API. </a:t>
            </a:r>
            <a:r>
              <a:rPr lang="uk-UA" dirty="0"/>
              <a:t>Усі основні функції були реалізовані та протестовані вручну як на емуляторі, так і на фізичному пристрої.</a:t>
            </a:r>
          </a:p>
          <a:p>
            <a:pPr algn="just"/>
            <a:endParaRPr lang="uk-UA" dirty="0"/>
          </a:p>
          <a:p>
            <a:pPr algn="just"/>
            <a:r>
              <a:rPr lang="uk-UA" dirty="0"/>
              <a:t>Результат є реалістичним і придатним до використання в повсякденному житті для особистого планування або як основа для подальшої розробки. Можливий розвиток включає: додавання авторизації, синхронізацію з хмарою, розширення функцій (нагадування, категорії), багатомовність, теми оформлення, автоматизоване тестування та публікацію у </a:t>
            </a:r>
            <a:r>
              <a:rPr lang="pl-PL" dirty="0"/>
              <a:t>Google Play.</a:t>
            </a:r>
            <a:endParaRPr lang="uk-U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7C5426-43ED-2964-D562-50638063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2207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4CC425-3C55-AA57-3AF2-8F195F27C2B6}"/>
              </a:ext>
            </a:extLst>
          </p:cNvPr>
          <p:cNvSpPr txBox="1"/>
          <p:nvPr/>
        </p:nvSpPr>
        <p:spPr>
          <a:xfrm>
            <a:off x="739346" y="1088590"/>
            <a:ext cx="102190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b="1" dirty="0"/>
              <a:t>Метою </a:t>
            </a:r>
            <a:r>
              <a:rPr lang="uk-UA" b="1" dirty="0" err="1"/>
              <a:t>проєкту</a:t>
            </a:r>
            <a:r>
              <a:rPr lang="uk-UA" b="1" dirty="0"/>
              <a:t> </a:t>
            </a:r>
            <a:r>
              <a:rPr lang="uk-UA" dirty="0"/>
              <a:t>є розробка сучасного мобільного додатку, який сприятиме особистісному розвитку та ефективному </a:t>
            </a:r>
            <a:r>
              <a:rPr lang="uk-UA" dirty="0" err="1"/>
              <a:t>самоменеджменту</a:t>
            </a:r>
            <a:r>
              <a:rPr lang="uk-UA" dirty="0"/>
              <a:t> користувачів. У центрі цієї мети — створення інструменту, який допомагає людям ставити цілі, формувати корисні звички, підтримувати самодисципліну й отримувати мотивацію через елементи гри та соціального залучення.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40717-D713-1DD5-D253-1EA4EB3B97E5}"/>
              </a:ext>
            </a:extLst>
          </p:cNvPr>
          <p:cNvSpPr txBox="1"/>
          <p:nvPr/>
        </p:nvSpPr>
        <p:spPr>
          <a:xfrm>
            <a:off x="739346" y="3119209"/>
            <a:ext cx="102190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Актуальність проблеми </a:t>
            </a:r>
            <a:r>
              <a:rPr lang="uk-UA" dirty="0"/>
              <a:t>особистої ефективності та досягнення індивідуальних цілей зростає в умовах стрімкого темпу життя, постійної багатозадачності та високих вимог до самоорганізації. Багато людей стикаються з труднощами у збереженні мотивації, контролі за власними діями та довготривалому фокусі на особистих пріоритетах. Звичайні планувальники чи календарі, попри їхню зручність, не враховують глибинні психологічні аспекти поведінки користувача, такі як </a:t>
            </a:r>
            <a:r>
              <a:rPr lang="uk-UA" dirty="0" err="1"/>
              <a:t>прокрастинація</a:t>
            </a:r>
            <a:r>
              <a:rPr lang="uk-UA" dirty="0"/>
              <a:t>, втрата зацікавленості або вплив соціального середовища.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9B312B7-0A98-2D00-6EEA-37AD382B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315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B52B-B9BC-7BB6-A354-20A751F2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244" y="338328"/>
            <a:ext cx="8193512" cy="512798"/>
          </a:xfrm>
        </p:spPr>
        <p:txBody>
          <a:bodyPr>
            <a:noAutofit/>
          </a:bodyPr>
          <a:lstStyle/>
          <a:p>
            <a:r>
              <a:rPr lang="uk-UA" sz="3200" dirty="0"/>
              <a:t>Перелік досліджених конкурентів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BB64E0-CC53-A3E5-6DCE-C7D7C9B03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94288"/>
              </p:ext>
            </p:extLst>
          </p:nvPr>
        </p:nvGraphicFramePr>
        <p:xfrm>
          <a:off x="1999244" y="1521460"/>
          <a:ext cx="8480627" cy="3815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65426">
                  <a:extLst>
                    <a:ext uri="{9D8B030D-6E8A-4147-A177-3AD203B41FA5}">
                      <a16:colId xmlns:a16="http://schemas.microsoft.com/office/drawing/2014/main" val="3532666110"/>
                    </a:ext>
                  </a:extLst>
                </a:gridCol>
                <a:gridCol w="3744902">
                  <a:extLst>
                    <a:ext uri="{9D8B030D-6E8A-4147-A177-3AD203B41FA5}">
                      <a16:colId xmlns:a16="http://schemas.microsoft.com/office/drawing/2014/main" val="2469000499"/>
                    </a:ext>
                  </a:extLst>
                </a:gridCol>
                <a:gridCol w="3570299">
                  <a:extLst>
                    <a:ext uri="{9D8B030D-6E8A-4147-A177-3AD203B41FA5}">
                      <a16:colId xmlns:a16="http://schemas.microsoft.com/office/drawing/2014/main" val="205499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400" dirty="0"/>
                        <a:t>Назва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Сильні сторони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Слабкі сторони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25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Habitica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- </a:t>
                      </a:r>
                      <a:r>
                        <a:rPr lang="uk-UA" sz="1400" dirty="0" err="1"/>
                        <a:t>Гейміфікація</a:t>
                      </a:r>
                      <a:r>
                        <a:rPr lang="uk-UA" sz="1400" dirty="0"/>
                        <a:t> та рольова механіка мотивує</a:t>
                      </a:r>
                      <a:br>
                        <a:rPr lang="uk-UA" sz="1400" dirty="0"/>
                      </a:br>
                      <a:r>
                        <a:rPr lang="uk-UA" sz="1400" dirty="0"/>
                        <a:t>- Соціальні функції (групи, квести)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Складний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інтерфейс</a:t>
                      </a:r>
                      <a:r>
                        <a:rPr lang="ru-RU" sz="1400" dirty="0"/>
                        <a:t> для </a:t>
                      </a:r>
                      <a:r>
                        <a:rPr lang="ru-RU" sz="1400" dirty="0" err="1"/>
                        <a:t>новачків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Може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здатися</a:t>
                      </a:r>
                      <a:r>
                        <a:rPr lang="ru-RU" sz="1400" dirty="0"/>
                        <a:t> «</a:t>
                      </a:r>
                      <a:r>
                        <a:rPr lang="ru-RU" sz="1400" dirty="0" err="1"/>
                        <a:t>іграшковим</a:t>
                      </a:r>
                      <a:r>
                        <a:rPr lang="ru-RU" sz="1400" dirty="0"/>
                        <a:t>» для </a:t>
                      </a:r>
                      <a:r>
                        <a:rPr lang="ru-RU" sz="1400" dirty="0" err="1"/>
                        <a:t>дорослих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Any.do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- Мінімалістичний дизайн</a:t>
                      </a:r>
                      <a:br>
                        <a:rPr lang="uk-UA" sz="1400" dirty="0"/>
                      </a:br>
                      <a:r>
                        <a:rPr lang="uk-UA" sz="1400" dirty="0"/>
                        <a:t>- Інтеграція з календарем і нагадуваннями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Мало </a:t>
                      </a:r>
                      <a:r>
                        <a:rPr lang="ru-RU" sz="1400" dirty="0" err="1"/>
                        <a:t>функцій</a:t>
                      </a:r>
                      <a:r>
                        <a:rPr lang="ru-RU" sz="1400" dirty="0"/>
                        <a:t> для </a:t>
                      </a:r>
                      <a:r>
                        <a:rPr lang="ru-RU" sz="1400" dirty="0" err="1"/>
                        <a:t>розвитку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звичок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Більше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орієнтований</a:t>
                      </a:r>
                      <a:r>
                        <a:rPr lang="ru-RU" sz="1400" dirty="0"/>
                        <a:t> на </a:t>
                      </a:r>
                      <a:r>
                        <a:rPr lang="ru-RU" sz="1400" dirty="0" err="1"/>
                        <a:t>завдання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Coach.me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Підтримка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коучів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Спільнота</a:t>
                      </a:r>
                      <a:r>
                        <a:rPr lang="ru-RU" sz="1400" dirty="0"/>
                        <a:t> та </a:t>
                      </a:r>
                      <a:r>
                        <a:rPr lang="ru-RU" sz="1400" dirty="0" err="1"/>
                        <a:t>фідбек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Багато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функцій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платні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Менше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інструментів</a:t>
                      </a:r>
                      <a:r>
                        <a:rPr lang="ru-RU" sz="1400" dirty="0"/>
                        <a:t> для </a:t>
                      </a:r>
                      <a:r>
                        <a:rPr lang="ru-RU" sz="1400" dirty="0" err="1"/>
                        <a:t>глибокого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трекінгу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1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Loop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Повністю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безкоштовний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Простий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інтуїтивний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інтерфейс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400" dirty="0"/>
                        <a:t>- Відсутність хмарної синхронізації</a:t>
                      </a:r>
                      <a:br>
                        <a:rPr lang="uk-UA" sz="1400" dirty="0"/>
                      </a:br>
                      <a:r>
                        <a:rPr lang="uk-UA" sz="1400" dirty="0"/>
                        <a:t>- Немає підтримки чи спільноти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9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Respawn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Система </a:t>
                      </a:r>
                      <a:r>
                        <a:rPr lang="ru-RU" sz="1400" dirty="0" err="1"/>
                        <a:t>стекування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звичок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Фокус на </a:t>
                      </a:r>
                      <a:r>
                        <a:rPr lang="ru-RU" sz="1400" dirty="0" err="1"/>
                        <a:t>глибокій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роботі</a:t>
                      </a:r>
                      <a:r>
                        <a:rPr lang="ru-RU" sz="1400" dirty="0"/>
                        <a:t> та </a:t>
                      </a:r>
                      <a:r>
                        <a:rPr lang="ru-RU" sz="1400" dirty="0" err="1"/>
                        <a:t>відновленні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Обмежена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доступність</a:t>
                      </a:r>
                      <a:r>
                        <a:rPr lang="ru-RU" sz="1400" dirty="0"/>
                        <a:t> (не </a:t>
                      </a:r>
                      <a:r>
                        <a:rPr lang="ru-RU" sz="1400" dirty="0" err="1"/>
                        <a:t>всюди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поширена</a:t>
                      </a:r>
                      <a:r>
                        <a:rPr lang="ru-RU" sz="1400" dirty="0"/>
                        <a:t>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dirty="0" err="1"/>
                        <a:t>Новий</a:t>
                      </a:r>
                      <a:r>
                        <a:rPr lang="ru-RU" sz="1400" dirty="0"/>
                        <a:t> продукт, мало </a:t>
                      </a:r>
                      <a:r>
                        <a:rPr lang="ru-RU" sz="1400" dirty="0" err="1"/>
                        <a:t>відгуків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156901"/>
                  </a:ext>
                </a:extLst>
              </a:tr>
            </a:tbl>
          </a:graphicData>
        </a:graphic>
      </p:graphicFrame>
      <p:pic>
        <p:nvPicPr>
          <p:cNvPr id="1026" name="Picture 2" descr="Habitica - Загрузить APK для Android | Aptoide">
            <a:extLst>
              <a:ext uri="{FF2B5EF4-FFF2-40B4-BE49-F238E27FC236}">
                <a16:creationId xmlns:a16="http://schemas.microsoft.com/office/drawing/2014/main" id="{B213BFCE-917E-B62A-3B02-A8BFF475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28" y="1941576"/>
            <a:ext cx="524253" cy="5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y.do To-do list &amp; Calendar – aplikacje na Androida w Google Play">
            <a:extLst>
              <a:ext uri="{FF2B5EF4-FFF2-40B4-BE49-F238E27FC236}">
                <a16:creationId xmlns:a16="http://schemas.microsoft.com/office/drawing/2014/main" id="{3519B2F9-CCE1-D5A5-9AD8-D202ACCB0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52" y="2697480"/>
            <a:ext cx="451100" cy="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DAE804-A70A-8834-F0FF-BDE3A54D6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29" y="3429000"/>
            <a:ext cx="524252" cy="524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B7119E-5263-E815-FE48-F35512DAA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079" y="4130046"/>
            <a:ext cx="524252" cy="524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FDCF55-2F99-078E-5702-C843B4D0E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028" y="4782323"/>
            <a:ext cx="524253" cy="5242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CE743-5F84-EDC2-2459-0CCD2FF3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067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89A049-3C25-EE45-F778-1C4BB75E68FA}"/>
              </a:ext>
            </a:extLst>
          </p:cNvPr>
          <p:cNvSpPr txBox="1">
            <a:spLocks/>
          </p:cNvSpPr>
          <p:nvPr/>
        </p:nvSpPr>
        <p:spPr>
          <a:xfrm>
            <a:off x="1591786" y="317669"/>
            <a:ext cx="9008428" cy="6150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Постановка </a:t>
            </a:r>
            <a:r>
              <a:rPr lang="ru-RU" sz="3200" dirty="0" err="1"/>
              <a:t>задачі</a:t>
            </a:r>
            <a:r>
              <a:rPr lang="ru-RU" sz="3200" dirty="0"/>
              <a:t> та </a:t>
            </a:r>
            <a:r>
              <a:rPr lang="ru-RU" sz="3200" dirty="0" err="1"/>
              <a:t>опис</a:t>
            </a:r>
            <a:r>
              <a:rPr lang="ru-RU" sz="3200" dirty="0"/>
              <a:t> </a:t>
            </a:r>
            <a:r>
              <a:rPr lang="ru-RU" sz="3200" dirty="0" err="1"/>
              <a:t>системи</a:t>
            </a:r>
            <a:endParaRPr lang="uk-UA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5E7D5-AD5A-DC1E-FABC-1175C34E4966}"/>
              </a:ext>
            </a:extLst>
          </p:cNvPr>
          <p:cNvSpPr txBox="1"/>
          <p:nvPr/>
        </p:nvSpPr>
        <p:spPr>
          <a:xfrm>
            <a:off x="1520222" y="1485775"/>
            <a:ext cx="88148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Ключовою задачею є забезпечення інтуїтивно зрозумілого інтерфейсу для:</a:t>
            </a:r>
          </a:p>
          <a:p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автентифікації та реєстрації користувачів;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управління задачами та цілями (створення, редагування, нагадування, дедлайни);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візуалізації аналітики щодо виконання завдань;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реалізації системи </a:t>
            </a:r>
            <a:r>
              <a:rPr lang="uk-UA" dirty="0" err="1"/>
              <a:t>гейміфікації</a:t>
            </a:r>
            <a:r>
              <a:rPr lang="uk-UA" dirty="0"/>
              <a:t> (нагороди, рівні, рейтинг);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інтеграції соціальних функцій (друзі, повідомлення);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використання персонального </a:t>
            </a:r>
            <a:r>
              <a:rPr lang="pl-PL" dirty="0"/>
              <a:t>AI-</a:t>
            </a:r>
            <a:r>
              <a:rPr lang="uk-UA" dirty="0"/>
              <a:t>помічника для порад та автоматизованого планування.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837DF-0B06-7734-1797-7B444272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318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5CB7-CD08-5ACF-002E-A24CD3712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365B93-65E3-223B-9598-6F451429DB1C}"/>
              </a:ext>
            </a:extLst>
          </p:cNvPr>
          <p:cNvSpPr txBox="1">
            <a:spLocks/>
          </p:cNvSpPr>
          <p:nvPr/>
        </p:nvSpPr>
        <p:spPr>
          <a:xfrm>
            <a:off x="1591785" y="337306"/>
            <a:ext cx="9008428" cy="6150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/>
              <a:t>Постановка </a:t>
            </a:r>
            <a:r>
              <a:rPr lang="ru-RU" sz="3200" dirty="0" err="1"/>
              <a:t>задачі</a:t>
            </a:r>
            <a:r>
              <a:rPr lang="ru-RU" sz="3200" dirty="0"/>
              <a:t> та </a:t>
            </a:r>
            <a:r>
              <a:rPr lang="ru-RU" sz="3200" dirty="0" err="1"/>
              <a:t>опис</a:t>
            </a:r>
            <a:r>
              <a:rPr lang="ru-RU" sz="3200" dirty="0"/>
              <a:t> </a:t>
            </a:r>
            <a:r>
              <a:rPr lang="ru-RU" sz="3200" dirty="0" err="1"/>
              <a:t>системи</a:t>
            </a:r>
            <a:endParaRPr lang="uk-UA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2D427-1E18-298D-C726-129B12E26BD6}"/>
              </a:ext>
            </a:extLst>
          </p:cNvPr>
          <p:cNvSpPr txBox="1"/>
          <p:nvPr/>
        </p:nvSpPr>
        <p:spPr>
          <a:xfrm>
            <a:off x="1143364" y="1089007"/>
            <a:ext cx="104146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Результатом розробки має стати мобільний застосунок із наступними характеристиками:</a:t>
            </a:r>
          </a:p>
          <a:p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Застосунок має реалізовувати повний набір інструментів для управління задачами, аналітики, </a:t>
            </a:r>
            <a:r>
              <a:rPr lang="uk-UA" dirty="0" err="1"/>
              <a:t>гейміфікації</a:t>
            </a:r>
            <a:r>
              <a:rPr lang="uk-UA" dirty="0"/>
              <a:t> та соціальної взаємодії.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Інтерфейс застосунку повинен мати сучасний та адаптивний дизайн</a:t>
            </a:r>
            <a:r>
              <a:rPr lang="en-GB" dirty="0"/>
              <a:t>.</a:t>
            </a:r>
            <a:endParaRPr lang="uk-UA" dirty="0"/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Застосунок повинен забезпечувати захищені автентифікацію, передачу та зберігання персональних даних.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Застосунок повинен бути оптимізованим для пристроїв середнього рівня</a:t>
            </a:r>
            <a:r>
              <a:rPr lang="en-GB" dirty="0"/>
              <a:t>, </a:t>
            </a:r>
            <a:r>
              <a:rPr lang="uk-UA" dirty="0"/>
              <a:t> мати швидкий запуск</a:t>
            </a:r>
            <a:r>
              <a:rPr lang="en-GB" dirty="0"/>
              <a:t> </a:t>
            </a:r>
            <a:r>
              <a:rPr lang="uk-UA" dirty="0"/>
              <a:t>та економія енергії.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Повинен бути </a:t>
            </a:r>
            <a:r>
              <a:rPr lang="uk-UA" dirty="0" err="1"/>
              <a:t>зпроєктований</a:t>
            </a:r>
            <a:r>
              <a:rPr lang="uk-UA" dirty="0"/>
              <a:t> так щоб в майбутніх релізах архітектура можливість додавання нових платформ, функцій, інтеграції з </a:t>
            </a:r>
            <a:r>
              <a:rPr lang="pl-PL" dirty="0"/>
              <a:t>ML-</a:t>
            </a:r>
            <a:r>
              <a:rPr lang="uk-UA" dirty="0"/>
              <a:t>моделями, </a:t>
            </a:r>
            <a:r>
              <a:rPr lang="uk-UA" dirty="0" err="1"/>
              <a:t>офлайн</a:t>
            </a:r>
            <a:r>
              <a:rPr lang="uk-UA" dirty="0"/>
              <a:t>-режиму.</a:t>
            </a:r>
            <a:r>
              <a:rPr lang="pl-PL" dirty="0"/>
              <a:t>AI-</a:t>
            </a:r>
            <a:r>
              <a:rPr lang="uk-UA" dirty="0"/>
              <a:t>функціональність: </a:t>
            </a:r>
          </a:p>
          <a:p>
            <a:pPr marL="285750" indent="-285750">
              <a:buFontTx/>
              <a:buChar char="-"/>
            </a:pPr>
            <a:endParaRPr lang="uk-UA" dirty="0"/>
          </a:p>
          <a:p>
            <a:pPr marL="285750" indent="-285750">
              <a:buFontTx/>
              <a:buChar char="-"/>
            </a:pPr>
            <a:r>
              <a:rPr lang="uk-UA" dirty="0"/>
              <a:t>Має бути </a:t>
            </a:r>
            <a:r>
              <a:rPr lang="uk-UA" dirty="0" err="1"/>
              <a:t>реалізовага</a:t>
            </a:r>
            <a:r>
              <a:rPr lang="uk-UA" dirty="0"/>
              <a:t> базова взаємодія з персональним </a:t>
            </a:r>
            <a:r>
              <a:rPr lang="pl-PL" dirty="0"/>
              <a:t>AI-</a:t>
            </a:r>
            <a:r>
              <a:rPr lang="uk-UA" dirty="0"/>
              <a:t>помічником через чат для мотивації, генерації задач та рекомендацій.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1E5757-AA0D-2A9D-D8FB-8B6F0826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5731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5BDD1EA-D8C1-45AF-9F0A-14A2A137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92;p17">
            <a:extLst>
              <a:ext uri="{FF2B5EF4-FFF2-40B4-BE49-F238E27FC236}">
                <a16:creationId xmlns:a16="http://schemas.microsoft.com/office/drawing/2014/main" id="{C24C16CB-AA90-15D7-F5E5-80B27AE64A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Архітектура створенного МоБільного Застосунка</a:t>
            </a:r>
          </a:p>
        </p:txBody>
      </p:sp>
      <p:sp>
        <p:nvSpPr>
          <p:cNvPr id="27" name="Snip Diagonal Corner Rectangle 6">
            <a:extLst>
              <a:ext uri="{FF2B5EF4-FFF2-40B4-BE49-F238E27FC236}">
                <a16:creationId xmlns:a16="http://schemas.microsoft.com/office/drawing/2014/main" id="{14354E08-0068-48D7-A8AD-84C7B1CF5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diagram of a data layer&#10;&#10;AI-generated content may be incorrect.">
            <a:extLst>
              <a:ext uri="{FF2B5EF4-FFF2-40B4-BE49-F238E27FC236}">
                <a16:creationId xmlns:a16="http://schemas.microsoft.com/office/drawing/2014/main" id="{D2A7441B-139F-57ED-CF28-C19B0D44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97" b="-1"/>
          <a:stretch>
            <a:fillRect/>
          </a:stretch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779F34F-2960-4B81-BA08-445B6F6A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A57ACC-416F-4A5D-B7F7-DDA9886A3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6522B4F-50C4-4FCE-8AE2-3789D63E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C3978FC-B5D1-42BE-B086-BC2A733D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ED99F1-340D-4970-8E66-3B28E927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A54E39-63C0-4847-A766-C6B74FEB4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3762D5-8AA3-C7D9-58C6-E4E67E11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290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E4F9A7-46F8-B225-E3C3-1AC4A545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981" y="4571431"/>
            <a:ext cx="2220483" cy="10408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5D204C-412C-3982-596A-78DE6EFB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47" y="1846826"/>
            <a:ext cx="2455655" cy="1307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09A34C-7793-B1AF-2F72-66A18BFCAE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920" t="14865" r="31332" b="7432"/>
          <a:stretch/>
        </p:blipFill>
        <p:spPr>
          <a:xfrm>
            <a:off x="1392820" y="2371218"/>
            <a:ext cx="1769683" cy="2367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D8138-4938-A85F-ECF4-A651CE812B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760" t="39573" r="26078" b="34673"/>
          <a:stretch/>
        </p:blipFill>
        <p:spPr>
          <a:xfrm>
            <a:off x="7429277" y="3220162"/>
            <a:ext cx="2975474" cy="11066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46859-D70C-9936-52C1-C199A8E75C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463" y="3287769"/>
            <a:ext cx="3846608" cy="961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343C4-7CFD-F669-2795-0675297F5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5460" y="4593969"/>
            <a:ext cx="2821104" cy="1018313"/>
          </a:xfrm>
          <a:prstGeom prst="rect">
            <a:avLst/>
          </a:prstGeom>
        </p:spPr>
      </p:pic>
      <p:sp>
        <p:nvSpPr>
          <p:cNvPr id="10" name="Google Shape;92;p17">
            <a:extLst>
              <a:ext uri="{FF2B5EF4-FFF2-40B4-BE49-F238E27FC236}">
                <a16:creationId xmlns:a16="http://schemas.microsoft.com/office/drawing/2014/main" id="{783034A2-6533-F46C-FACB-039624A693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4590" y="493776"/>
            <a:ext cx="6323916" cy="6301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AAB0EAF-16EE-9FF8-216D-081CA190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199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87165C-1039-38F6-F363-38CE8890BBDC}"/>
              </a:ext>
            </a:extLst>
          </p:cNvPr>
          <p:cNvSpPr txBox="1"/>
          <p:nvPr/>
        </p:nvSpPr>
        <p:spPr>
          <a:xfrm>
            <a:off x="3044228" y="400197"/>
            <a:ext cx="7043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600" dirty="0"/>
              <a:t>Опис процесу розробки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A07795-37E6-EA56-18D2-119BB745F3BD}"/>
              </a:ext>
            </a:extLst>
          </p:cNvPr>
          <p:cNvSpPr txBox="1"/>
          <p:nvPr/>
        </p:nvSpPr>
        <p:spPr>
          <a:xfrm>
            <a:off x="2979573" y="1897948"/>
            <a:ext cx="6642980" cy="351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1) Постановка задачі та визначення функціональності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 Архітектурне </a:t>
            </a:r>
            <a:r>
              <a:rPr lang="uk-U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проєктування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3) Розробка користувацького інтерфейсу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4) Реалізація </a:t>
            </a:r>
            <a:r>
              <a:rPr lang="uk-U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ViewModel</a:t>
            </a: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та логіки обробки подій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5) Імплементація репозиторіїв і підключення до API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6) Робота з даними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7) Ручне тестування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8) </a:t>
            </a:r>
            <a:r>
              <a:rPr lang="uk-UA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Рефакторинг</a:t>
            </a:r>
            <a:r>
              <a:rPr lang="uk-UA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і покращення</a:t>
            </a:r>
            <a:endParaRPr lang="uk-UA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8E997A3-B6AD-C163-2A9F-406080B1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68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3F2B7C-99B4-8446-2AB6-BE2CE8182CBC}"/>
              </a:ext>
            </a:extLst>
          </p:cNvPr>
          <p:cNvSpPr txBox="1"/>
          <p:nvPr/>
        </p:nvSpPr>
        <p:spPr>
          <a:xfrm>
            <a:off x="340549" y="490490"/>
            <a:ext cx="7145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" sz="3600" dirty="0"/>
              <a:t>Приклад реалізації</a:t>
            </a:r>
            <a:r>
              <a:rPr lang="uk-UA" sz="3600" dirty="0"/>
              <a:t> секції тегів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E08C5-FE76-8C7E-7BD2-FE2EC27CD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300" y="1790327"/>
            <a:ext cx="3308690" cy="3979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3E15E8-6E60-0292-AE21-964B90A0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4" y="2113115"/>
            <a:ext cx="3727622" cy="2631770"/>
          </a:xfrm>
          <a:prstGeom prst="rect">
            <a:avLst/>
          </a:prstGeom>
        </p:spPr>
      </p:pic>
      <p:pic>
        <p:nvPicPr>
          <p:cNvPr id="10" name="Graphic 9" descr="Pause outline">
            <a:extLst>
              <a:ext uri="{FF2B5EF4-FFF2-40B4-BE49-F238E27FC236}">
                <a16:creationId xmlns:a16="http://schemas.microsoft.com/office/drawing/2014/main" id="{D8F709AF-5DAC-F2E9-68C0-00F8CBE9A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837990" y="3202805"/>
            <a:ext cx="614031" cy="614031"/>
          </a:xfrm>
          <a:prstGeom prst="rect">
            <a:avLst/>
          </a:prstGeom>
        </p:spPr>
      </p:pic>
      <p:pic>
        <p:nvPicPr>
          <p:cNvPr id="11" name="Graphic 10" descr="Add outline">
            <a:extLst>
              <a:ext uri="{FF2B5EF4-FFF2-40B4-BE49-F238E27FC236}">
                <a16:creationId xmlns:a16="http://schemas.microsoft.com/office/drawing/2014/main" id="{11C74AC5-91D6-AA15-D1BB-4DBD62341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3695" y="3291926"/>
            <a:ext cx="487960" cy="487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712E54-3FF9-4041-BCD5-92E0CE4DD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6205" y="2706129"/>
            <a:ext cx="3409485" cy="1718165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7296C97-F30D-990D-39EA-9C354D56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768487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2861</TotalTime>
  <Words>754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Calibri</vt:lpstr>
      <vt:lpstr>Century Gothic</vt:lpstr>
      <vt:lpstr>Times New Roman</vt:lpstr>
      <vt:lpstr>Wingdings 3</vt:lpstr>
      <vt:lpstr>Slice</vt:lpstr>
      <vt:lpstr>Міністерство освіти і науки України Харківський національний університет радіоелектроніки  </vt:lpstr>
      <vt:lpstr>PowerPoint Presentation</vt:lpstr>
      <vt:lpstr>Перелік досліджених конкурентів</vt:lpstr>
      <vt:lpstr>PowerPoint Presentation</vt:lpstr>
      <vt:lpstr>PowerPoint Presentation</vt:lpstr>
      <vt:lpstr>Архітектура створенного МоБільного Застосунка</vt:lpstr>
      <vt:lpstr>Вибір технологій розробки </vt:lpstr>
      <vt:lpstr>PowerPoint Presentation</vt:lpstr>
      <vt:lpstr>PowerPoint Presentation</vt:lpstr>
      <vt:lpstr>PowerPoint Presentation</vt:lpstr>
      <vt:lpstr>Інтерфейс користувача </vt:lpstr>
      <vt:lpstr>Інтерфейс користувача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Лиза Попова</dc:creator>
  <cp:lastModifiedBy>Лиза Попова</cp:lastModifiedBy>
  <cp:revision>2</cp:revision>
  <dcterms:created xsi:type="dcterms:W3CDTF">2025-06-07T04:09:15Z</dcterms:created>
  <dcterms:modified xsi:type="dcterms:W3CDTF">2025-06-09T23:10:56Z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