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69" r:id="rId4"/>
    <p:sldId id="258" r:id="rId5"/>
    <p:sldId id="259" r:id="rId6"/>
    <p:sldId id="270" r:id="rId7"/>
    <p:sldId id="263" r:id="rId8"/>
    <p:sldId id="261" r:id="rId9"/>
    <p:sldId id="262" r:id="rId10"/>
    <p:sldId id="260" r:id="rId11"/>
    <p:sldId id="265" r:id="rId12"/>
    <p:sldId id="268" r:id="rId13"/>
    <p:sldId id="267" r:id="rId14"/>
    <p:sldId id="271" r:id="rId15"/>
  </p:sldIdLst>
  <p:sldSz cx="9144000" cy="5143500" type="screen16x9"/>
  <p:notesSz cx="6858000" cy="9144000"/>
  <p:embeddedFontLst>
    <p:embeddedFont>
      <p:font typeface="Economica" panose="020B0604020202020204" charset="0"/>
      <p:regular r:id="rId17"/>
      <p:bold r:id="rId18"/>
      <p:italic r:id="rId19"/>
      <p:boldItalic r:id="rId20"/>
    </p:embeddedFont>
    <p:embeddedFont>
      <p:font typeface="Open Sans" panose="020B060402020202020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447" y="5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10137482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16b2adad1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16b2adad1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e16b2adad1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e16b2adad1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e16b2adad1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e16b2adad1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9373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0ddf966691_0_1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0ddf966691_0_1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793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e16b2adad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e16b2adad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e16b2adad1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e16b2adad1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03406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16b2adad1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16b2adad1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e16b2adad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e16b2adad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e16b2adad1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e16b2adad1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744013" y="756700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1" name="Google Shape;11;p2"/>
          <p:cNvSpPr/>
          <p:nvPr/>
        </p:nvSpPr>
        <p:spPr>
          <a:xfrm rot="10800000">
            <a:off x="5318350" y="32667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title" hasCustomPrompt="1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1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Google Shape;55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Пустой слайд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 flipH="1">
            <a:off x="7595938" y="4602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7" name="Google Shape;17;p3"/>
          <p:cNvSpPr/>
          <p:nvPr/>
        </p:nvSpPr>
        <p:spPr>
          <a:xfrm rot="10800000" flipH="1">
            <a:off x="466425" y="3558325"/>
            <a:ext cx="1081625" cy="1124950"/>
          </a:xfrm>
          <a:custGeom>
            <a:avLst/>
            <a:gdLst/>
            <a:ahLst/>
            <a:cxnLst/>
            <a:rect l="l" t="t" r="r" b="b"/>
            <a:pathLst>
              <a:path w="43265" h="44998" extrusionOk="0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w="28575" cap="flat" cmpd="sng">
            <a:solidFill>
              <a:schemeClr val="lt2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Google Shape;29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0" name="Google Shape;40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4" name="Google Shape;44;p9"/>
          <p:cNvSpPr txBox="1">
            <a:spLocks noGrp="1"/>
          </p:cNvSpPr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ubTitle" idx="1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Google Shape;4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>
            <a:spLocks noGrp="1"/>
          </p:cNvSpPr>
          <p:nvPr>
            <p:ph type="body" idx="1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Google Shape;5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lux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uk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ctrTitle"/>
          </p:nvPr>
        </p:nvSpPr>
        <p:spPr>
          <a:xfrm>
            <a:off x="2805450" y="821300"/>
            <a:ext cx="3281100" cy="119888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uk-UA" sz="2400" dirty="0"/>
              <a:t>Програмна система формування звітів на основі ГІС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1948250" y="3635125"/>
            <a:ext cx="5087400" cy="153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Попович Ярослав Васильович, </a:t>
            </a:r>
            <a:r>
              <a:rPr lang="ru-RU" dirty="0"/>
              <a:t>ПЗПІ-21-1</a:t>
            </a:r>
            <a:r>
              <a:rPr lang="uk" dirty="0"/>
              <a:t> </a:t>
            </a:r>
            <a:endParaRPr dirty="0"/>
          </a:p>
          <a:p>
            <a:pPr marL="0" lvl="0" indent="0" algn="l"/>
            <a:r>
              <a:rPr lang="uk" dirty="0"/>
              <a:t>Керівник: </a:t>
            </a:r>
            <a:r>
              <a:rPr lang="ru-RU" dirty="0"/>
              <a:t>доц. </a:t>
            </a:r>
            <a:r>
              <a:rPr lang="uk-UA" dirty="0" err="1"/>
              <a:t>Турута</a:t>
            </a:r>
            <a:r>
              <a:rPr lang="uk-UA" dirty="0"/>
              <a:t> Олексій </a:t>
            </a:r>
            <a:r>
              <a:rPr lang="ru-RU" dirty="0"/>
              <a:t>Петрович</a:t>
            </a: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dirty="0"/>
              <a:t>11 червня 2025</a:t>
            </a:r>
            <a:endParaRPr dirty="0"/>
          </a:p>
        </p:txBody>
      </p:sp>
      <p:pic>
        <p:nvPicPr>
          <p:cNvPr id="64" name="Google Shape;6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4725" y="170825"/>
            <a:ext cx="2133975" cy="3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Google Shape;66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068504" y="170825"/>
            <a:ext cx="1924921" cy="43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311700" y="-14830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Вибір технологій розробки </a:t>
            </a:r>
            <a:endParaRPr sz="3200" dirty="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114300" indent="0">
              <a:buNone/>
            </a:pPr>
            <a:r>
              <a:rPr lang="uk-UA" dirty="0">
                <a:highlight>
                  <a:srgbClr val="FFFFFF"/>
                </a:highlight>
              </a:rPr>
              <a:t>Вибрані технології:</a:t>
            </a:r>
          </a:p>
          <a:p>
            <a:r>
              <a:rPr lang="en-US" dirty="0"/>
              <a:t>Java 21 – </a:t>
            </a:r>
            <a:r>
              <a:rPr lang="ru-RU" dirty="0" err="1"/>
              <a:t>основна</a:t>
            </a:r>
            <a:r>
              <a:rPr lang="ru-RU" dirty="0"/>
              <a:t> </a:t>
            </a:r>
            <a:r>
              <a:rPr lang="ru-RU" dirty="0" err="1"/>
              <a:t>мова</a:t>
            </a:r>
            <a:r>
              <a:rPr lang="ru-RU" dirty="0"/>
              <a:t> </a:t>
            </a:r>
            <a:r>
              <a:rPr lang="ru-RU" dirty="0" err="1"/>
              <a:t>програмування</a:t>
            </a:r>
            <a:r>
              <a:rPr lang="ru-RU" dirty="0"/>
              <a:t> для </a:t>
            </a:r>
            <a:r>
              <a:rPr lang="ru-RU" dirty="0" err="1"/>
              <a:t>бекенду</a:t>
            </a:r>
            <a:endParaRPr lang="en-US" dirty="0"/>
          </a:p>
          <a:p>
            <a:r>
              <a:rPr lang="en-US" dirty="0"/>
              <a:t>Spring Boot 3.x – </a:t>
            </a:r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en-US" dirty="0"/>
              <a:t>REST API </a:t>
            </a:r>
            <a:r>
              <a:rPr lang="ru-RU" dirty="0"/>
              <a:t>та </a:t>
            </a:r>
            <a:r>
              <a:rPr lang="ru-RU" dirty="0" err="1"/>
              <a:t>бізнес-логіки</a:t>
            </a:r>
            <a:endParaRPr lang="en-US" dirty="0"/>
          </a:p>
          <a:p>
            <a:r>
              <a:rPr lang="en-US" dirty="0"/>
              <a:t>React.js – </a:t>
            </a:r>
            <a:r>
              <a:rPr lang="ru-RU" dirty="0" err="1"/>
              <a:t>реалізація</a:t>
            </a:r>
            <a:r>
              <a:rPr lang="ru-RU" dirty="0"/>
              <a:t> </a:t>
            </a:r>
            <a:r>
              <a:rPr lang="ru-RU" dirty="0" err="1"/>
              <a:t>фронтенду</a:t>
            </a:r>
            <a:r>
              <a:rPr lang="ru-RU" dirty="0"/>
              <a:t>, </a:t>
            </a:r>
            <a:r>
              <a:rPr lang="ru-RU" dirty="0" err="1"/>
              <a:t>інтерактивної</a:t>
            </a:r>
            <a:r>
              <a:rPr lang="ru-RU" dirty="0"/>
              <a:t> </a:t>
            </a:r>
            <a:r>
              <a:rPr lang="ru-RU" dirty="0" err="1"/>
              <a:t>карти</a:t>
            </a:r>
            <a:r>
              <a:rPr lang="ru-RU" dirty="0"/>
              <a:t> та </a:t>
            </a:r>
            <a:r>
              <a:rPr lang="ru-RU" dirty="0" err="1"/>
              <a:t>інтерфейсу</a:t>
            </a:r>
            <a:r>
              <a:rPr lang="ru-RU" dirty="0"/>
              <a:t> </a:t>
            </a:r>
            <a:r>
              <a:rPr lang="ru-RU" dirty="0" err="1"/>
              <a:t>користувача</a:t>
            </a:r>
            <a:endParaRPr lang="en-US" dirty="0"/>
          </a:p>
          <a:p>
            <a:r>
              <a:rPr lang="en-US" dirty="0"/>
              <a:t>React-Leaflet – </a:t>
            </a:r>
            <a:r>
              <a:rPr lang="ru-RU" dirty="0" err="1"/>
              <a:t>бібліотека</a:t>
            </a:r>
            <a:r>
              <a:rPr lang="ru-RU" dirty="0"/>
              <a:t> для </a:t>
            </a:r>
            <a:r>
              <a:rPr lang="ru-RU" dirty="0" err="1"/>
              <a:t>роботи</a:t>
            </a:r>
            <a:r>
              <a:rPr lang="ru-RU" dirty="0"/>
              <a:t> з картою (</a:t>
            </a:r>
            <a:r>
              <a:rPr lang="ru-RU" dirty="0" err="1"/>
              <a:t>вибір</a:t>
            </a:r>
            <a:r>
              <a:rPr lang="ru-RU" dirty="0"/>
              <a:t> </a:t>
            </a:r>
            <a:r>
              <a:rPr lang="ru-RU" dirty="0" err="1"/>
              <a:t>ділянки</a:t>
            </a:r>
            <a:r>
              <a:rPr lang="ru-RU" dirty="0"/>
              <a:t>, </a:t>
            </a:r>
            <a:r>
              <a:rPr lang="ru-RU" dirty="0" err="1"/>
              <a:t>накладання</a:t>
            </a:r>
            <a:r>
              <a:rPr lang="ru-RU" dirty="0"/>
              <a:t> </a:t>
            </a:r>
            <a:r>
              <a:rPr lang="ru-RU" dirty="0" err="1"/>
              <a:t>шарів</a:t>
            </a:r>
            <a:r>
              <a:rPr lang="ru-RU" dirty="0"/>
              <a:t>)</a:t>
            </a:r>
            <a:endParaRPr lang="en-US" dirty="0"/>
          </a:p>
          <a:p>
            <a:r>
              <a:rPr lang="en-US" dirty="0"/>
              <a:t>Docker – </a:t>
            </a:r>
            <a:r>
              <a:rPr lang="ru-RU" dirty="0" err="1"/>
              <a:t>контейнеризація</a:t>
            </a:r>
            <a:r>
              <a:rPr lang="ru-RU" dirty="0"/>
              <a:t> </a:t>
            </a:r>
            <a:r>
              <a:rPr lang="ru-RU" dirty="0" err="1"/>
              <a:t>всіх</a:t>
            </a:r>
            <a:r>
              <a:rPr lang="ru-RU" dirty="0"/>
              <a:t> </a:t>
            </a:r>
            <a:r>
              <a:rPr lang="ru-RU" dirty="0" err="1"/>
              <a:t>мікросервісів</a:t>
            </a:r>
            <a:r>
              <a:rPr lang="ru-RU" dirty="0"/>
              <a:t> для легкого </a:t>
            </a:r>
            <a:r>
              <a:rPr lang="ru-RU" dirty="0" err="1"/>
              <a:t>розгортання</a:t>
            </a:r>
            <a:endParaRPr lang="en-US" dirty="0"/>
          </a:p>
          <a:p>
            <a:r>
              <a:rPr lang="en-US" dirty="0"/>
              <a:t>Apache Kafka – </a:t>
            </a:r>
            <a:r>
              <a:rPr lang="ru-RU" dirty="0" err="1"/>
              <a:t>забезпечення</a:t>
            </a:r>
            <a:r>
              <a:rPr lang="ru-RU" dirty="0"/>
              <a:t> </a:t>
            </a:r>
            <a:r>
              <a:rPr lang="ru-RU" dirty="0" err="1"/>
              <a:t>асинхронної</a:t>
            </a:r>
            <a:r>
              <a:rPr lang="ru-RU" dirty="0"/>
              <a:t> </a:t>
            </a:r>
            <a:r>
              <a:rPr lang="ru-RU" dirty="0" err="1"/>
              <a:t>взаємодії</a:t>
            </a:r>
            <a:r>
              <a:rPr lang="ru-RU" dirty="0"/>
              <a:t> </a:t>
            </a:r>
            <a:r>
              <a:rPr lang="ru-RU" dirty="0" err="1"/>
              <a:t>між</a:t>
            </a:r>
            <a:r>
              <a:rPr lang="ru-RU" dirty="0"/>
              <a:t> </a:t>
            </a:r>
            <a:r>
              <a:rPr lang="ru-RU" dirty="0" err="1"/>
              <a:t>сервісами</a:t>
            </a:r>
            <a:endParaRPr lang="en-US" dirty="0"/>
          </a:p>
          <a:p>
            <a:r>
              <a:rPr lang="en-US" dirty="0"/>
              <a:t>MongoDB – </a:t>
            </a:r>
            <a:r>
              <a:rPr lang="ru-RU" dirty="0" err="1"/>
              <a:t>зберігання</a:t>
            </a:r>
            <a:r>
              <a:rPr lang="ru-RU" dirty="0"/>
              <a:t> </a:t>
            </a:r>
            <a:r>
              <a:rPr lang="ru-RU" dirty="0" err="1"/>
              <a:t>даних</a:t>
            </a:r>
            <a:r>
              <a:rPr lang="ru-RU" dirty="0"/>
              <a:t> про </a:t>
            </a:r>
            <a:r>
              <a:rPr lang="ru-RU" dirty="0" err="1"/>
              <a:t>ділянки</a:t>
            </a:r>
            <a:r>
              <a:rPr lang="en-US" dirty="0"/>
              <a:t> </a:t>
            </a:r>
            <a:r>
              <a:rPr lang="ru-RU" dirty="0"/>
              <a:t>і </a:t>
            </a:r>
            <a:r>
              <a:rPr lang="ru-RU" dirty="0" err="1"/>
              <a:t>звіти</a:t>
            </a:r>
            <a:endParaRPr lang="en-US" dirty="0"/>
          </a:p>
          <a:p>
            <a:r>
              <a:rPr lang="en-US" dirty="0"/>
              <a:t>PostgreSQL– </a:t>
            </a:r>
            <a:r>
              <a:rPr lang="uk-UA" dirty="0"/>
              <a:t>зберігання даних користувача</a:t>
            </a:r>
            <a:endParaRPr lang="en-US" dirty="0"/>
          </a:p>
          <a:p>
            <a:r>
              <a:rPr lang="en-US" dirty="0" err="1"/>
              <a:t>ChatGPT</a:t>
            </a:r>
            <a:r>
              <a:rPr lang="en-US" dirty="0"/>
              <a:t> API – </a:t>
            </a:r>
            <a:r>
              <a:rPr lang="ru-RU" dirty="0" err="1"/>
              <a:t>генерація</a:t>
            </a:r>
            <a:r>
              <a:rPr lang="ru-RU" dirty="0"/>
              <a:t> тексту </a:t>
            </a:r>
            <a:r>
              <a:rPr lang="ru-RU" dirty="0" err="1"/>
              <a:t>аналітичного</a:t>
            </a:r>
            <a:r>
              <a:rPr lang="ru-RU" dirty="0"/>
              <a:t> </a:t>
            </a:r>
            <a:r>
              <a:rPr lang="ru-RU" dirty="0" err="1"/>
              <a:t>звіту</a:t>
            </a:r>
            <a:endParaRPr lang="en-US" dirty="0">
              <a:highlight>
                <a:srgbClr val="FFFFFF"/>
              </a:highlight>
            </a:endParaRPr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343E912-C721-1128-5F72-D9BB9BCF5CCA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10</a:t>
            </a:fld>
            <a:endParaRPr lang="uk-UA" dirty="0"/>
          </a:p>
        </p:txBody>
      </p:sp>
      <p:pic>
        <p:nvPicPr>
          <p:cNvPr id="7" name="Picture 2" descr="Spring Boot">
            <a:extLst>
              <a:ext uri="{FF2B5EF4-FFF2-40B4-BE49-F238E27FC236}">
                <a16:creationId xmlns:a16="http://schemas.microsoft.com/office/drawing/2014/main" id="{67D8B9A6-6406-4E6F-A433-A857678F6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067" y="407950"/>
            <a:ext cx="959678" cy="862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OpenAI Logo | SVG | Real Company | Alphabet, Letter O Logo">
            <a:extLst>
              <a:ext uri="{FF2B5EF4-FFF2-40B4-BE49-F238E27FC236}">
                <a16:creationId xmlns:a16="http://schemas.microsoft.com/office/drawing/2014/main" id="{F8BB2DF6-0573-403C-AF9F-69F170AFC8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8943" y="3690698"/>
            <a:ext cx="959677" cy="95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>
            <a:extLst>
              <a:ext uri="{FF2B5EF4-FFF2-40B4-BE49-F238E27FC236}">
                <a16:creationId xmlns:a16="http://schemas.microsoft.com/office/drawing/2014/main" id="{A49DF6CC-8CD2-4594-9CEB-914D0AE11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9336" y="275078"/>
            <a:ext cx="548750" cy="1006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Інтерфейс користувача 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11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0F587FD-24DA-48D9-96E4-F633102BF410}"/>
              </a:ext>
            </a:extLst>
          </p:cNvPr>
          <p:cNvPicPr/>
          <p:nvPr/>
        </p:nvPicPr>
        <p:blipFill rotWithShape="1">
          <a:blip r:embed="rId4"/>
          <a:srcRect t="11481" r="1867"/>
          <a:stretch/>
        </p:blipFill>
        <p:spPr>
          <a:xfrm>
            <a:off x="4194677" y="645803"/>
            <a:ext cx="4515048" cy="221168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333A8DA4-0939-451F-A2D4-ADDDC4FDBF06}"/>
              </a:ext>
            </a:extLst>
          </p:cNvPr>
          <p:cNvPicPr/>
          <p:nvPr/>
        </p:nvPicPr>
        <p:blipFill rotWithShape="1">
          <a:blip r:embed="rId5"/>
          <a:srcRect t="11446" r="2082"/>
          <a:stretch/>
        </p:blipFill>
        <p:spPr>
          <a:xfrm>
            <a:off x="434275" y="753526"/>
            <a:ext cx="4439293" cy="221168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906089D-679B-49B4-96B6-4FF7AB47C63A}"/>
              </a:ext>
            </a:extLst>
          </p:cNvPr>
          <p:cNvPicPr/>
          <p:nvPr/>
        </p:nvPicPr>
        <p:blipFill rotWithShape="1">
          <a:blip r:embed="rId6"/>
          <a:srcRect t="12509" r="1675"/>
          <a:stretch/>
        </p:blipFill>
        <p:spPr>
          <a:xfrm>
            <a:off x="2356822" y="2763853"/>
            <a:ext cx="4261869" cy="20811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>
            <a:spLocks noGrp="1"/>
          </p:cNvSpPr>
          <p:nvPr>
            <p:ph type="title"/>
          </p:nvPr>
        </p:nvSpPr>
        <p:spPr>
          <a:xfrm>
            <a:off x="268925" y="-14362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Тестування</a:t>
            </a:r>
            <a:endParaRPr sz="3200" dirty="0"/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28D948D-369C-B702-98D8-76BFF8794D1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12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F044BED0-3551-47ED-93D3-D39F49A6BB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597187"/>
              </p:ext>
            </p:extLst>
          </p:nvPr>
        </p:nvGraphicFramePr>
        <p:xfrm>
          <a:off x="268925" y="687680"/>
          <a:ext cx="8481181" cy="349986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1828">
                  <a:extLst>
                    <a:ext uri="{9D8B030D-6E8A-4147-A177-3AD203B41FA5}">
                      <a16:colId xmlns:a16="http://schemas.microsoft.com/office/drawing/2014/main" val="2758560044"/>
                    </a:ext>
                  </a:extLst>
                </a:gridCol>
                <a:gridCol w="6349353">
                  <a:extLst>
                    <a:ext uri="{9D8B030D-6E8A-4147-A177-3AD203B41FA5}">
                      <a16:colId xmlns:a16="http://schemas.microsoft.com/office/drawing/2014/main" val="3361570818"/>
                    </a:ext>
                  </a:extLst>
                </a:gridCol>
              </a:tblGrid>
              <a:tr h="438669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Назва тест-кейсу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Створення нової ділянки через API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extLst>
                  <a:ext uri="{0D108BD9-81ED-4DB2-BD59-A6C34878D82A}">
                    <a16:rowId xmlns:a16="http://schemas.microsoft.com/office/drawing/2014/main" val="2434756426"/>
                  </a:ext>
                </a:extLst>
              </a:tr>
              <a:tr h="36048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ID тест-кейсу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TC_MAP_001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extLst>
                  <a:ext uri="{0D108BD9-81ED-4DB2-BD59-A6C34878D82A}">
                    <a16:rowId xmlns:a16="http://schemas.microsoft.com/office/drawing/2014/main" val="407579019"/>
                  </a:ext>
                </a:extLst>
              </a:tr>
              <a:tr h="46193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Мета тестування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Перевірити, що користувач може успішно створити нову ділянку, вказавши </a:t>
                      </a:r>
                      <a:r>
                        <a:rPr lang="uk-UA" sz="1000" dirty="0" err="1">
                          <a:effectLst/>
                        </a:rPr>
                        <a:t>валідні</a:t>
                      </a:r>
                      <a:r>
                        <a:rPr lang="uk-UA" sz="1000" dirty="0">
                          <a:effectLst/>
                        </a:rPr>
                        <a:t> координати полігону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extLst>
                  <a:ext uri="{0D108BD9-81ED-4DB2-BD59-A6C34878D82A}">
                    <a16:rowId xmlns:a16="http://schemas.microsoft.com/office/drawing/2014/main" val="707073322"/>
                  </a:ext>
                </a:extLst>
              </a:tr>
              <a:tr h="41929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Вхідні дані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JSON-запит з масивом координат, назвою ділянки, описом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extLst>
                  <a:ext uri="{0D108BD9-81ED-4DB2-BD59-A6C34878D82A}">
                    <a16:rowId xmlns:a16="http://schemas.microsoft.com/office/drawing/2014/main" val="3892282948"/>
                  </a:ext>
                </a:extLst>
              </a:tr>
              <a:tr h="419298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Передумови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Користувач </a:t>
                      </a:r>
                      <a:r>
                        <a:rPr lang="uk-UA" sz="1000" dirty="0" err="1">
                          <a:effectLst/>
                        </a:rPr>
                        <a:t>автентифікований</a:t>
                      </a:r>
                      <a:r>
                        <a:rPr lang="uk-UA" sz="1000" dirty="0">
                          <a:effectLst/>
                        </a:rPr>
                        <a:t>, має дійсний JWT-токен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extLst>
                  <a:ext uri="{0D108BD9-81ED-4DB2-BD59-A6C34878D82A}">
                    <a16:rowId xmlns:a16="http://schemas.microsoft.com/office/drawing/2014/main" val="1855115838"/>
                  </a:ext>
                </a:extLst>
              </a:tr>
              <a:tr h="642287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Кроки виконання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1. Надіслати POST-запит на /</a:t>
                      </a:r>
                      <a:r>
                        <a:rPr lang="uk-UA" sz="1000" dirty="0" err="1">
                          <a:effectLst/>
                        </a:rPr>
                        <a:t>api</a:t>
                      </a:r>
                      <a:r>
                        <a:rPr lang="uk-UA" sz="1000" dirty="0">
                          <a:effectLst/>
                        </a:rPr>
                        <a:t>/v1/</a:t>
                      </a:r>
                      <a:r>
                        <a:rPr lang="uk-UA" sz="1000" dirty="0" err="1">
                          <a:effectLst/>
                        </a:rPr>
                        <a:t>areas</a:t>
                      </a:r>
                      <a:r>
                        <a:rPr lang="uk-UA" sz="1000" dirty="0">
                          <a:effectLst/>
                        </a:rPr>
                        <a:t> із </a:t>
                      </a:r>
                      <a:r>
                        <a:rPr lang="uk-UA" sz="1000" dirty="0" err="1">
                          <a:effectLst/>
                        </a:rPr>
                        <a:t>валідними</a:t>
                      </a:r>
                      <a:r>
                        <a:rPr lang="uk-UA" sz="1000" dirty="0">
                          <a:effectLst/>
                        </a:rPr>
                        <a:t> координатами</a:t>
                      </a:r>
                      <a:endParaRPr lang="ru-RU" sz="1000" dirty="0">
                        <a:effectLst/>
                      </a:endParaRPr>
                    </a:p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2. Перевірити відповідь API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extLst>
                  <a:ext uri="{0D108BD9-81ED-4DB2-BD59-A6C34878D82A}">
                    <a16:rowId xmlns:a16="http://schemas.microsoft.com/office/drawing/2014/main" val="2752733692"/>
                  </a:ext>
                </a:extLst>
              </a:tr>
              <a:tr h="443651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Очікуваний результат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Сервіс повертає статус 201 </a:t>
                      </a:r>
                      <a:r>
                        <a:rPr lang="uk-UA" sz="1000" dirty="0" err="1">
                          <a:effectLst/>
                        </a:rPr>
                        <a:t>Created</a:t>
                      </a:r>
                      <a:r>
                        <a:rPr lang="uk-UA" sz="1000" dirty="0">
                          <a:effectLst/>
                        </a:rPr>
                        <a:t> і JSON-відповідь з ID нової ділянки та статусом «CREATED»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extLst>
                  <a:ext uri="{0D108BD9-81ED-4DB2-BD59-A6C34878D82A}">
                    <a16:rowId xmlns:a16="http://schemas.microsoft.com/office/drawing/2014/main" val="403989518"/>
                  </a:ext>
                </a:extLst>
              </a:tr>
              <a:tr h="31424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Фактичний результат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tc>
                  <a:txBody>
                    <a:bodyPr/>
                    <a:lstStyle/>
                    <a:p>
                      <a:pPr marL="0" indent="0"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000" dirty="0">
                          <a:effectLst/>
                        </a:rPr>
                        <a:t>ділянка створена успішно, ID повернуто</a:t>
                      </a:r>
                      <a:endParaRPr lang="ru-RU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47783" marR="47783" marT="0" marB="0"/>
                </a:tc>
                <a:extLst>
                  <a:ext uri="{0D108BD9-81ED-4DB2-BD59-A6C34878D82A}">
                    <a16:rowId xmlns:a16="http://schemas.microsoft.com/office/drawing/2014/main" val="2284972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22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311700" y="-35287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 err="1"/>
              <a:t>Висновки</a:t>
            </a:r>
            <a:r>
              <a:rPr lang="uk" sz="3200" dirty="0"/>
              <a:t> </a:t>
            </a:r>
            <a:endParaRPr sz="3200" dirty="0"/>
          </a:p>
        </p:txBody>
      </p:sp>
      <p:sp>
        <p:nvSpPr>
          <p:cNvPr id="142" name="Google Shape;142;p2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5349361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114300" indent="0">
              <a:buNone/>
            </a:pPr>
            <a:r>
              <a:rPr lang="uk-UA" dirty="0"/>
              <a:t>Реалістичність та корисність результатів:</a:t>
            </a:r>
          </a:p>
          <a:p>
            <a:r>
              <a:rPr lang="uk-UA" dirty="0"/>
              <a:t>Отримані результати мають практичне значення, адже система вже зараз дає змогу оцінити інвестиційний потенціал земельних ділянок в умовах українського ринку, враховуючи актуальні дані та потреби користувача.</a:t>
            </a:r>
          </a:p>
          <a:p>
            <a:pPr marL="114300" indent="0">
              <a:buNone/>
            </a:pPr>
            <a:r>
              <a:rPr lang="uk-UA" dirty="0"/>
              <a:t>Можливості використання:</a:t>
            </a:r>
          </a:p>
          <a:p>
            <a:r>
              <a:rPr lang="uk-UA" dirty="0"/>
              <a:t>Система може застосовуватись для фермерів, забудовників, інвесторів та навіть державних установ. Вона допоможе швидко зрозуміти потенціал ділянки та знизити ризики прийняття рішень.</a:t>
            </a:r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13</a:t>
            </a:fld>
            <a:endParaRPr lang="uk-UA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B46561B-8A26-4478-98BB-CD730958C5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47528" y="1109608"/>
            <a:ext cx="3221811" cy="268301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4"/>
          <p:cNvSpPr txBox="1">
            <a:spLocks noGrp="1"/>
          </p:cNvSpPr>
          <p:nvPr>
            <p:ph type="title"/>
          </p:nvPr>
        </p:nvSpPr>
        <p:spPr>
          <a:xfrm>
            <a:off x="2377379" y="2156100"/>
            <a:ext cx="4389241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4800" dirty="0"/>
              <a:t>Дякую</a:t>
            </a:r>
            <a:r>
              <a:rPr lang="ru-RU" sz="4800" dirty="0"/>
              <a:t> за </a:t>
            </a:r>
            <a:r>
              <a:rPr lang="uk-UA" sz="4800" dirty="0"/>
              <a:t>увагу</a:t>
            </a:r>
            <a:r>
              <a:rPr lang="uk" sz="4800" dirty="0"/>
              <a:t> </a:t>
            </a:r>
            <a:endParaRPr sz="4800" dirty="0"/>
          </a:p>
        </p:txBody>
      </p:sp>
      <p:pic>
        <p:nvPicPr>
          <p:cNvPr id="143" name="Google Shape;14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B5B94D8-63F6-7EAC-6461-2DB4B135596F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14</a:t>
            </a:fld>
            <a:endParaRPr lang="uk-UA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6D9F75A-FECD-4B4F-B224-64E4451FD3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14300" indent="0">
              <a:buNone/>
            </a:pPr>
            <a:r>
              <a:rPr lang="uk-UA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738372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Мотивація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uk-UA" dirty="0">
                <a:latin typeface="Economica" panose="020B0604020202020204" charset="0"/>
              </a:rPr>
              <a:t>Потреба у локалізованих рішеннях для України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Economica" panose="020B0604020202020204" charset="0"/>
              </a:rPr>
              <a:t>Відсутність комплексного підходу з урахуванням українських реалій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Economica" panose="020B0604020202020204" charset="0"/>
              </a:rPr>
              <a:t>Існуючі сервіси не враховують бюджет і цілі користувача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Economica" panose="020B0604020202020204" charset="0"/>
              </a:rPr>
              <a:t>Виклики воєнного часу: заміновані території, деградація ґрунтів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Economica" panose="020B0604020202020204" charset="0"/>
              </a:rPr>
              <a:t>Необхідність швидкої і точної оцінки інвестиційного потенціалу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2</a:t>
            </a:fld>
            <a:endParaRPr lang="uk-UA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Що треба покращити</a:t>
            </a:r>
          </a:p>
        </p:txBody>
      </p:sp>
      <p:sp>
        <p:nvSpPr>
          <p:cNvPr id="72" name="Google Shape;72;p14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indent="-285750">
              <a:spcBef>
                <a:spcPts val="1200"/>
              </a:spcBef>
            </a:pPr>
            <a:r>
              <a:rPr lang="uk-UA" dirty="0">
                <a:latin typeface="Economica" panose="020B0604020202020204" charset="0"/>
              </a:rPr>
              <a:t>Розробити гнучку систему підписок та доступів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Economica" panose="020B0604020202020204" charset="0"/>
              </a:rPr>
              <a:t>Додати інтеграції із державними кадастрами та </a:t>
            </a:r>
            <a:r>
              <a:rPr lang="en-US" dirty="0" err="1">
                <a:latin typeface="Economica" panose="020B0604020202020204" charset="0"/>
              </a:rPr>
              <a:t>DeepStateMap</a:t>
            </a:r>
            <a:endParaRPr lang="en-US" dirty="0">
              <a:latin typeface="Economica" panose="020B0604020202020204" charset="0"/>
            </a:endParaRP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Economica" panose="020B0604020202020204" charset="0"/>
              </a:rPr>
              <a:t>Інтегрувати аналіз знімків з супутників для оцінки інвестиційної привабливості ділянок</a:t>
            </a:r>
          </a:p>
          <a:p>
            <a:pPr marL="285750" indent="-285750">
              <a:spcBef>
                <a:spcPts val="1200"/>
              </a:spcBef>
            </a:pPr>
            <a:r>
              <a:rPr lang="uk-UA" dirty="0">
                <a:latin typeface="Economica" panose="020B0604020202020204" charset="0"/>
              </a:rPr>
              <a:t>Зробити систему відмово стійкою для великих навантажень та </a:t>
            </a:r>
            <a:r>
              <a:rPr lang="uk-UA" dirty="0" err="1">
                <a:latin typeface="Economica" panose="020B0604020202020204" charset="0"/>
              </a:rPr>
              <a:t>імплементувати</a:t>
            </a:r>
            <a:r>
              <a:rPr lang="uk-UA" dirty="0">
                <a:latin typeface="Economica" panose="020B0604020202020204" charset="0"/>
              </a:rPr>
              <a:t> </a:t>
            </a:r>
            <a:r>
              <a:rPr lang="en-US" dirty="0">
                <a:latin typeface="Economica" panose="020B0604020202020204" charset="0"/>
              </a:rPr>
              <a:t>CI/CD </a:t>
            </a:r>
            <a:r>
              <a:rPr lang="uk-UA" dirty="0">
                <a:latin typeface="Economica" panose="020B0604020202020204" charset="0"/>
              </a:rPr>
              <a:t>процес</a:t>
            </a: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93E68CA-DEF7-D32D-BFB6-7B402335F4C7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3</a:t>
            </a:fld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2653117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311700" y="-124863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Аналіз аналіз існуючих рішень </a:t>
            </a:r>
            <a:endParaRPr sz="3200" dirty="0"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B62475D-5E0B-A5AC-3922-2970FC56A64D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4</a:t>
            </a:fld>
            <a:endParaRPr lang="uk-UA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34AAFE87-31FA-4F28-BB76-6DF214227F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0697711"/>
              </p:ext>
            </p:extLst>
          </p:nvPr>
        </p:nvGraphicFramePr>
        <p:xfrm>
          <a:off x="403057" y="956413"/>
          <a:ext cx="8337886" cy="32306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694817">
                  <a:extLst>
                    <a:ext uri="{9D8B030D-6E8A-4147-A177-3AD203B41FA5}">
                      <a16:colId xmlns:a16="http://schemas.microsoft.com/office/drawing/2014/main" val="1108164477"/>
                    </a:ext>
                  </a:extLst>
                </a:gridCol>
                <a:gridCol w="1356801">
                  <a:extLst>
                    <a:ext uri="{9D8B030D-6E8A-4147-A177-3AD203B41FA5}">
                      <a16:colId xmlns:a16="http://schemas.microsoft.com/office/drawing/2014/main" val="1714562085"/>
                    </a:ext>
                  </a:extLst>
                </a:gridCol>
                <a:gridCol w="1383040">
                  <a:extLst>
                    <a:ext uri="{9D8B030D-6E8A-4147-A177-3AD203B41FA5}">
                      <a16:colId xmlns:a16="http://schemas.microsoft.com/office/drawing/2014/main" val="2995040236"/>
                    </a:ext>
                  </a:extLst>
                </a:gridCol>
                <a:gridCol w="1903228">
                  <a:extLst>
                    <a:ext uri="{9D8B030D-6E8A-4147-A177-3AD203B41FA5}">
                      <a16:colId xmlns:a16="http://schemas.microsoft.com/office/drawing/2014/main" val="189584764"/>
                    </a:ext>
                  </a:extLst>
                </a:gridCol>
              </a:tblGrid>
              <a:tr h="73359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Функціональність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CropMap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OneSoil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 err="1">
                          <a:effectLst/>
                        </a:rPr>
                        <a:t>Crop</a:t>
                      </a:r>
                      <a:r>
                        <a:rPr lang="uk-UA" sz="1400" dirty="0">
                          <a:effectLst/>
                        </a:rPr>
                        <a:t> Explorer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32938944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Дані в реальному часі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574373650"/>
                  </a:ext>
                </a:extLst>
              </a:tr>
              <a:tr h="73359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Використання супутникових знімків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650663"/>
                  </a:ext>
                </a:extLst>
              </a:tr>
              <a:tr h="733596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Прогнозування врожайності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3589128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Інтерактивні карти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3474438"/>
                  </a:ext>
                </a:extLst>
              </a:tr>
              <a:tr h="343295"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Аналіз історичних даних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-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uk-UA" sz="1400" dirty="0">
                          <a:effectLst/>
                        </a:rPr>
                        <a:t>+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095823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>
            <a:spLocks noGrp="1"/>
          </p:cNvSpPr>
          <p:nvPr>
            <p:ph type="title"/>
          </p:nvPr>
        </p:nvSpPr>
        <p:spPr>
          <a:xfrm>
            <a:off x="311700" y="-186276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Постановка задачі</a:t>
            </a:r>
            <a:endParaRPr sz="3200" dirty="0"/>
          </a:p>
        </p:txBody>
      </p:sp>
      <p:sp>
        <p:nvSpPr>
          <p:cNvPr id="86" name="Google Shape;86;p16"/>
          <p:cNvSpPr txBox="1">
            <a:spLocks noGrp="1"/>
          </p:cNvSpPr>
          <p:nvPr>
            <p:ph type="body" idx="1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r>
              <a:rPr lang="ru-RU" dirty="0" err="1"/>
              <a:t>Створення</a:t>
            </a:r>
            <a:r>
              <a:rPr lang="ru-RU" dirty="0"/>
              <a:t> </a:t>
            </a:r>
            <a:r>
              <a:rPr lang="ru-RU" dirty="0" err="1"/>
              <a:t>системи</a:t>
            </a:r>
            <a:r>
              <a:rPr lang="ru-RU" dirty="0"/>
              <a:t> для </a:t>
            </a:r>
            <a:r>
              <a:rPr lang="ru-RU" dirty="0" err="1"/>
              <a:t>інтерактивної</a:t>
            </a:r>
            <a:r>
              <a:rPr lang="ru-RU" dirty="0"/>
              <a:t> </a:t>
            </a:r>
            <a:r>
              <a:rPr lang="ru-RU" dirty="0" err="1"/>
              <a:t>оцінки</a:t>
            </a:r>
            <a:r>
              <a:rPr lang="ru-RU" dirty="0"/>
              <a:t> </a:t>
            </a:r>
            <a:r>
              <a:rPr lang="ru-RU" dirty="0" err="1"/>
              <a:t>інвестиційного</a:t>
            </a:r>
            <a:r>
              <a:rPr lang="ru-RU" dirty="0"/>
              <a:t> </a:t>
            </a:r>
            <a:r>
              <a:rPr lang="ru-RU" dirty="0" err="1"/>
              <a:t>потенціалу</a:t>
            </a:r>
            <a:r>
              <a:rPr lang="ru-RU" dirty="0"/>
              <a:t> </a:t>
            </a:r>
            <a:r>
              <a:rPr lang="ru-RU" dirty="0" err="1"/>
              <a:t>земельних</a:t>
            </a:r>
            <a:r>
              <a:rPr lang="ru-RU" dirty="0"/>
              <a:t> </a:t>
            </a:r>
            <a:r>
              <a:rPr lang="ru-RU" dirty="0" err="1"/>
              <a:t>ділянок</a:t>
            </a:r>
            <a:r>
              <a:rPr lang="ru-RU" dirty="0"/>
              <a:t> в </a:t>
            </a:r>
            <a:r>
              <a:rPr lang="ru-RU" dirty="0" err="1"/>
              <a:t>Україні</a:t>
            </a:r>
            <a:endParaRPr lang="ru-RU" dirty="0"/>
          </a:p>
          <a:p>
            <a:r>
              <a:rPr lang="ru-RU" dirty="0" err="1"/>
              <a:t>Врахування</a:t>
            </a:r>
            <a:r>
              <a:rPr lang="ru-RU" dirty="0"/>
              <a:t> </a:t>
            </a:r>
            <a:r>
              <a:rPr lang="ru-RU" dirty="0" err="1"/>
              <a:t>географічних</a:t>
            </a:r>
            <a:r>
              <a:rPr lang="ru-RU" dirty="0"/>
              <a:t>, </a:t>
            </a:r>
            <a:r>
              <a:rPr lang="ru-RU" dirty="0" err="1"/>
              <a:t>ґрунтових</a:t>
            </a:r>
            <a:r>
              <a:rPr lang="ru-RU" dirty="0"/>
              <a:t>, </a:t>
            </a:r>
            <a:r>
              <a:rPr lang="ru-RU" dirty="0" err="1"/>
              <a:t>кліматичних</a:t>
            </a:r>
            <a:r>
              <a:rPr lang="ru-RU" dirty="0"/>
              <a:t>, </a:t>
            </a:r>
            <a:r>
              <a:rPr lang="ru-RU" dirty="0" err="1"/>
              <a:t>інфраструктурних</a:t>
            </a:r>
            <a:r>
              <a:rPr lang="ru-RU" dirty="0"/>
              <a:t> та </a:t>
            </a:r>
            <a:r>
              <a:rPr lang="ru-RU" dirty="0" err="1"/>
              <a:t>економічних</a:t>
            </a:r>
            <a:r>
              <a:rPr lang="ru-RU" dirty="0"/>
              <a:t> </a:t>
            </a:r>
            <a:r>
              <a:rPr lang="ru-RU" dirty="0" err="1"/>
              <a:t>показників</a:t>
            </a:r>
            <a:endParaRPr lang="ru-RU" dirty="0"/>
          </a:p>
          <a:p>
            <a:r>
              <a:rPr lang="en-US" dirty="0"/>
              <a:t>H</a:t>
            </a:r>
            <a:r>
              <a:rPr lang="ru-RU" dirty="0" err="1"/>
              <a:t>адавати</a:t>
            </a:r>
            <a:r>
              <a:rPr lang="ru-RU" dirty="0"/>
              <a:t> </a:t>
            </a:r>
            <a:r>
              <a:rPr lang="ru-RU" dirty="0" err="1"/>
              <a:t>користувачу</a:t>
            </a:r>
            <a:r>
              <a:rPr lang="ru-RU" dirty="0"/>
              <a:t> </a:t>
            </a:r>
            <a:r>
              <a:rPr lang="ru-RU" dirty="0" err="1"/>
              <a:t>інтерактивну</a:t>
            </a:r>
            <a:r>
              <a:rPr lang="ru-RU" dirty="0"/>
              <a:t> карту з </a:t>
            </a:r>
            <a:r>
              <a:rPr lang="ru-RU" dirty="0" err="1"/>
              <a:t>можливістю</a:t>
            </a:r>
            <a:r>
              <a:rPr lang="ru-RU" dirty="0"/>
              <a:t> </a:t>
            </a:r>
            <a:r>
              <a:rPr lang="ru-RU" dirty="0" err="1"/>
              <a:t>вибору</a:t>
            </a:r>
            <a:r>
              <a:rPr lang="ru-RU" dirty="0"/>
              <a:t> і </a:t>
            </a:r>
            <a:r>
              <a:rPr lang="ru-RU" dirty="0" err="1"/>
              <a:t>окреслення</a:t>
            </a:r>
            <a:r>
              <a:rPr lang="ru-RU" dirty="0"/>
              <a:t> меж </a:t>
            </a:r>
            <a:r>
              <a:rPr lang="ru-RU" dirty="0" err="1"/>
              <a:t>ділянки</a:t>
            </a:r>
            <a:r>
              <a:rPr lang="ru-RU" dirty="0"/>
              <a:t>, </a:t>
            </a:r>
            <a:r>
              <a:rPr lang="ru-RU" dirty="0" err="1"/>
              <a:t>масштабування</a:t>
            </a:r>
            <a:r>
              <a:rPr lang="ru-RU" dirty="0"/>
              <a:t> </a:t>
            </a:r>
            <a:r>
              <a:rPr lang="ru-RU" dirty="0" err="1"/>
              <a:t>карти</a:t>
            </a:r>
            <a:r>
              <a:rPr lang="ru-RU" dirty="0"/>
              <a:t> та </a:t>
            </a:r>
            <a:r>
              <a:rPr lang="ru-RU" dirty="0" err="1"/>
              <a:t>відображення</a:t>
            </a:r>
            <a:r>
              <a:rPr lang="ru-RU" dirty="0"/>
              <a:t> </a:t>
            </a:r>
            <a:r>
              <a:rPr lang="ru-RU" dirty="0" err="1"/>
              <a:t>базових</a:t>
            </a:r>
            <a:r>
              <a:rPr lang="ru-RU" dirty="0"/>
              <a:t> характеристик </a:t>
            </a:r>
            <a:r>
              <a:rPr lang="ru-RU" dirty="0" err="1"/>
              <a:t>території</a:t>
            </a:r>
            <a:endParaRPr lang="en-US" dirty="0"/>
          </a:p>
          <a:p>
            <a:r>
              <a:rPr lang="uk-UA" dirty="0"/>
              <a:t>Забезпечити візуалізацію та комбінацію тематичних картографічних шарів (тип ґрунту, вологість, кліматичні умови, інфраструктура)</a:t>
            </a:r>
            <a:endParaRPr lang="en-US" dirty="0"/>
          </a:p>
          <a:p>
            <a:r>
              <a:rPr lang="ru-RU" dirty="0" err="1"/>
              <a:t>Реалізувати</a:t>
            </a:r>
            <a:r>
              <a:rPr lang="ru-RU" dirty="0"/>
              <a:t> </a:t>
            </a:r>
            <a:r>
              <a:rPr lang="ru-RU" dirty="0" err="1"/>
              <a:t>аналітичний</a:t>
            </a:r>
            <a:r>
              <a:rPr lang="ru-RU" dirty="0"/>
              <a:t> модуль на </a:t>
            </a:r>
            <a:r>
              <a:rPr lang="ru-RU" dirty="0" err="1"/>
              <a:t>базі</a:t>
            </a:r>
            <a:r>
              <a:rPr lang="ru-RU" dirty="0"/>
              <a:t> </a:t>
            </a:r>
            <a:r>
              <a:rPr lang="ru-RU" dirty="0" err="1"/>
              <a:t>ChatGPT</a:t>
            </a:r>
            <a:r>
              <a:rPr lang="ru-RU" dirty="0"/>
              <a:t> для </a:t>
            </a:r>
            <a:r>
              <a:rPr lang="ru-RU" dirty="0" err="1"/>
              <a:t>формування</a:t>
            </a:r>
            <a:r>
              <a:rPr lang="ru-RU" dirty="0"/>
              <a:t> </a:t>
            </a:r>
            <a:r>
              <a:rPr lang="ru-RU" dirty="0" err="1"/>
              <a:t>звітів</a:t>
            </a:r>
            <a:r>
              <a:rPr lang="ru-RU" dirty="0"/>
              <a:t> </a:t>
            </a:r>
            <a:r>
              <a:rPr lang="ru-RU" dirty="0" err="1"/>
              <a:t>із</a:t>
            </a:r>
            <a:r>
              <a:rPr lang="ru-RU" dirty="0"/>
              <a:t> </a:t>
            </a:r>
            <a:r>
              <a:rPr lang="ru-RU" dirty="0" err="1"/>
              <a:t>персоналізованими</a:t>
            </a:r>
            <a:r>
              <a:rPr lang="ru-RU" dirty="0"/>
              <a:t> </a:t>
            </a:r>
            <a:r>
              <a:rPr lang="ru-RU" dirty="0" err="1"/>
              <a:t>рекомендаціями</a:t>
            </a:r>
            <a:r>
              <a:rPr lang="ru-RU" dirty="0"/>
              <a:t> та прогнозами </a:t>
            </a:r>
            <a:r>
              <a:rPr lang="ru-RU" dirty="0" err="1"/>
              <a:t>рентабельності</a:t>
            </a:r>
            <a:endParaRPr lang="en-US" dirty="0"/>
          </a:p>
          <a:p>
            <a:r>
              <a:rPr lang="uk-UA" dirty="0"/>
              <a:t>Забезпечити</a:t>
            </a:r>
            <a:r>
              <a:rPr lang="ru-RU" dirty="0"/>
              <a:t> </a:t>
            </a:r>
            <a:r>
              <a:rPr lang="uk-UA" dirty="0"/>
              <a:t>сценарний аналіз та формування PDF-звітів для завантаження і подальшого використання</a:t>
            </a:r>
          </a:p>
        </p:txBody>
      </p:sp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23D9805-068E-FE7E-BC9A-0C410D68B73B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5</a:t>
            </a:fld>
            <a:endParaRPr lang="uk-U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07281" y="6265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3200" dirty="0"/>
              <a:t>Проєктування </a:t>
            </a:r>
            <a:r>
              <a:rPr lang="uk-UA" sz="3200" dirty="0"/>
              <a:t>системи</a:t>
            </a:r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6</a:t>
            </a:fld>
            <a:endParaRPr lang="uk-UA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F8DF924-4877-4EC4-BA56-790359B721AF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2207577" y="837565"/>
            <a:ext cx="4728845" cy="346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623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0"/>
          <p:cNvSpPr txBox="1">
            <a:spLocks noGrp="1"/>
          </p:cNvSpPr>
          <p:nvPr>
            <p:ph type="title"/>
          </p:nvPr>
        </p:nvSpPr>
        <p:spPr>
          <a:xfrm>
            <a:off x="311700" y="-92038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Дизайн системи</a:t>
            </a:r>
            <a:endParaRPr sz="3200" dirty="0"/>
          </a:p>
        </p:txBody>
      </p:sp>
      <p:pic>
        <p:nvPicPr>
          <p:cNvPr id="115" name="Google Shape;11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624834-013E-7249-F488-C816A0DA935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7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69FD577E-08B7-4F95-A9CF-F29F82D20599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6652" y="879277"/>
            <a:ext cx="4485670" cy="359898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268925" y="349659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" sz="3200" dirty="0"/>
              <a:t>Архітектура створенного програмного забезпечення</a:t>
            </a:r>
            <a:endParaRPr sz="3200" dirty="0"/>
          </a:p>
        </p:txBody>
      </p:sp>
      <p:pic>
        <p:nvPicPr>
          <p:cNvPr id="101" name="Google Shape;10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A55726-B906-08A2-C43F-1B00FCF5F354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8</a:t>
            </a:fld>
            <a:endParaRPr lang="uk-UA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5F4746-5879-45E6-B53D-E8520CE95652}"/>
              </a:ext>
            </a:extLst>
          </p:cNvPr>
          <p:cNvPicPr/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42"/>
          <a:stretch/>
        </p:blipFill>
        <p:spPr bwMode="auto">
          <a:xfrm>
            <a:off x="1479705" y="1180959"/>
            <a:ext cx="6654202" cy="3612882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268925" y="132602"/>
            <a:ext cx="8520600" cy="83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uk-UA" sz="3200" dirty="0"/>
              <a:t>Архітектура кожного окремого сервісу</a:t>
            </a:r>
          </a:p>
        </p:txBody>
      </p:sp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8925" y="4359500"/>
            <a:ext cx="862250" cy="5817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26AFC1-F793-030A-440F-FC50C3AEF715}"/>
              </a:ext>
            </a:extLst>
          </p:cNvPr>
          <p:cNvSpPr txBox="1"/>
          <p:nvPr/>
        </p:nvSpPr>
        <p:spPr>
          <a:xfrm>
            <a:off x="8778240" y="4606349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35EEF41-5B9E-4186-8855-3C8162DCC2D6}" type="slidenum">
              <a:rPr lang="uk-UA" smtClean="0"/>
              <a:t>9</a:t>
            </a:fld>
            <a:endParaRPr lang="uk-UA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4F134C2-0308-453D-B1BA-E3CAD67D108B}"/>
              </a:ext>
            </a:extLst>
          </p:cNvPr>
          <p:cNvPicPr/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965" y="1242104"/>
            <a:ext cx="6656069" cy="3265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Шаблон презентації кваліфікаційної роботи магістрів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Шаблон презентації кваліфікаційної роботи магістрів" id="{72E840FA-3155-46C9-BB37-701E4C9B1C67}" vid="{DC416FE5-D050-4603-AD75-8F49A0CCCB6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2025_Б_КН_Пр_ПЗПІ-21-1_Попович_Я_В_презентація</Template>
  <TotalTime>694</TotalTime>
  <Words>503</Words>
  <Application>Microsoft Office PowerPoint</Application>
  <PresentationFormat>Экран (16:9)</PresentationFormat>
  <Paragraphs>104</Paragraphs>
  <Slides>14</Slides>
  <Notes>14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19" baseType="lpstr">
      <vt:lpstr>Economica</vt:lpstr>
      <vt:lpstr>Arial</vt:lpstr>
      <vt:lpstr>Times New Roman</vt:lpstr>
      <vt:lpstr>Open Sans</vt:lpstr>
      <vt:lpstr>Шаблон презентації кваліфікаційної роботи магістрів</vt:lpstr>
      <vt:lpstr>Програмна система формування звітів на основі ГІС</vt:lpstr>
      <vt:lpstr>Мотивація</vt:lpstr>
      <vt:lpstr>Що треба покращити</vt:lpstr>
      <vt:lpstr>Аналіз аналіз існуючих рішень </vt:lpstr>
      <vt:lpstr>Постановка задачі</vt:lpstr>
      <vt:lpstr>Проєктування системи</vt:lpstr>
      <vt:lpstr>Дизайн системи</vt:lpstr>
      <vt:lpstr>Архітектура створенного програмного забезпечення</vt:lpstr>
      <vt:lpstr>Архітектура кожного окремого сервісу</vt:lpstr>
      <vt:lpstr>Вибір технологій розробки </vt:lpstr>
      <vt:lpstr>Інтерфейс користувача </vt:lpstr>
      <vt:lpstr>Тестування</vt:lpstr>
      <vt:lpstr>Висновки </vt:lpstr>
      <vt:lpstr>Дякую за увагу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Програмна система формування звітів на основі ГІС</dc:title>
  <dc:creator>Yaroslav Popovych</dc:creator>
  <cp:lastModifiedBy>Yaroslav Popovych</cp:lastModifiedBy>
  <cp:revision>18</cp:revision>
  <dcterms:created xsi:type="dcterms:W3CDTF">2025-06-04T18:38:58Z</dcterms:created>
  <dcterms:modified xsi:type="dcterms:W3CDTF">2025-06-08T19:58:42Z</dcterms:modified>
</cp:coreProperties>
</file>