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70" r:id="rId5"/>
    <p:sldId id="271" r:id="rId6"/>
    <p:sldId id="259" r:id="rId7"/>
    <p:sldId id="260" r:id="rId8"/>
    <p:sldId id="261" r:id="rId9"/>
    <p:sldId id="262" r:id="rId10"/>
    <p:sldId id="263" r:id="rId11"/>
    <p:sldId id="265" r:id="rId12"/>
    <p:sldId id="273" r:id="rId13"/>
    <p:sldId id="274" r:id="rId14"/>
    <p:sldId id="275" r:id="rId15"/>
    <p:sldId id="268" r:id="rId16"/>
    <p:sldId id="267" r:id="rId17"/>
    <p:sldId id="272" r:id="rId18"/>
  </p:sldIdLst>
  <p:sldSz cx="9144000" cy="5143500" type="screen16x9"/>
  <p:notesSz cx="6858000" cy="9144000"/>
  <p:embeddedFontLst>
    <p:embeddedFont>
      <p:font typeface="Comfortaa" pitchFamily="2" charset="0"/>
      <p:regular r:id="rId20"/>
      <p:bold r:id="rId21"/>
    </p:embeddedFon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7040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8654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3516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9290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567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0378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4097" y="828734"/>
            <a:ext cx="3375706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/>
              <a:t>Вебсистема</a:t>
            </a:r>
            <a:r>
              <a:rPr lang="ru-RU" sz="2000" dirty="0"/>
              <a:t> для </a:t>
            </a:r>
            <a:r>
              <a:rPr lang="ru-RU" sz="2000" dirty="0" err="1"/>
              <a:t>керування</a:t>
            </a:r>
            <a:r>
              <a:rPr lang="ru-RU" sz="2000" dirty="0"/>
              <a:t> </a:t>
            </a:r>
            <a:r>
              <a:rPr lang="ru-RU" sz="2000" dirty="0" err="1"/>
              <a:t>колекціями</a:t>
            </a:r>
            <a:r>
              <a:rPr lang="ru-RU" sz="2000" dirty="0"/>
              <a:t> </a:t>
            </a:r>
            <a:r>
              <a:rPr lang="ru-RU" sz="2000" dirty="0" err="1"/>
              <a:t>музичних</a:t>
            </a:r>
            <a:r>
              <a:rPr lang="ru-RU" sz="2000" dirty="0"/>
              <a:t> </a:t>
            </a:r>
            <a:r>
              <a:rPr lang="ru-RU" sz="2000" dirty="0" err="1"/>
              <a:t>творів</a:t>
            </a:r>
            <a:r>
              <a:rPr lang="ru-RU" sz="2000" dirty="0"/>
              <a:t> та </a:t>
            </a:r>
            <a:r>
              <a:rPr lang="ru-RU" sz="2000" dirty="0" err="1"/>
              <a:t>їх</a:t>
            </a:r>
            <a:r>
              <a:rPr lang="ru-RU" sz="2000" dirty="0"/>
              <a:t> </a:t>
            </a:r>
            <a:r>
              <a:rPr lang="ru-RU" sz="2000" dirty="0" err="1"/>
              <a:t>прослуховування</a:t>
            </a:r>
            <a:r>
              <a:rPr lang="ru-RU" sz="2000" dirty="0"/>
              <a:t>. </a:t>
            </a:r>
            <a:r>
              <a:rPr lang="ru-RU" sz="2000" dirty="0" err="1"/>
              <a:t>Клієнтська</a:t>
            </a:r>
            <a:r>
              <a:rPr lang="ru-RU" sz="2000" dirty="0"/>
              <a:t> </a:t>
            </a:r>
            <a:r>
              <a:rPr lang="ru-RU" sz="2000" dirty="0" err="1"/>
              <a:t>частина</a:t>
            </a:r>
            <a:endParaRPr lang="ru-RU" sz="20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888059"/>
            <a:ext cx="5087400" cy="1279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r>
              <a:rPr lang="uk" dirty="0"/>
              <a:t>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62;p13">
            <a:extLst>
              <a:ext uri="{FF2B5EF4-FFF2-40B4-BE49-F238E27FC236}">
                <a16:creationId xmlns:a16="http://schemas.microsoft.com/office/drawing/2014/main" id="{5C45A1BA-C305-E2AA-0C12-F49D1771EC9E}"/>
              </a:ext>
            </a:extLst>
          </p:cNvPr>
          <p:cNvSpPr txBox="1">
            <a:spLocks/>
          </p:cNvSpPr>
          <p:nvPr/>
        </p:nvSpPr>
        <p:spPr>
          <a:xfrm>
            <a:off x="2185639" y="2571750"/>
            <a:ext cx="4204011" cy="667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r"/>
            <a:r>
              <a:rPr lang="ru-RU" sz="1800" dirty="0"/>
              <a:t>Проценко Артем Романович</a:t>
            </a:r>
          </a:p>
          <a:p>
            <a:pPr algn="r"/>
            <a:r>
              <a:rPr lang="ru-RU" sz="1800" dirty="0"/>
              <a:t>ПЗПІ-22-3</a:t>
            </a:r>
          </a:p>
        </p:txBody>
      </p:sp>
      <p:sp>
        <p:nvSpPr>
          <p:cNvPr id="6" name="Google Shape;62;p13">
            <a:extLst>
              <a:ext uri="{FF2B5EF4-FFF2-40B4-BE49-F238E27FC236}">
                <a16:creationId xmlns:a16="http://schemas.microsoft.com/office/drawing/2014/main" id="{33A46D39-AF2C-668C-B5EE-CAFD98AD6C7D}"/>
              </a:ext>
            </a:extLst>
          </p:cNvPr>
          <p:cNvSpPr txBox="1">
            <a:spLocks/>
          </p:cNvSpPr>
          <p:nvPr/>
        </p:nvSpPr>
        <p:spPr>
          <a:xfrm>
            <a:off x="2185638" y="3496256"/>
            <a:ext cx="4204011" cy="863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r"/>
            <a:r>
              <a:rPr lang="uk-UA" sz="1800" dirty="0"/>
              <a:t>Керівник:</a:t>
            </a:r>
          </a:p>
          <a:p>
            <a:pPr algn="r"/>
            <a:r>
              <a:rPr lang="uk-UA" sz="1800" dirty="0"/>
              <a:t>ст. </a:t>
            </a:r>
            <a:r>
              <a:rPr lang="uk-UA" sz="1800" dirty="0" err="1"/>
              <a:t>викл</a:t>
            </a:r>
            <a:r>
              <a:rPr lang="uk-UA" sz="1800" dirty="0"/>
              <a:t>. кат. ПІ</a:t>
            </a:r>
          </a:p>
          <a:p>
            <a:pPr algn="r"/>
            <a:r>
              <a:rPr lang="uk-UA" sz="1800" dirty="0"/>
              <a:t>Олійник Олександр Олександрович</a:t>
            </a:r>
            <a:endParaRPr lang="ru-RU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8520600" cy="28040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У </a:t>
            </a:r>
            <a:r>
              <a:rPr lang="ru-RU" dirty="0" err="1">
                <a:latin typeface="Comfortaa" pitchFamily="2" charset="0"/>
              </a:rPr>
              <a:t>процесі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проєктування</a:t>
            </a:r>
            <a:r>
              <a:rPr lang="ru-RU" dirty="0">
                <a:latin typeface="Comfortaa" pitchFamily="2" charset="0"/>
              </a:rPr>
              <a:t> дизайну </a:t>
            </a:r>
            <a:r>
              <a:rPr lang="ru-RU" dirty="0" err="1">
                <a:latin typeface="Comfortaa" pitchFamily="2" charset="0"/>
              </a:rPr>
              <a:t>системи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було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застосовано</a:t>
            </a:r>
            <a:r>
              <a:rPr lang="ru-RU" dirty="0">
                <a:latin typeface="Comfortaa" pitchFamily="2" charset="0"/>
              </a:rPr>
              <a:t> компонентно-</a:t>
            </a:r>
            <a:r>
              <a:rPr lang="ru-RU" dirty="0" err="1">
                <a:latin typeface="Comfortaa" pitchFamily="2" charset="0"/>
              </a:rPr>
              <a:t>орієнтований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підхід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який</a:t>
            </a:r>
            <a:r>
              <a:rPr lang="ru-RU" dirty="0">
                <a:latin typeface="Comfortaa" pitchFamily="2" charset="0"/>
              </a:rPr>
              <a:t> дозволив </a:t>
            </a:r>
            <a:r>
              <a:rPr lang="ru-RU" dirty="0" err="1">
                <a:latin typeface="Comfortaa" pitchFamily="2" charset="0"/>
              </a:rPr>
              <a:t>розділити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інтерфейс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окремі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логічні</a:t>
            </a:r>
            <a:r>
              <a:rPr lang="ru-RU" dirty="0">
                <a:latin typeface="Comfortaa" pitchFamily="2" charset="0"/>
              </a:rPr>
              <a:t> блоки, </a:t>
            </a:r>
            <a:r>
              <a:rPr lang="ru-RU" dirty="0" err="1">
                <a:latin typeface="Comfortaa" pitchFamily="2" charset="0"/>
              </a:rPr>
              <a:t>що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відповідають</a:t>
            </a:r>
            <a:r>
              <a:rPr lang="ru-RU" dirty="0">
                <a:latin typeface="Comfortaa" pitchFamily="2" charset="0"/>
              </a:rPr>
              <a:t> за </a:t>
            </a:r>
            <a:r>
              <a:rPr lang="ru-RU" dirty="0" err="1">
                <a:latin typeface="Comfortaa" pitchFamily="2" charset="0"/>
              </a:rPr>
              <a:t>конкретні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функціональні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частини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вебклієнта</a:t>
            </a:r>
            <a:r>
              <a:rPr lang="ru-RU" dirty="0">
                <a:latin typeface="Comfortaa" pitchFamily="2" charset="0"/>
              </a:rPr>
              <a:t> — </a:t>
            </a:r>
            <a:r>
              <a:rPr lang="ru-RU" dirty="0" err="1">
                <a:latin typeface="Comfortaa" pitchFamily="2" charset="0"/>
              </a:rPr>
              <a:t>авторизацію</a:t>
            </a:r>
            <a:r>
              <a:rPr lang="ru-RU" dirty="0">
                <a:latin typeface="Comfortaa" pitchFamily="2" charset="0"/>
              </a:rPr>
              <a:t>, роботу з </a:t>
            </a:r>
            <a:r>
              <a:rPr lang="ru-RU" dirty="0" err="1">
                <a:latin typeface="Comfortaa" pitchFamily="2" charset="0"/>
              </a:rPr>
              <a:t>музичними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творами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колекціями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коментарями</a:t>
            </a:r>
            <a:r>
              <a:rPr lang="ru-RU" dirty="0">
                <a:latin typeface="Comfortaa" pitchFamily="2" charset="0"/>
              </a:rPr>
              <a:t> та </a:t>
            </a:r>
            <a:r>
              <a:rPr lang="ru-RU" dirty="0" err="1">
                <a:latin typeface="Comfortaa" pitchFamily="2" charset="0"/>
              </a:rPr>
              <a:t>профілями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користувачів</a:t>
            </a:r>
            <a:r>
              <a:rPr lang="ru-RU" dirty="0">
                <a:latin typeface="Comfortaa" pitchFamily="2" charset="0"/>
              </a:rPr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>
              <a:latin typeface="Comfortaa" pitchFamily="2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>
                <a:latin typeface="Comfortaa" pitchFamily="2" charset="0"/>
              </a:rPr>
              <a:t>Послідовність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розробки</a:t>
            </a:r>
            <a:r>
              <a:rPr lang="ru-RU" dirty="0">
                <a:latin typeface="Comfortaa" pitchFamily="2" charset="0"/>
              </a:rPr>
              <a:t> включала </a:t>
            </a:r>
            <a:r>
              <a:rPr lang="ru-RU" dirty="0" err="1">
                <a:latin typeface="Comfortaa" pitchFamily="2" charset="0"/>
              </a:rPr>
              <a:t>етапи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проєктування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структури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UI, </a:t>
            </a:r>
            <a:r>
              <a:rPr lang="ru-RU" dirty="0" err="1">
                <a:latin typeface="Comfortaa" pitchFamily="2" charset="0"/>
              </a:rPr>
              <a:t>стилізації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компонентів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реалізації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логіки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обробки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даних</a:t>
            </a:r>
            <a:r>
              <a:rPr lang="ru-RU" dirty="0">
                <a:latin typeface="Comfortaa" pitchFamily="2" charset="0"/>
              </a:rPr>
              <a:t> та </a:t>
            </a:r>
            <a:r>
              <a:rPr lang="ru-RU" dirty="0" err="1">
                <a:latin typeface="Comfortaa" pitchFamily="2" charset="0"/>
              </a:rPr>
              <a:t>тестування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взаємодії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між</a:t>
            </a:r>
            <a:r>
              <a:rPr lang="ru-RU" dirty="0">
                <a:latin typeface="Comfortaa" pitchFamily="2" charset="0"/>
              </a:rPr>
              <a:t> модулями.</a:t>
            </a:r>
            <a:endParaRPr dirty="0">
              <a:latin typeface="Comfortaa" pitchFamily="2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4" y="0"/>
            <a:ext cx="8710229" cy="66884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Comfortaa" pitchFamily="2" charset="0"/>
              </a:rPr>
              <a:t>Приклад інтерфейсу. Головна сторінка</a:t>
            </a:r>
            <a:endParaRPr sz="3200" dirty="0">
              <a:latin typeface="Comfortaa" pitchFamily="2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47" y="441975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483C69-0DA1-25FD-3DA3-11B1F1B1A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DCF8FA-8D54-2B9E-BC7D-F9F7715B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1145861"/>
            <a:ext cx="3633219" cy="3134275"/>
          </a:xfrm>
          <a:prstGeom prst="rect">
            <a:avLst/>
          </a:prstGeom>
        </p:spPr>
      </p:pic>
      <p:sp>
        <p:nvSpPr>
          <p:cNvPr id="7" name="Google Shape;62;p13">
            <a:extLst>
              <a:ext uri="{FF2B5EF4-FFF2-40B4-BE49-F238E27FC236}">
                <a16:creationId xmlns:a16="http://schemas.microsoft.com/office/drawing/2014/main" id="{43792619-7A23-B52F-9E1D-A77382F19D1E}"/>
              </a:ext>
            </a:extLst>
          </p:cNvPr>
          <p:cNvSpPr txBox="1">
            <a:spLocks/>
          </p:cNvSpPr>
          <p:nvPr/>
        </p:nvSpPr>
        <p:spPr>
          <a:xfrm>
            <a:off x="-611964" y="738649"/>
            <a:ext cx="5243437" cy="41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algn="r"/>
            <a:r>
              <a:rPr lang="ru-RU" sz="1800" dirty="0">
                <a:latin typeface="Comfortaa" pitchFamily="2" charset="0"/>
              </a:rPr>
              <a:t>Фрагмент коду </a:t>
            </a:r>
            <a:r>
              <a:rPr lang="ru-RU" sz="1800" dirty="0" err="1">
                <a:latin typeface="Comfortaa" pitchFamily="2" charset="0"/>
              </a:rPr>
              <a:t>головної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сторінки</a:t>
            </a:r>
            <a:endParaRPr lang="ru-RU" sz="1800" dirty="0">
              <a:latin typeface="Comfortaa" pitchFamily="2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A950462-3111-B160-5BC4-35089002C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899" y="1400151"/>
            <a:ext cx="4898254" cy="234319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05373" y="141997"/>
            <a:ext cx="9038627" cy="91643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Comfortaa" pitchFamily="2" charset="0"/>
              </a:rPr>
              <a:t>Приклад інтерфейсу. Сторінка музичного твору</a:t>
            </a:r>
            <a:endParaRPr sz="3200" dirty="0">
              <a:latin typeface="Comfortaa" pitchFamily="2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47" y="441975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483C69-0DA1-25FD-3DA3-11B1F1B1A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DCF8FA-8D54-2B9E-BC7D-F9F7715B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93834" y="1815496"/>
            <a:ext cx="3199969" cy="2436106"/>
          </a:xfrm>
          <a:prstGeom prst="rect">
            <a:avLst/>
          </a:prstGeom>
        </p:spPr>
      </p:pic>
      <p:sp>
        <p:nvSpPr>
          <p:cNvPr id="7" name="Google Shape;62;p13">
            <a:extLst>
              <a:ext uri="{FF2B5EF4-FFF2-40B4-BE49-F238E27FC236}">
                <a16:creationId xmlns:a16="http://schemas.microsoft.com/office/drawing/2014/main" id="{43792619-7A23-B52F-9E1D-A77382F19D1E}"/>
              </a:ext>
            </a:extLst>
          </p:cNvPr>
          <p:cNvSpPr txBox="1">
            <a:spLocks/>
          </p:cNvSpPr>
          <p:nvPr/>
        </p:nvSpPr>
        <p:spPr>
          <a:xfrm>
            <a:off x="-269846" y="1314653"/>
            <a:ext cx="4083563" cy="41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z="1600" dirty="0">
                <a:latin typeface="Comfortaa" pitchFamily="2" charset="0"/>
              </a:rPr>
              <a:t>Фрагмент коду </a:t>
            </a:r>
            <a:r>
              <a:rPr lang="ru-RU" sz="1600" dirty="0" err="1">
                <a:latin typeface="Comfortaa" pitchFamily="2" charset="0"/>
              </a:rPr>
              <a:t>сторінки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музичного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твору</a:t>
            </a:r>
            <a:endParaRPr lang="ru-RU" sz="1600" dirty="0">
              <a:latin typeface="Comfortaa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38BA28F-7260-C24C-8012-BA73BE1E4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9271" y="1801795"/>
            <a:ext cx="5160995" cy="2463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45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81708" y="-121944"/>
            <a:ext cx="8520600" cy="108759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Comfortaa" pitchFamily="2" charset="0"/>
              </a:rPr>
              <a:t>Приклад інтерфейсу. Сторінка музичних колекцій</a:t>
            </a:r>
            <a:endParaRPr sz="3200" dirty="0">
              <a:latin typeface="Comfortaa" pitchFamily="2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08" y="4546295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483C69-0DA1-25FD-3DA3-11B1F1B1A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DCF8FA-8D54-2B9E-BC7D-F9F7715B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6548" y="1526319"/>
            <a:ext cx="2941627" cy="2941627"/>
          </a:xfrm>
          <a:prstGeom prst="rect">
            <a:avLst/>
          </a:prstGeom>
        </p:spPr>
      </p:pic>
      <p:sp>
        <p:nvSpPr>
          <p:cNvPr id="7" name="Google Shape;62;p13">
            <a:extLst>
              <a:ext uri="{FF2B5EF4-FFF2-40B4-BE49-F238E27FC236}">
                <a16:creationId xmlns:a16="http://schemas.microsoft.com/office/drawing/2014/main" id="{43792619-7A23-B52F-9E1D-A77382F19D1E}"/>
              </a:ext>
            </a:extLst>
          </p:cNvPr>
          <p:cNvSpPr txBox="1">
            <a:spLocks/>
          </p:cNvSpPr>
          <p:nvPr/>
        </p:nvSpPr>
        <p:spPr>
          <a:xfrm>
            <a:off x="-75630" y="1079902"/>
            <a:ext cx="3769111" cy="41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z="1800" dirty="0">
                <a:latin typeface="Comfortaa" pitchFamily="2" charset="0"/>
              </a:rPr>
              <a:t>Фрагмент коду </a:t>
            </a:r>
            <a:r>
              <a:rPr lang="ru-RU" sz="1800" dirty="0" err="1">
                <a:latin typeface="Comfortaa" pitchFamily="2" charset="0"/>
              </a:rPr>
              <a:t>сторінки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музичних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колекцій</a:t>
            </a:r>
            <a:endParaRPr lang="ru-RU" sz="1800" dirty="0">
              <a:latin typeface="Comfortaa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11870C-2373-BA70-0D47-51F1DBD170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46" y="1696507"/>
            <a:ext cx="5443620" cy="260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85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164847" y="7938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>
                <a:latin typeface="Comfortaa" pitchFamily="2" charset="0"/>
              </a:rPr>
              <a:t>Приклад інтерфейсу. Сторінка</a:t>
            </a:r>
            <a:r>
              <a:rPr lang="en-US" sz="3200" dirty="0">
                <a:latin typeface="Comfortaa" pitchFamily="2" charset="0"/>
              </a:rPr>
              <a:t> </a:t>
            </a:r>
            <a:r>
              <a:rPr lang="ru-RU" sz="3200" dirty="0">
                <a:latin typeface="Comfortaa" pitchFamily="2" charset="0"/>
              </a:rPr>
              <a:t>чат</a:t>
            </a:r>
            <a:r>
              <a:rPr lang="uk-UA" sz="3200" dirty="0" err="1">
                <a:latin typeface="Comfortaa" pitchFamily="2" charset="0"/>
              </a:rPr>
              <a:t>ів</a:t>
            </a:r>
            <a:endParaRPr sz="3200" dirty="0">
              <a:latin typeface="Comfortaa" pitchFamily="2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47" y="4419753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483C69-0DA1-25FD-3DA3-11B1F1B1A6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9DCF8FA-8D54-2B9E-BC7D-F9F7715B2C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83552" y="1762770"/>
            <a:ext cx="3230739" cy="1887431"/>
          </a:xfrm>
          <a:prstGeom prst="rect">
            <a:avLst/>
          </a:prstGeom>
        </p:spPr>
      </p:pic>
      <p:sp>
        <p:nvSpPr>
          <p:cNvPr id="7" name="Google Shape;62;p13">
            <a:extLst>
              <a:ext uri="{FF2B5EF4-FFF2-40B4-BE49-F238E27FC236}">
                <a16:creationId xmlns:a16="http://schemas.microsoft.com/office/drawing/2014/main" id="{43792619-7A23-B52F-9E1D-A77382F19D1E}"/>
              </a:ext>
            </a:extLst>
          </p:cNvPr>
          <p:cNvSpPr txBox="1">
            <a:spLocks/>
          </p:cNvSpPr>
          <p:nvPr/>
        </p:nvSpPr>
        <p:spPr>
          <a:xfrm>
            <a:off x="0" y="1318878"/>
            <a:ext cx="3419707" cy="41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z="1800" dirty="0">
                <a:latin typeface="Comfortaa" pitchFamily="2" charset="0"/>
              </a:rPr>
              <a:t>Фрагмент коду </a:t>
            </a:r>
            <a:r>
              <a:rPr lang="ru-RU" sz="1800" dirty="0" err="1">
                <a:latin typeface="Comfortaa" pitchFamily="2" charset="0"/>
              </a:rPr>
              <a:t>сторінки</a:t>
            </a:r>
            <a:r>
              <a:rPr lang="ru-RU" sz="1800" dirty="0">
                <a:latin typeface="Comfortaa" pitchFamily="2" charset="0"/>
              </a:rPr>
              <a:t> </a:t>
            </a:r>
            <a:r>
              <a:rPr lang="ru-RU" sz="1800" dirty="0" err="1">
                <a:latin typeface="Comfortaa" pitchFamily="2" charset="0"/>
              </a:rPr>
              <a:t>чатів</a:t>
            </a:r>
            <a:endParaRPr lang="ru-RU" sz="1800" dirty="0">
              <a:latin typeface="Comfortaa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D701DB-81E2-ED06-A8AA-E35FBF62A4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3152" y="1460764"/>
            <a:ext cx="5146001" cy="245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445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159470" y="691458"/>
            <a:ext cx="3806818" cy="3568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sz="3500" dirty="0">
                <a:latin typeface="Comfortaa" pitchFamily="2" charset="0"/>
              </a:rPr>
              <a:t>У </a:t>
            </a:r>
            <a:r>
              <a:rPr lang="ru-RU" sz="3500" dirty="0" err="1">
                <a:latin typeface="Comfortaa" pitchFamily="2" charset="0"/>
              </a:rPr>
              <a:t>процесі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тестування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клієнтської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частини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системи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було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застосовано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мануальне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тестування</a:t>
            </a:r>
            <a:r>
              <a:rPr lang="ru-RU" sz="3500" dirty="0">
                <a:latin typeface="Comfortaa" pitchFamily="2" charset="0"/>
              </a:rPr>
              <a:t>, </a:t>
            </a:r>
            <a:r>
              <a:rPr lang="ru-RU" sz="3500" dirty="0" err="1">
                <a:latin typeface="Comfortaa" pitchFamily="2" charset="0"/>
              </a:rPr>
              <a:t>що</a:t>
            </a:r>
            <a:r>
              <a:rPr lang="ru-RU" sz="3500" dirty="0">
                <a:latin typeface="Comfortaa" pitchFamily="2" charset="0"/>
              </a:rPr>
              <a:t> дозволило </a:t>
            </a:r>
            <a:r>
              <a:rPr lang="ru-RU" sz="3500" dirty="0" err="1">
                <a:latin typeface="Comfortaa" pitchFamily="2" charset="0"/>
              </a:rPr>
              <a:t>перевірити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коректність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роботи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інтерфейсу</a:t>
            </a:r>
            <a:r>
              <a:rPr lang="ru-RU" sz="3500" dirty="0">
                <a:latin typeface="Comfortaa" pitchFamily="2" charset="0"/>
              </a:rPr>
              <a:t> в </a:t>
            </a:r>
            <a:r>
              <a:rPr lang="ru-RU" sz="3500" dirty="0" err="1">
                <a:latin typeface="Comfortaa" pitchFamily="2" charset="0"/>
              </a:rPr>
              <a:t>умовах</a:t>
            </a:r>
            <a:r>
              <a:rPr lang="ru-RU" sz="3500" dirty="0">
                <a:latin typeface="Comfortaa" pitchFamily="2" charset="0"/>
              </a:rPr>
              <a:t> реального </a:t>
            </a:r>
            <a:r>
              <a:rPr lang="ru-RU" sz="3500" dirty="0" err="1">
                <a:latin typeface="Comfortaa" pitchFamily="2" charset="0"/>
              </a:rPr>
              <a:t>використання</a:t>
            </a:r>
            <a:r>
              <a:rPr lang="ru-RU" sz="3500" dirty="0">
                <a:latin typeface="Comfortaa" pitchFamily="2" charset="0"/>
              </a:rPr>
              <a:t>. </a:t>
            </a:r>
            <a:r>
              <a:rPr lang="ru-RU" sz="3500" dirty="0" err="1">
                <a:latin typeface="Comfortaa" pitchFamily="2" charset="0"/>
              </a:rPr>
              <a:t>Основна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увага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приділялася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взаємодії</a:t>
            </a:r>
            <a:r>
              <a:rPr lang="ru-RU" sz="3500" dirty="0">
                <a:latin typeface="Comfortaa" pitchFamily="2" charset="0"/>
              </a:rPr>
              <a:t> з </a:t>
            </a:r>
            <a:r>
              <a:rPr lang="ru-RU" sz="3500" dirty="0" err="1">
                <a:latin typeface="Comfortaa" pitchFamily="2" charset="0"/>
              </a:rPr>
              <a:t>музичними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творами</a:t>
            </a:r>
            <a:r>
              <a:rPr lang="ru-RU" sz="3500" dirty="0">
                <a:latin typeface="Comfortaa" pitchFamily="2" charset="0"/>
              </a:rPr>
              <a:t> та </a:t>
            </a:r>
            <a:r>
              <a:rPr lang="ru-RU" sz="3500" dirty="0" err="1">
                <a:latin typeface="Comfortaa" pitchFamily="2" charset="0"/>
              </a:rPr>
              <a:t>колекціями</a:t>
            </a:r>
            <a:r>
              <a:rPr lang="ru-RU" sz="3500" dirty="0">
                <a:latin typeface="Comfortaa" pitchFamily="2" charset="0"/>
              </a:rPr>
              <a:t>,</a:t>
            </a:r>
            <a:r>
              <a:rPr lang="en-US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авторизації</a:t>
            </a:r>
            <a:r>
              <a:rPr lang="ru-RU" sz="3500" dirty="0">
                <a:latin typeface="Comfortaa" pitchFamily="2" charset="0"/>
              </a:rPr>
              <a:t> </a:t>
            </a:r>
            <a:r>
              <a:rPr lang="ru-RU" sz="3500" dirty="0" err="1">
                <a:latin typeface="Comfortaa" pitchFamily="2" charset="0"/>
              </a:rPr>
              <a:t>користувача</a:t>
            </a:r>
            <a:r>
              <a:rPr lang="ru-RU" sz="3500" dirty="0">
                <a:latin typeface="Comfortaa" pitchFamily="2" charset="0"/>
              </a:rPr>
              <a:t> в </a:t>
            </a:r>
            <a:r>
              <a:rPr lang="ru-RU" sz="3500" dirty="0" err="1">
                <a:latin typeface="Comfortaa" pitchFamily="2" charset="0"/>
              </a:rPr>
              <a:t>вебсистемі</a:t>
            </a:r>
            <a:r>
              <a:rPr lang="ru-RU" sz="3500" dirty="0">
                <a:latin typeface="Comfortaa" pitchFamily="2" charset="0"/>
              </a:rPr>
              <a:t>. </a:t>
            </a:r>
            <a:r>
              <a:rPr lang="ru-RU" sz="3600" dirty="0" err="1">
                <a:latin typeface="Comfortaa" pitchFamily="2" charset="0"/>
              </a:rPr>
              <a:t>Усі</a:t>
            </a:r>
            <a:r>
              <a:rPr lang="ru-RU" sz="3600" dirty="0">
                <a:latin typeface="Comfortaa" pitchFamily="2" charset="0"/>
              </a:rPr>
              <a:t> тест-</a:t>
            </a:r>
            <a:r>
              <a:rPr lang="ru-RU" sz="3600" dirty="0" err="1">
                <a:latin typeface="Comfortaa" pitchFamily="2" charset="0"/>
              </a:rPr>
              <a:t>кейси</a:t>
            </a:r>
            <a:r>
              <a:rPr lang="ru-RU" sz="3600" dirty="0">
                <a:latin typeface="Comfortaa" pitchFamily="2" charset="0"/>
              </a:rPr>
              <a:t> були </a:t>
            </a:r>
            <a:r>
              <a:rPr lang="ru-RU" sz="3600" dirty="0" err="1">
                <a:latin typeface="Comfortaa" pitchFamily="2" charset="0"/>
              </a:rPr>
              <a:t>успішно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пройдені</a:t>
            </a:r>
            <a:r>
              <a:rPr lang="ru-RU" sz="3600" dirty="0">
                <a:latin typeface="Comfortaa" pitchFamily="2" charset="0"/>
              </a:rPr>
              <a:t>, </a:t>
            </a:r>
            <a:r>
              <a:rPr lang="ru-RU" sz="3600" dirty="0" err="1">
                <a:latin typeface="Comfortaa" pitchFamily="2" charset="0"/>
              </a:rPr>
              <a:t>що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підтвердило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відповідність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реалізації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початковим</a:t>
            </a:r>
            <a:r>
              <a:rPr lang="ru-RU" sz="3600" dirty="0">
                <a:latin typeface="Comfortaa" pitchFamily="2" charset="0"/>
              </a:rPr>
              <a:t> </a:t>
            </a:r>
            <a:r>
              <a:rPr lang="ru-RU" sz="3600" dirty="0" err="1">
                <a:latin typeface="Comfortaa" pitchFamily="2" charset="0"/>
              </a:rPr>
              <a:t>вимогам</a:t>
            </a:r>
            <a:r>
              <a:rPr lang="ru-RU" sz="3600" dirty="0">
                <a:latin typeface="Comfortaa" pitchFamily="2" charset="0"/>
              </a:rPr>
              <a:t>.</a:t>
            </a:r>
            <a:endParaRPr lang="ru-RU" sz="3500" dirty="0">
              <a:latin typeface="Comfortaa" pitchFamily="2" charset="0"/>
            </a:endParaRPr>
          </a:p>
          <a:p>
            <a:pPr marL="0" lvl="0" indent="0" algn="just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Comfortaa" pitchFamily="2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005CEAA-2A95-F33C-5CD6-7093DBE6E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3365" y="260003"/>
            <a:ext cx="4289084" cy="19776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BF0C3F-298A-5934-3CEF-A78E8DBC37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3364" y="2435587"/>
            <a:ext cx="4286168" cy="228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713679"/>
            <a:ext cx="8520600" cy="3645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>
                <a:latin typeface="Comfortaa" pitchFamily="2" charset="0"/>
              </a:rPr>
              <a:t>У </a:t>
            </a:r>
            <a:r>
              <a:rPr lang="ru-RU" sz="1600" dirty="0" err="1">
                <a:latin typeface="Comfortaa" pitchFamily="2" charset="0"/>
              </a:rPr>
              <a:t>результаті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розробки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було</a:t>
            </a:r>
            <a:r>
              <a:rPr lang="ru-RU" sz="1600" dirty="0">
                <a:latin typeface="Comfortaa" pitchFamily="2" charset="0"/>
              </a:rPr>
              <a:t> створено </a:t>
            </a:r>
            <a:r>
              <a:rPr lang="ru-RU" sz="1600" dirty="0" err="1">
                <a:latin typeface="Comfortaa" pitchFamily="2" charset="0"/>
              </a:rPr>
              <a:t>функціональний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вебклієнт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музичної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системи</a:t>
            </a:r>
            <a:r>
              <a:rPr lang="ru-RU" sz="1600" dirty="0">
                <a:latin typeface="Comfortaa" pitchFamily="2" charset="0"/>
              </a:rPr>
              <a:t>, </a:t>
            </a:r>
            <a:r>
              <a:rPr lang="ru-RU" sz="1600" dirty="0" err="1">
                <a:latin typeface="Comfortaa" pitchFamily="2" charset="0"/>
              </a:rPr>
              <a:t>що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забезпечує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зручне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керування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музичними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творами</a:t>
            </a:r>
            <a:r>
              <a:rPr lang="ru-RU" sz="1600" dirty="0">
                <a:latin typeface="Comfortaa" pitchFamily="2" charset="0"/>
              </a:rPr>
              <a:t>, </a:t>
            </a:r>
            <a:r>
              <a:rPr lang="ru-RU" sz="1600" dirty="0" err="1">
                <a:latin typeface="Comfortaa" pitchFamily="2" charset="0"/>
              </a:rPr>
              <a:t>їх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прослуховування</a:t>
            </a:r>
            <a:r>
              <a:rPr lang="ru-RU" sz="1600" dirty="0">
                <a:latin typeface="Comfortaa" pitchFamily="2" charset="0"/>
              </a:rPr>
              <a:t> та </a:t>
            </a:r>
            <a:r>
              <a:rPr lang="ru-RU" sz="1600" dirty="0" err="1">
                <a:latin typeface="Comfortaa" pitchFamily="2" charset="0"/>
              </a:rPr>
              <a:t>взаємодію</a:t>
            </a:r>
            <a:r>
              <a:rPr lang="ru-RU" sz="1600" dirty="0">
                <a:latin typeface="Comfortaa" pitchFamily="2" charset="0"/>
              </a:rPr>
              <a:t> з </a:t>
            </a:r>
            <a:r>
              <a:rPr lang="ru-RU" sz="1600" dirty="0" err="1">
                <a:latin typeface="Comfortaa" pitchFamily="2" charset="0"/>
              </a:rPr>
              <a:t>колекціями</a:t>
            </a:r>
            <a:r>
              <a:rPr lang="ru-RU" sz="1600" dirty="0">
                <a:latin typeface="Comfortaa" pitchFamily="2" charset="0"/>
              </a:rPr>
              <a:t>.</a:t>
            </a:r>
            <a:r>
              <a:rPr lang="en-US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Реалізований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вебкл</a:t>
            </a:r>
            <a:r>
              <a:rPr lang="uk-UA" sz="1600" dirty="0" err="1">
                <a:latin typeface="Comfortaa" pitchFamily="2" charset="0"/>
              </a:rPr>
              <a:t>ієнт</a:t>
            </a:r>
            <a:r>
              <a:rPr lang="uk-UA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охоплює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ключові</a:t>
            </a:r>
            <a:r>
              <a:rPr lang="ru-RU" sz="1600" dirty="0">
                <a:latin typeface="Comfortaa" pitchFamily="2" charset="0"/>
              </a:rPr>
              <a:t> потреби </a:t>
            </a:r>
            <a:r>
              <a:rPr lang="ru-RU" sz="1600" dirty="0" err="1">
                <a:latin typeface="Comfortaa" pitchFamily="2" charset="0"/>
              </a:rPr>
              <a:t>користувачів</a:t>
            </a:r>
            <a:r>
              <a:rPr lang="ru-RU" sz="1600" dirty="0">
                <a:latin typeface="Comfortaa" pitchFamily="2" charset="0"/>
              </a:rPr>
              <a:t> — </a:t>
            </a:r>
            <a:r>
              <a:rPr lang="ru-RU" sz="1600" dirty="0" err="1">
                <a:latin typeface="Comfortaa" pitchFamily="2" charset="0"/>
              </a:rPr>
              <a:t>від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пошуку</a:t>
            </a:r>
            <a:r>
              <a:rPr lang="ru-RU" sz="1600" dirty="0">
                <a:latin typeface="Comfortaa" pitchFamily="2" charset="0"/>
              </a:rPr>
              <a:t> та </a:t>
            </a:r>
            <a:r>
              <a:rPr lang="ru-RU" sz="1600" dirty="0" err="1">
                <a:latin typeface="Comfortaa" pitchFamily="2" charset="0"/>
              </a:rPr>
              <a:t>фільтрації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треків</a:t>
            </a:r>
            <a:r>
              <a:rPr lang="ru-RU" sz="1600" dirty="0">
                <a:latin typeface="Comfortaa" pitchFamily="2" charset="0"/>
              </a:rPr>
              <a:t> до </a:t>
            </a:r>
            <a:r>
              <a:rPr lang="ru-RU" sz="1600" dirty="0" err="1">
                <a:latin typeface="Comfortaa" pitchFamily="2" charset="0"/>
              </a:rPr>
              <a:t>соціальної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взаємодії</a:t>
            </a:r>
            <a:r>
              <a:rPr lang="ru-RU" sz="1600" dirty="0">
                <a:latin typeface="Comfortaa" pitchFamily="2" charset="0"/>
              </a:rPr>
              <a:t> через </a:t>
            </a:r>
            <a:r>
              <a:rPr lang="ru-RU" sz="1600" dirty="0" err="1">
                <a:latin typeface="Comfortaa" pitchFamily="2" charset="0"/>
              </a:rPr>
              <a:t>коментарі</a:t>
            </a:r>
            <a:r>
              <a:rPr lang="ru-RU" sz="1600" dirty="0">
                <a:latin typeface="Comfortaa" pitchFamily="2" charset="0"/>
              </a:rPr>
              <a:t> та </a:t>
            </a:r>
            <a:r>
              <a:rPr lang="ru-RU" sz="1600" dirty="0" err="1">
                <a:latin typeface="Comfortaa" pitchFamily="2" charset="0"/>
              </a:rPr>
              <a:t>листування</a:t>
            </a:r>
            <a:r>
              <a:rPr lang="ru-RU" sz="1600" dirty="0">
                <a:latin typeface="Comfortaa" pitchFamily="2" charset="0"/>
              </a:rPr>
              <a:t>. </a:t>
            </a:r>
            <a:r>
              <a:rPr lang="ru-RU" sz="1600" dirty="0" err="1">
                <a:latin typeface="Comfortaa" pitchFamily="2" charset="0"/>
              </a:rPr>
              <a:t>Вебклієнт</a:t>
            </a:r>
            <a:r>
              <a:rPr lang="ru-RU" sz="1600" dirty="0">
                <a:latin typeface="Comfortaa" pitchFamily="2" charset="0"/>
              </a:rPr>
              <a:t> показав </a:t>
            </a:r>
            <a:r>
              <a:rPr lang="ru-RU" sz="1600" dirty="0" err="1">
                <a:latin typeface="Comfortaa" pitchFamily="2" charset="0"/>
              </a:rPr>
              <a:t>стабільну</a:t>
            </a:r>
            <a:r>
              <a:rPr lang="ru-RU" sz="1600" dirty="0">
                <a:latin typeface="Comfortaa" pitchFamily="2" charset="0"/>
              </a:rPr>
              <a:t> роботу, </a:t>
            </a:r>
            <a:r>
              <a:rPr lang="ru-RU" sz="1600" dirty="0" err="1">
                <a:latin typeface="Comfortaa" pitchFamily="2" charset="0"/>
              </a:rPr>
              <a:t>зручний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інтерфейс</a:t>
            </a:r>
            <a:r>
              <a:rPr lang="ru-RU" sz="1600" dirty="0">
                <a:latin typeface="Comfortaa" pitchFamily="2" charset="0"/>
              </a:rPr>
              <a:t> та </a:t>
            </a:r>
            <a:r>
              <a:rPr lang="ru-RU" sz="1600" dirty="0" err="1">
                <a:latin typeface="Comfortaa" pitchFamily="2" charset="0"/>
              </a:rPr>
              <a:t>позитивний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користувацький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досвід</a:t>
            </a:r>
            <a:r>
              <a:rPr lang="ru-RU" sz="1600" dirty="0">
                <a:latin typeface="Comfortaa" pitchFamily="2" charset="0"/>
              </a:rPr>
              <a:t>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>
              <a:latin typeface="Comfortaa" pitchFamily="2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>
                <a:latin typeface="Comfortaa" pitchFamily="2" charset="0"/>
              </a:rPr>
              <a:t>Подальший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розвиток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системи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може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включати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синхронізацію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аудіоплеєрів</a:t>
            </a:r>
            <a:r>
              <a:rPr lang="ru-RU" sz="1600" dirty="0">
                <a:latin typeface="Comfortaa" pitchFamily="2" charset="0"/>
              </a:rPr>
              <a:t> , </a:t>
            </a:r>
            <a:r>
              <a:rPr lang="ru-RU" sz="1600" dirty="0" err="1">
                <a:latin typeface="Comfortaa" pitchFamily="2" charset="0"/>
              </a:rPr>
              <a:t>розширення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можливостей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персоналізації</a:t>
            </a:r>
            <a:r>
              <a:rPr lang="ru-RU" sz="1600" dirty="0">
                <a:latin typeface="Comfortaa" pitchFamily="2" charset="0"/>
              </a:rPr>
              <a:t>, а також </a:t>
            </a:r>
            <a:r>
              <a:rPr lang="ru-RU" sz="1600" dirty="0" err="1">
                <a:latin typeface="Comfortaa" pitchFamily="2" charset="0"/>
              </a:rPr>
              <a:t>імпорт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музики</a:t>
            </a:r>
            <a:r>
              <a:rPr lang="ru-RU" sz="1600" dirty="0">
                <a:latin typeface="Comfortaa" pitchFamily="2" charset="0"/>
              </a:rPr>
              <a:t> з </a:t>
            </a:r>
            <a:r>
              <a:rPr lang="ru-RU" sz="1600" dirty="0" err="1">
                <a:latin typeface="Comfortaa" pitchFamily="2" charset="0"/>
              </a:rPr>
              <a:t>популярних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стримінгових</a:t>
            </a:r>
            <a:r>
              <a:rPr lang="ru-RU" sz="1600" dirty="0">
                <a:latin typeface="Comfortaa" pitchFamily="2" charset="0"/>
              </a:rPr>
              <a:t> платформ, </a:t>
            </a:r>
            <a:r>
              <a:rPr lang="ru-RU" sz="1600" dirty="0" err="1">
                <a:latin typeface="Comfortaa" pitchFamily="2" charset="0"/>
              </a:rPr>
              <a:t>що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підвищить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конкурентоспроможність</a:t>
            </a:r>
            <a:r>
              <a:rPr lang="ru-RU" sz="1600" dirty="0">
                <a:latin typeface="Comfortaa" pitchFamily="2" charset="0"/>
              </a:rPr>
              <a:t> і </a:t>
            </a:r>
            <a:r>
              <a:rPr lang="ru-RU" sz="1600" dirty="0" err="1">
                <a:latin typeface="Comfortaa" pitchFamily="2" charset="0"/>
              </a:rPr>
              <a:t>привабливість</a:t>
            </a:r>
            <a:r>
              <a:rPr lang="ru-RU" sz="1600" dirty="0">
                <a:latin typeface="Comfortaa" pitchFamily="2" charset="0"/>
              </a:rPr>
              <a:t> </a:t>
            </a:r>
            <a:r>
              <a:rPr lang="ru-RU" sz="1600" dirty="0" err="1">
                <a:latin typeface="Comfortaa" pitchFamily="2" charset="0"/>
              </a:rPr>
              <a:t>застосунку</a:t>
            </a:r>
            <a:r>
              <a:rPr lang="ru-RU" sz="1600" dirty="0">
                <a:latin typeface="Comfortaa" pitchFamily="2" charset="0"/>
              </a:rPr>
              <a:t>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339399" y="1854123"/>
            <a:ext cx="4465202" cy="1435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 err="1">
                <a:latin typeface="Comfortaa" pitchFamily="2" charset="0"/>
              </a:rPr>
              <a:t>Дякую</a:t>
            </a:r>
            <a:r>
              <a:rPr lang="ru-RU" sz="5400" dirty="0">
                <a:latin typeface="Comfortaa" pitchFamily="2" charset="0"/>
              </a:rPr>
              <a:t> за </a:t>
            </a:r>
            <a:r>
              <a:rPr lang="ru-RU" sz="5400" dirty="0" err="1">
                <a:latin typeface="Comfortaa" pitchFamily="2" charset="0"/>
              </a:rPr>
              <a:t>увагу</a:t>
            </a:r>
            <a:r>
              <a:rPr lang="ru-RU" sz="5400" dirty="0">
                <a:latin typeface="Comfortaa" pitchFamily="2" charset="0"/>
              </a:rPr>
              <a:t>!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84915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Comfortaa" pitchFamily="2" charset="0"/>
              </a:rPr>
              <a:t>Мета роботи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99666" y="742005"/>
            <a:ext cx="8520600" cy="3134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>
                <a:latin typeface="Comfortaa" pitchFamily="2" charset="0"/>
              </a:rPr>
              <a:t>Метою </a:t>
            </a:r>
            <a:r>
              <a:rPr lang="ru-RU" dirty="0" err="1">
                <a:latin typeface="Comfortaa" pitchFamily="2" charset="0"/>
              </a:rPr>
              <a:t>роботи</a:t>
            </a:r>
            <a:r>
              <a:rPr lang="ru-RU" dirty="0">
                <a:latin typeface="Comfortaa" pitchFamily="2" charset="0"/>
              </a:rPr>
              <a:t> є </a:t>
            </a:r>
            <a:r>
              <a:rPr lang="ru-RU" dirty="0" err="1">
                <a:latin typeface="Comfortaa" pitchFamily="2" charset="0"/>
              </a:rPr>
              <a:t>розробка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клієнтської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частину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музичного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вебдодатку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що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забезпечує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зручне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потокове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прослуховування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треків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створення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персоналізованих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колекцій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додавання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нових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композицій</a:t>
            </a:r>
            <a:r>
              <a:rPr lang="ru-RU" dirty="0">
                <a:latin typeface="Comfortaa" pitchFamily="2" charset="0"/>
              </a:rPr>
              <a:t> і </a:t>
            </a:r>
            <a:r>
              <a:rPr lang="ru-RU" dirty="0" err="1">
                <a:latin typeface="Comfortaa" pitchFamily="2" charset="0"/>
              </a:rPr>
              <a:t>соціальну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взаємодію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між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користувачами</a:t>
            </a:r>
            <a:r>
              <a:rPr lang="ru-RU" dirty="0">
                <a:latin typeface="Comfortaa" pitchFamily="2" charset="0"/>
              </a:rPr>
              <a:t> для </a:t>
            </a:r>
            <a:r>
              <a:rPr lang="ru-RU" dirty="0" err="1">
                <a:latin typeface="Comfortaa" pitchFamily="2" charset="0"/>
              </a:rPr>
              <a:t>покращення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музичного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досвіду</a:t>
            </a:r>
            <a:r>
              <a:rPr lang="ru-RU" dirty="0">
                <a:latin typeface="Comfortaa" pitchFamily="2" charset="0"/>
              </a:rPr>
              <a:t>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dirty="0" err="1">
                <a:latin typeface="Comfortaa" pitchFamily="2" charset="0"/>
              </a:rPr>
              <a:t>Розробка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вебсистеми</a:t>
            </a:r>
            <a:r>
              <a:rPr lang="ru-RU" dirty="0">
                <a:latin typeface="Comfortaa" pitchFamily="2" charset="0"/>
              </a:rPr>
              <a:t> є актуальною в </a:t>
            </a:r>
            <a:r>
              <a:rPr lang="ru-RU" dirty="0" err="1">
                <a:latin typeface="Comfortaa" pitchFamily="2" charset="0"/>
              </a:rPr>
              <a:t>умовах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зростаючого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попиту</a:t>
            </a:r>
            <a:r>
              <a:rPr lang="ru-RU" dirty="0">
                <a:latin typeface="Comfortaa" pitchFamily="2" charset="0"/>
              </a:rPr>
              <a:t> на онлайн-</a:t>
            </a:r>
            <a:r>
              <a:rPr lang="ru-RU" dirty="0" err="1">
                <a:latin typeface="Comfortaa" pitchFamily="2" charset="0"/>
              </a:rPr>
              <a:t>сервіси</a:t>
            </a:r>
            <a:r>
              <a:rPr lang="ru-RU" dirty="0">
                <a:latin typeface="Comfortaa" pitchFamily="2" charset="0"/>
              </a:rPr>
              <a:t> для </a:t>
            </a:r>
            <a:r>
              <a:rPr lang="ru-RU" dirty="0" err="1">
                <a:latin typeface="Comfortaa" pitchFamily="2" charset="0"/>
              </a:rPr>
              <a:t>прослуховування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музики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які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поєднують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потокове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відтворення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персоналізацію</a:t>
            </a:r>
            <a:r>
              <a:rPr lang="ru-RU" dirty="0">
                <a:latin typeface="Comfortaa" pitchFamily="2" charset="0"/>
              </a:rPr>
              <a:t> контенту та </a:t>
            </a:r>
            <a:r>
              <a:rPr lang="ru-RU" dirty="0" err="1">
                <a:latin typeface="Comfortaa" pitchFamily="2" charset="0"/>
              </a:rPr>
              <a:t>соціальну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взаємодію</a:t>
            </a:r>
            <a:r>
              <a:rPr lang="ru-RU" dirty="0">
                <a:latin typeface="Comfortaa" pitchFamily="2" charset="0"/>
              </a:rPr>
              <a:t>. </a:t>
            </a:r>
            <a:r>
              <a:rPr lang="ru-RU" dirty="0" err="1">
                <a:latin typeface="Comfortaa" pitchFamily="2" charset="0"/>
              </a:rPr>
              <a:t>Користувачі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очікують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зручного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швидкого</a:t>
            </a:r>
            <a:r>
              <a:rPr lang="ru-RU" dirty="0">
                <a:latin typeface="Comfortaa" pitchFamily="2" charset="0"/>
              </a:rPr>
              <a:t> та </a:t>
            </a:r>
            <a:r>
              <a:rPr lang="ru-RU" dirty="0" err="1">
                <a:latin typeface="Comfortaa" pitchFamily="2" charset="0"/>
              </a:rPr>
              <a:t>інтуїтивного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інтерфейсу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що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дозволяє</a:t>
            </a:r>
            <a:r>
              <a:rPr lang="ru-RU" dirty="0">
                <a:latin typeface="Comfortaa" pitchFamily="2" charset="0"/>
              </a:rPr>
              <a:t> не </a:t>
            </a:r>
            <a:r>
              <a:rPr lang="ru-RU" dirty="0" err="1">
                <a:latin typeface="Comfortaa" pitchFamily="2" charset="0"/>
              </a:rPr>
              <a:t>лише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слухати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музику</a:t>
            </a:r>
            <a:r>
              <a:rPr lang="ru-RU" dirty="0">
                <a:latin typeface="Comfortaa" pitchFamily="2" charset="0"/>
              </a:rPr>
              <a:t>, а й </a:t>
            </a:r>
            <a:r>
              <a:rPr lang="ru-RU" dirty="0" err="1">
                <a:latin typeface="Comfortaa" pitchFamily="2" charset="0"/>
              </a:rPr>
              <a:t>створювати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власні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добірки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ділитися</a:t>
            </a:r>
            <a:r>
              <a:rPr lang="ru-RU" dirty="0">
                <a:latin typeface="Comfortaa" pitchFamily="2" charset="0"/>
              </a:rPr>
              <a:t> ними з </a:t>
            </a:r>
            <a:r>
              <a:rPr lang="ru-RU" dirty="0" err="1">
                <a:latin typeface="Comfortaa" pitchFamily="2" charset="0"/>
              </a:rPr>
              <a:t>іншими</a:t>
            </a:r>
            <a:r>
              <a:rPr lang="ru-RU" dirty="0">
                <a:latin typeface="Comfortaa" pitchFamily="2" charset="0"/>
              </a:rPr>
              <a:t> та </a:t>
            </a:r>
            <a:r>
              <a:rPr lang="ru-RU" dirty="0" err="1">
                <a:latin typeface="Comfortaa" pitchFamily="2" charset="0"/>
              </a:rPr>
              <a:t>відкривати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нові</a:t>
            </a:r>
            <a:r>
              <a:rPr lang="ru-RU" dirty="0">
                <a:latin typeface="Comfortaa" pitchFamily="2" charset="0"/>
              </a:rPr>
              <a:t> треки.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74341"/>
            <a:ext cx="8520600" cy="632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Comfortaa" pitchFamily="2" charset="0"/>
              </a:rPr>
              <a:t>Аналіз існуючих рішень.</a:t>
            </a:r>
            <a:r>
              <a:rPr lang="uk-UA" sz="3200" dirty="0">
                <a:latin typeface="Comfortaa" pitchFamily="2" charset="0"/>
              </a:rPr>
              <a:t> </a:t>
            </a:r>
            <a:r>
              <a:rPr lang="en-US" sz="3200" dirty="0">
                <a:latin typeface="Comfortaa" pitchFamily="2" charset="0"/>
              </a:rPr>
              <a:t>Spotify</a:t>
            </a:r>
            <a:r>
              <a:rPr lang="uk" sz="3200" dirty="0">
                <a:latin typeface="Comfortaa" pitchFamily="2" charset="0"/>
              </a:rPr>
              <a:t> 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67152"/>
            <a:ext cx="2981628" cy="3024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4000"/>
              </a:lnSpc>
              <a:buNone/>
            </a:pPr>
            <a:r>
              <a:rPr lang="ru-RU" dirty="0" err="1">
                <a:latin typeface="Comfortaa" pitchFamily="2" charset="0"/>
              </a:rPr>
              <a:t>Переваги</a:t>
            </a:r>
            <a:r>
              <a:rPr lang="ru-RU" dirty="0">
                <a:latin typeface="Comfortaa" pitchFamily="2" charset="0"/>
              </a:rPr>
              <a:t>:</a:t>
            </a:r>
          </a:p>
          <a:p>
            <a:pPr marL="0" lvl="0" indent="0" algn="l" rtl="0">
              <a:lnSpc>
                <a:spcPct val="114000"/>
              </a:lnSpc>
              <a:buNone/>
            </a:pPr>
            <a:r>
              <a:rPr lang="ru-RU" dirty="0">
                <a:latin typeface="Comfortaa" pitchFamily="2" charset="0"/>
              </a:rPr>
              <a:t>- </a:t>
            </a:r>
            <a:r>
              <a:rPr lang="ru-RU" dirty="0" err="1">
                <a:latin typeface="Comfortaa" pitchFamily="2" charset="0"/>
              </a:rPr>
              <a:t>Популярн</a:t>
            </a:r>
            <a:r>
              <a:rPr lang="uk-UA" dirty="0" err="1">
                <a:latin typeface="Comfortaa" pitchFamily="2" charset="0"/>
              </a:rPr>
              <a:t>ість</a:t>
            </a:r>
            <a:r>
              <a:rPr lang="uk-UA" dirty="0">
                <a:latin typeface="Comfortaa" pitchFamily="2" charset="0"/>
              </a:rPr>
              <a:t> платформи;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Інтеграція з іншими сервісами;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Простий інтерфейс.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endParaRPr lang="uk-UA" dirty="0">
              <a:latin typeface="Comfortaa" pitchFamily="2" charset="0"/>
            </a:endParaRPr>
          </a:p>
          <a:p>
            <a:pPr marL="0" lvl="0" indent="0" algn="l" rtl="0">
              <a:lnSpc>
                <a:spcPct val="114000"/>
              </a:lnSpc>
              <a:buNone/>
            </a:pPr>
            <a:r>
              <a:rPr lang="uk-UA" dirty="0">
                <a:latin typeface="Comfortaa" pitchFamily="2" charset="0"/>
              </a:rPr>
              <a:t>Недоліки: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Немає соціальної взаємодії;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Складність в додаванні нової пісні авторам;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Платний доступ до всіх функцій додатку.</a:t>
            </a:r>
          </a:p>
          <a:p>
            <a:pPr marL="285750" lvl="0" indent="-285750" algn="l" rtl="0">
              <a:lnSpc>
                <a:spcPct val="150000"/>
              </a:lnSpc>
              <a:buFontTx/>
              <a:buChar char="-"/>
            </a:pPr>
            <a:endParaRPr lang="uk-UA" dirty="0">
              <a:latin typeface="Comfortaa" pitchFamily="2" charset="0"/>
            </a:endParaRPr>
          </a:p>
          <a:p>
            <a:pPr marL="285750" lvl="0" indent="-285750" algn="l" rtl="0">
              <a:lnSpc>
                <a:spcPct val="150000"/>
              </a:lnSpc>
              <a:buFontTx/>
              <a:buChar char="-"/>
            </a:pPr>
            <a:endParaRPr lang="uk-UA" dirty="0">
              <a:latin typeface="Comfortaa" pitchFamily="2" charset="0"/>
            </a:endParaRPr>
          </a:p>
          <a:p>
            <a:pPr marL="285750" lvl="0" indent="-285750" algn="l" rtl="0">
              <a:lnSpc>
                <a:spcPct val="150000"/>
              </a:lnSpc>
              <a:buFontTx/>
              <a:buChar char="-"/>
            </a:pPr>
            <a:endParaRPr lang="ru-RU" dirty="0">
              <a:latin typeface="Comfortaa" pitchFamily="2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03D5C86D-F38C-4D9C-F01B-2AC7CD1D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7648" y="986884"/>
            <a:ext cx="5292632" cy="251816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15F6ED-57AA-EC0D-3520-E58D74E9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79402">
            <a:off x="8297569" y="3081781"/>
            <a:ext cx="583139" cy="6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37933"/>
            <a:ext cx="8520600" cy="5685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Comfortaa" pitchFamily="2" charset="0"/>
              </a:rPr>
              <a:t>Аналіз існуючих рішень. </a:t>
            </a:r>
            <a:r>
              <a:rPr lang="en-US" sz="3200" dirty="0">
                <a:latin typeface="Comfortaa" pitchFamily="2" charset="0"/>
              </a:rPr>
              <a:t>Apple Music</a:t>
            </a:r>
            <a:r>
              <a:rPr lang="uk-UA" sz="3200" dirty="0">
                <a:latin typeface="Comfortaa" pitchFamily="2" charset="0"/>
              </a:rPr>
              <a:t> 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67152"/>
            <a:ext cx="2892418" cy="30324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4000"/>
              </a:lnSpc>
              <a:buNone/>
            </a:pPr>
            <a:r>
              <a:rPr lang="ru-RU" dirty="0" err="1">
                <a:latin typeface="Comfortaa" pitchFamily="2" charset="0"/>
              </a:rPr>
              <a:t>Переваги</a:t>
            </a:r>
            <a:r>
              <a:rPr lang="ru-RU" dirty="0">
                <a:latin typeface="Comfortaa" pitchFamily="2" charset="0"/>
              </a:rPr>
              <a:t>:</a:t>
            </a:r>
          </a:p>
          <a:p>
            <a:pPr marL="0" lvl="0" indent="0" algn="l" rtl="0">
              <a:lnSpc>
                <a:spcPct val="114000"/>
              </a:lnSpc>
              <a:buNone/>
            </a:pPr>
            <a:r>
              <a:rPr lang="ru-RU" dirty="0">
                <a:latin typeface="Comfortaa" pitchFamily="2" charset="0"/>
              </a:rPr>
              <a:t>-</a:t>
            </a:r>
            <a:r>
              <a:rPr lang="en-US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Висока</a:t>
            </a:r>
            <a:r>
              <a:rPr lang="ru-RU" dirty="0">
                <a:latin typeface="Comfortaa" pitchFamily="2" charset="0"/>
              </a:rPr>
              <a:t> як</a:t>
            </a:r>
            <a:r>
              <a:rPr lang="uk-UA" dirty="0" err="1">
                <a:latin typeface="Comfortaa" pitchFamily="2" charset="0"/>
              </a:rPr>
              <a:t>ість</a:t>
            </a:r>
            <a:r>
              <a:rPr lang="uk-UA" dirty="0">
                <a:latin typeface="Comfortaa" pitchFamily="2" charset="0"/>
              </a:rPr>
              <a:t> звуку;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r>
              <a:rPr lang="uk-UA" dirty="0" err="1">
                <a:latin typeface="Comfortaa" pitchFamily="2" charset="0"/>
              </a:rPr>
              <a:t>Інтуінтивно</a:t>
            </a:r>
            <a:r>
              <a:rPr lang="uk-UA" dirty="0">
                <a:latin typeface="Comfortaa" pitchFamily="2" charset="0"/>
              </a:rPr>
              <a:t> зрозумілий інтерфейс додатку.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endParaRPr lang="uk-UA" dirty="0">
              <a:latin typeface="Comfortaa" pitchFamily="2" charset="0"/>
            </a:endParaRPr>
          </a:p>
          <a:p>
            <a:pPr marL="0" lvl="0" indent="0" algn="l" rtl="0">
              <a:lnSpc>
                <a:spcPct val="114000"/>
              </a:lnSpc>
              <a:buNone/>
            </a:pPr>
            <a:r>
              <a:rPr lang="uk-UA" dirty="0">
                <a:latin typeface="Comfortaa" pitchFamily="2" charset="0"/>
              </a:rPr>
              <a:t>Недоліки: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Немає соціальної взаємодії;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Складність в додаванні нової пісні авторам;</a:t>
            </a:r>
            <a:endParaRPr lang="en-US" dirty="0">
              <a:latin typeface="Comfortaa" pitchFamily="2" charset="0"/>
            </a:endParaRP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Повна інтеграція тільки з екосистемою </a:t>
            </a:r>
            <a:r>
              <a:rPr lang="en-US" dirty="0">
                <a:latin typeface="Comfortaa" pitchFamily="2" charset="0"/>
              </a:rPr>
              <a:t>Apple</a:t>
            </a:r>
            <a:r>
              <a:rPr lang="uk-UA" dirty="0">
                <a:latin typeface="Comfortaa" pitchFamily="2" charset="0"/>
              </a:rPr>
              <a:t>.</a:t>
            </a:r>
          </a:p>
          <a:p>
            <a:pPr marL="285750" lvl="0" indent="-285750" algn="l" rtl="0">
              <a:lnSpc>
                <a:spcPct val="150000"/>
              </a:lnSpc>
              <a:buFontTx/>
              <a:buChar char="-"/>
            </a:pPr>
            <a:endParaRPr lang="uk-UA" dirty="0">
              <a:latin typeface="Comfortaa" pitchFamily="2" charset="0"/>
            </a:endParaRPr>
          </a:p>
          <a:p>
            <a:pPr marL="285750" lvl="0" indent="-285750" algn="l" rtl="0">
              <a:lnSpc>
                <a:spcPct val="150000"/>
              </a:lnSpc>
              <a:buFontTx/>
              <a:buChar char="-"/>
            </a:pPr>
            <a:endParaRPr lang="uk-UA" dirty="0">
              <a:latin typeface="Comfortaa" pitchFamily="2" charset="0"/>
            </a:endParaRPr>
          </a:p>
          <a:p>
            <a:pPr marL="285750" lvl="0" indent="-285750" algn="l" rtl="0">
              <a:lnSpc>
                <a:spcPct val="150000"/>
              </a:lnSpc>
              <a:buFontTx/>
              <a:buChar char="-"/>
            </a:pPr>
            <a:endParaRPr lang="ru-RU" dirty="0">
              <a:latin typeface="Comfortaa" pitchFamily="2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D5C86D-F38C-4D9C-F01B-2AC7CD1D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97648" y="988136"/>
            <a:ext cx="5292632" cy="25156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15F6ED-57AA-EC0D-3520-E58D74E9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 rot="1679402">
            <a:off x="8297569" y="3091258"/>
            <a:ext cx="583139" cy="5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47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74341"/>
            <a:ext cx="8520600" cy="6320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Comfortaa" pitchFamily="2" charset="0"/>
              </a:rPr>
              <a:t>Аналіз існуючих рішень. </a:t>
            </a:r>
            <a:r>
              <a:rPr lang="en-US" sz="3200" dirty="0">
                <a:latin typeface="Comfortaa" pitchFamily="2" charset="0"/>
              </a:rPr>
              <a:t>Deezer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88136"/>
            <a:ext cx="2855961" cy="28504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rtl="0">
              <a:lnSpc>
                <a:spcPct val="114000"/>
              </a:lnSpc>
              <a:buNone/>
            </a:pPr>
            <a:r>
              <a:rPr lang="ru-RU" dirty="0" err="1">
                <a:latin typeface="Comfortaa" pitchFamily="2" charset="0"/>
              </a:rPr>
              <a:t>Переваги</a:t>
            </a:r>
            <a:r>
              <a:rPr lang="ru-RU" dirty="0">
                <a:latin typeface="Comfortaa" pitchFamily="2" charset="0"/>
              </a:rPr>
              <a:t>:</a:t>
            </a:r>
          </a:p>
          <a:p>
            <a:pPr marL="285750" lvl="0" indent="-285750" rtl="0">
              <a:lnSpc>
                <a:spcPct val="114000"/>
              </a:lnSpc>
              <a:buFontTx/>
              <a:buChar char="-"/>
            </a:pPr>
            <a:r>
              <a:rPr lang="ru-RU" dirty="0" err="1">
                <a:latin typeface="Comfortaa" pitchFamily="2" charset="0"/>
              </a:rPr>
              <a:t>Гарні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функції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рекомендацій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основі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музичних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вподобань</a:t>
            </a:r>
            <a:endParaRPr lang="ru-RU" dirty="0">
              <a:latin typeface="Comfortaa" pitchFamily="2" charset="0"/>
            </a:endParaRPr>
          </a:p>
          <a:p>
            <a:pPr marL="0" lvl="0" indent="0" rtl="0">
              <a:lnSpc>
                <a:spcPct val="114000"/>
              </a:lnSpc>
              <a:buNone/>
            </a:pPr>
            <a:endParaRPr lang="uk-UA" dirty="0">
              <a:latin typeface="Comfortaa" pitchFamily="2" charset="0"/>
            </a:endParaRPr>
          </a:p>
          <a:p>
            <a:pPr marL="0" lvl="0" indent="0" rtl="0">
              <a:lnSpc>
                <a:spcPct val="114000"/>
              </a:lnSpc>
              <a:buNone/>
            </a:pPr>
            <a:r>
              <a:rPr lang="uk-UA" dirty="0">
                <a:latin typeface="Comfortaa" pitchFamily="2" charset="0"/>
              </a:rPr>
              <a:t>Недоліки:</a:t>
            </a:r>
          </a:p>
          <a:p>
            <a:pPr marL="285750" lvl="0" indent="-285750" rtl="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Немає соціальної взаємодії;</a:t>
            </a:r>
          </a:p>
          <a:p>
            <a:pPr marL="285750" indent="-285750">
              <a:lnSpc>
                <a:spcPct val="114000"/>
              </a:lnSpc>
              <a:buFontTx/>
              <a:buChar char="-"/>
            </a:pPr>
            <a:r>
              <a:rPr lang="uk-UA" dirty="0">
                <a:latin typeface="Comfortaa" pitchFamily="2" charset="0"/>
              </a:rPr>
              <a:t>Платний доступ до всіх функцій додатку.</a:t>
            </a: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endParaRPr lang="uk-UA" dirty="0">
              <a:latin typeface="Comfortaa" pitchFamily="2" charset="0"/>
            </a:endParaRPr>
          </a:p>
          <a:p>
            <a:pPr marL="285750" lvl="0" indent="-285750" algn="l" rtl="0">
              <a:lnSpc>
                <a:spcPct val="114000"/>
              </a:lnSpc>
              <a:buFontTx/>
              <a:buChar char="-"/>
            </a:pPr>
            <a:endParaRPr lang="uk-UA" dirty="0">
              <a:latin typeface="Comfortaa" pitchFamily="2" charset="0"/>
            </a:endParaRPr>
          </a:p>
          <a:p>
            <a:pPr marL="285750" lvl="0" indent="-285750" algn="l" rtl="0">
              <a:lnSpc>
                <a:spcPct val="150000"/>
              </a:lnSpc>
              <a:buFontTx/>
              <a:buChar char="-"/>
            </a:pPr>
            <a:endParaRPr lang="uk-UA" dirty="0">
              <a:latin typeface="Comfortaa" pitchFamily="2" charset="0"/>
            </a:endParaRPr>
          </a:p>
          <a:p>
            <a:pPr marL="285750" lvl="0" indent="-285750" algn="l" rtl="0">
              <a:lnSpc>
                <a:spcPct val="150000"/>
              </a:lnSpc>
              <a:buFontTx/>
              <a:buChar char="-"/>
            </a:pPr>
            <a:endParaRPr lang="ru-RU" dirty="0">
              <a:latin typeface="Comfortaa" pitchFamily="2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D5C86D-F38C-4D9C-F01B-2AC7CD1D9F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397649" y="988136"/>
            <a:ext cx="5292630" cy="251566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15F6ED-57AA-EC0D-3520-E58D74E96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 rot="1679402">
            <a:off x="8234394" y="3152755"/>
            <a:ext cx="583139" cy="583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67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229374"/>
            <a:ext cx="8520600" cy="6627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Comfortaa" pitchFamily="2" charset="0"/>
              </a:rPr>
              <a:t>Постановка задачі та опис системи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25262"/>
            <a:ext cx="8520600" cy="33304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latin typeface="Comfortaa" pitchFamily="2" charset="0"/>
              </a:rPr>
              <a:t>Основною проблемою </a:t>
            </a:r>
            <a:r>
              <a:rPr lang="ru-RU" dirty="0" err="1">
                <a:latin typeface="Comfortaa" pitchFamily="2" charset="0"/>
              </a:rPr>
              <a:t>музичних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додатків</a:t>
            </a:r>
            <a:r>
              <a:rPr lang="ru-RU" dirty="0">
                <a:latin typeface="Comfortaa" pitchFamily="2" charset="0"/>
              </a:rPr>
              <a:t> є </a:t>
            </a:r>
            <a:r>
              <a:rPr lang="ru-RU" dirty="0" err="1">
                <a:latin typeface="Comfortaa" pitchFamily="2" charset="0"/>
              </a:rPr>
              <a:t>відсутність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можливості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соціальної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взаємодії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між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користувачами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платформи</a:t>
            </a:r>
            <a:r>
              <a:rPr lang="ru-RU" dirty="0">
                <a:latin typeface="Comfortaa" pitchFamily="2" charset="0"/>
              </a:rPr>
              <a:t>. </a:t>
            </a:r>
            <a:r>
              <a:rPr lang="ru-RU" dirty="0" err="1">
                <a:latin typeface="Comfortaa" pitchFamily="2" charset="0"/>
              </a:rPr>
              <a:t>Це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створює</a:t>
            </a:r>
            <a:r>
              <a:rPr lang="ru-RU" dirty="0">
                <a:latin typeface="Comfortaa" pitchFamily="2" charset="0"/>
              </a:rPr>
              <a:t> потребу в </a:t>
            </a:r>
            <a:r>
              <a:rPr lang="ru-RU" dirty="0" err="1">
                <a:latin typeface="Comfortaa" pitchFamily="2" charset="0"/>
              </a:rPr>
              <a:t>розробці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вебсистеми</a:t>
            </a:r>
            <a:r>
              <a:rPr lang="ru-RU" dirty="0">
                <a:latin typeface="Comfortaa" pitchFamily="2" charset="0"/>
              </a:rPr>
              <a:t>, яка дозволить не </a:t>
            </a:r>
            <a:r>
              <a:rPr lang="ru-RU" dirty="0" err="1">
                <a:latin typeface="Comfortaa" pitchFamily="2" charset="0"/>
              </a:rPr>
              <a:t>лише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прослуховувати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музику</a:t>
            </a:r>
            <a:r>
              <a:rPr lang="ru-RU" dirty="0">
                <a:latin typeface="Comfortaa" pitchFamily="2" charset="0"/>
              </a:rPr>
              <a:t>, а й </a:t>
            </a:r>
            <a:r>
              <a:rPr lang="ru-RU" dirty="0" err="1">
                <a:latin typeface="Comfortaa" pitchFamily="2" charset="0"/>
              </a:rPr>
              <a:t>ділитися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враженням</a:t>
            </a:r>
            <a:r>
              <a:rPr lang="ru-RU" dirty="0">
                <a:latin typeface="Comfortaa" pitchFamily="2" charset="0"/>
              </a:rPr>
              <a:t> з </a:t>
            </a:r>
            <a:r>
              <a:rPr lang="ru-RU" dirty="0" err="1">
                <a:latin typeface="Comfortaa" pitchFamily="2" charset="0"/>
              </a:rPr>
              <a:t>іншими</a:t>
            </a:r>
            <a:r>
              <a:rPr lang="ru-RU" dirty="0">
                <a:latin typeface="Comfortaa" pitchFamily="2" charset="0"/>
              </a:rPr>
              <a:t>.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br>
              <a:rPr lang="ru-RU" dirty="0">
                <a:latin typeface="Comfortaa" pitchFamily="2" charset="0"/>
              </a:rPr>
            </a:br>
            <a:r>
              <a:rPr lang="ru-RU" dirty="0" err="1">
                <a:latin typeface="Comfortaa" pitchFamily="2" charset="0"/>
              </a:rPr>
              <a:t>Очікувані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результати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включають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створення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клієнтської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частини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додатку</a:t>
            </a:r>
            <a:r>
              <a:rPr lang="ru-RU" dirty="0">
                <a:latin typeface="Comfortaa" pitchFamily="2" charset="0"/>
              </a:rPr>
              <a:t> з </a:t>
            </a:r>
            <a:r>
              <a:rPr lang="ru-RU" dirty="0" err="1">
                <a:latin typeface="Comfortaa" pitchFamily="2" charset="0"/>
              </a:rPr>
              <a:t>функціями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прослуховування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пошуку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фільтрації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оцінювання</a:t>
            </a:r>
            <a:r>
              <a:rPr lang="ru-RU" dirty="0">
                <a:latin typeface="Comfortaa" pitchFamily="2" charset="0"/>
              </a:rPr>
              <a:t> та </a:t>
            </a:r>
            <a:r>
              <a:rPr lang="ru-RU" dirty="0" err="1">
                <a:latin typeface="Comfortaa" pitchFamily="2" charset="0"/>
              </a:rPr>
              <a:t>сортування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музичних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творів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стоврення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власних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музичних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колекцій</a:t>
            </a:r>
            <a:r>
              <a:rPr lang="ru-RU" dirty="0">
                <a:latin typeface="Comfortaa" pitchFamily="2" charset="0"/>
              </a:rPr>
              <a:t> та з </a:t>
            </a:r>
            <a:r>
              <a:rPr lang="ru-RU" dirty="0" err="1">
                <a:latin typeface="Comfortaa" pitchFamily="2" charset="0"/>
              </a:rPr>
              <a:t>можливості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соціальної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взаємодії</a:t>
            </a:r>
            <a:r>
              <a:rPr lang="ru-RU" dirty="0">
                <a:latin typeface="Comfortaa" pitchFamily="2" charset="0"/>
              </a:rPr>
              <a:t> з </a:t>
            </a:r>
            <a:r>
              <a:rPr lang="ru-RU" dirty="0" err="1">
                <a:latin typeface="Comfortaa" pitchFamily="2" charset="0"/>
              </a:rPr>
              <a:t>іншими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користувачами</a:t>
            </a:r>
            <a:r>
              <a:rPr lang="ru-RU" dirty="0">
                <a:latin typeface="Comfortaa" pitchFamily="2" charset="0"/>
              </a:rPr>
              <a:t>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52039"/>
            <a:ext cx="8520600" cy="6309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Comfortaa" pitchFamily="2" charset="0"/>
              </a:rPr>
              <a:t>Вибір технологій розробки 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18946" y="973200"/>
            <a:ext cx="5969620" cy="3070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buNone/>
            </a:pPr>
            <a:r>
              <a:rPr lang="ru-RU" dirty="0">
                <a:latin typeface="Comfortaa" pitchFamily="2" charset="0"/>
              </a:rPr>
              <a:t>Б</a:t>
            </a:r>
            <a:r>
              <a:rPr lang="uk-UA" dirty="0" err="1">
                <a:latin typeface="Comfortaa" pitchFamily="2" charset="0"/>
              </a:rPr>
              <a:t>ібліотека</a:t>
            </a:r>
            <a:r>
              <a:rPr lang="uk-UA" dirty="0">
                <a:latin typeface="Comfortaa" pitchFamily="2" charset="0"/>
              </a:rPr>
              <a:t> для розробки </a:t>
            </a:r>
            <a:r>
              <a:rPr lang="uk-UA" dirty="0" err="1">
                <a:latin typeface="Comfortaa" pitchFamily="2" charset="0"/>
              </a:rPr>
              <a:t>вебклієнту</a:t>
            </a:r>
            <a:r>
              <a:rPr lang="uk-UA" dirty="0">
                <a:latin typeface="Comfortaa" pitchFamily="2" charset="0"/>
              </a:rPr>
              <a:t> – </a:t>
            </a:r>
            <a:r>
              <a:rPr lang="en-US" dirty="0">
                <a:latin typeface="Comfortaa" pitchFamily="2" charset="0"/>
              </a:rPr>
              <a:t>React</a:t>
            </a:r>
          </a:p>
          <a:p>
            <a:pPr marL="0" lvl="0" indent="0" algn="just" rtl="0">
              <a:lnSpc>
                <a:spcPct val="150000"/>
              </a:lnSpc>
              <a:buNone/>
            </a:pPr>
            <a:r>
              <a:rPr lang="ru-RU" dirty="0">
                <a:latin typeface="Comfortaa" pitchFamily="2" charset="0"/>
              </a:rPr>
              <a:t>Б</a:t>
            </a:r>
            <a:r>
              <a:rPr lang="uk-UA" dirty="0" err="1">
                <a:latin typeface="Comfortaa" pitchFamily="2" charset="0"/>
              </a:rPr>
              <a:t>ібліотека</a:t>
            </a:r>
            <a:r>
              <a:rPr lang="uk-UA" dirty="0">
                <a:latin typeface="Comfortaa" pitchFamily="2" charset="0"/>
              </a:rPr>
              <a:t> для надсилання запитів до серверу – </a:t>
            </a:r>
            <a:r>
              <a:rPr lang="en-US" dirty="0" err="1">
                <a:latin typeface="Comfortaa" pitchFamily="2" charset="0"/>
              </a:rPr>
              <a:t>axios</a:t>
            </a:r>
            <a:endParaRPr lang="en-US" dirty="0">
              <a:latin typeface="Comfortaa" pitchFamily="2" charset="0"/>
            </a:endParaRPr>
          </a:p>
          <a:p>
            <a:pPr marL="0" lvl="0" indent="0" algn="just" rtl="0">
              <a:lnSpc>
                <a:spcPct val="150000"/>
              </a:lnSpc>
              <a:buNone/>
            </a:pPr>
            <a:r>
              <a:rPr lang="ru-RU" dirty="0">
                <a:latin typeface="Comfortaa" pitchFamily="2" charset="0"/>
              </a:rPr>
              <a:t>Б</a:t>
            </a:r>
            <a:r>
              <a:rPr lang="uk-UA" dirty="0" err="1">
                <a:latin typeface="Comfortaa" pitchFamily="2" charset="0"/>
              </a:rPr>
              <a:t>ібліотека</a:t>
            </a:r>
            <a:r>
              <a:rPr lang="uk-UA" dirty="0">
                <a:latin typeface="Comfortaa" pitchFamily="2" charset="0"/>
              </a:rPr>
              <a:t>  для обробки </a:t>
            </a:r>
            <a:r>
              <a:rPr lang="uk-UA" dirty="0" err="1">
                <a:latin typeface="Comfortaa" pitchFamily="2" charset="0"/>
              </a:rPr>
              <a:t>асинхроних</a:t>
            </a:r>
            <a:r>
              <a:rPr lang="uk-UA" dirty="0">
                <a:latin typeface="Comfortaa" pitchFamily="2" charset="0"/>
              </a:rPr>
              <a:t> запитів – </a:t>
            </a:r>
            <a:r>
              <a:rPr lang="en-US" dirty="0">
                <a:latin typeface="Comfortaa" pitchFamily="2" charset="0"/>
              </a:rPr>
              <a:t>React query</a:t>
            </a:r>
          </a:p>
          <a:p>
            <a:pPr marL="0" lvl="0" indent="0" algn="just" rtl="0">
              <a:lnSpc>
                <a:spcPct val="150000"/>
              </a:lnSpc>
              <a:buNone/>
            </a:pPr>
            <a:r>
              <a:rPr lang="ru-RU" dirty="0" err="1">
                <a:latin typeface="Comfortaa" pitchFamily="2" charset="0"/>
              </a:rPr>
              <a:t>Глобальне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сховище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даних</a:t>
            </a:r>
            <a:r>
              <a:rPr lang="ru-RU" dirty="0">
                <a:latin typeface="Comfortaa" pitchFamily="2" charset="0"/>
              </a:rPr>
              <a:t> – </a:t>
            </a:r>
            <a:r>
              <a:rPr lang="en-US" dirty="0" err="1">
                <a:latin typeface="Comfortaa" pitchFamily="2" charset="0"/>
              </a:rPr>
              <a:t>zustand</a:t>
            </a:r>
            <a:endParaRPr lang="en-US" dirty="0">
              <a:latin typeface="Comfortaa" pitchFamily="2" charset="0"/>
            </a:endParaRPr>
          </a:p>
          <a:p>
            <a:pPr marL="0" lvl="0" indent="0" algn="just" rtl="0">
              <a:lnSpc>
                <a:spcPct val="150000"/>
              </a:lnSpc>
              <a:buNone/>
            </a:pPr>
            <a:r>
              <a:rPr lang="ru-RU" dirty="0">
                <a:latin typeface="Comfortaa" pitchFamily="2" charset="0"/>
              </a:rPr>
              <a:t>Б</a:t>
            </a:r>
            <a:r>
              <a:rPr lang="uk-UA" dirty="0" err="1">
                <a:latin typeface="Comfortaa" pitchFamily="2" charset="0"/>
              </a:rPr>
              <a:t>ібліотека</a:t>
            </a:r>
            <a:r>
              <a:rPr lang="uk-UA" dirty="0">
                <a:latin typeface="Comfortaa" pitchFamily="2" charset="0"/>
              </a:rPr>
              <a:t> для розробки стилізованих компонент – </a:t>
            </a:r>
            <a:r>
              <a:rPr lang="en-US" dirty="0">
                <a:latin typeface="Comfortaa" pitchFamily="2" charset="0"/>
              </a:rPr>
              <a:t>Styled components</a:t>
            </a:r>
          </a:p>
          <a:p>
            <a:pPr marL="0" lvl="0" indent="0" algn="l" rtl="0">
              <a:buNone/>
            </a:pPr>
            <a:endParaRPr dirty="0">
              <a:latin typeface="Comfortaa" pitchFamily="2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2050" name="Picture 2" descr="Axios icon as SVG, PNG, JSX, and Base64">
            <a:extLst>
              <a:ext uri="{FF2B5EF4-FFF2-40B4-BE49-F238E27FC236}">
                <a16:creationId xmlns:a16="http://schemas.microsoft.com/office/drawing/2014/main" id="{894208C3-4FBE-7FF9-EFB0-EF86ABE7D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631" y="973200"/>
            <a:ext cx="1138354" cy="1114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45C4A4D-E620-EBD6-E160-16040B1E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703" y="230731"/>
            <a:ext cx="984211" cy="853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act-query] Query Status / Fetch Status">
            <a:extLst>
              <a:ext uri="{FF2B5EF4-FFF2-40B4-BE49-F238E27FC236}">
                <a16:creationId xmlns:a16="http://schemas.microsoft.com/office/drawing/2014/main" id="{D57A2E11-2EF9-4B9C-22EA-44FC0EB2E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08" y="1691511"/>
            <a:ext cx="1762199" cy="991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Zustand, yet another lovely state manager in React | by Arash Kadkhodaei |  Medium">
            <a:extLst>
              <a:ext uri="{FF2B5EF4-FFF2-40B4-BE49-F238E27FC236}">
                <a16:creationId xmlns:a16="http://schemas.microsoft.com/office/drawing/2014/main" id="{3B171136-BD88-9966-87D3-A7C2669C8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708" y="2609752"/>
            <a:ext cx="1852704" cy="108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styled-components - npm">
            <a:extLst>
              <a:ext uri="{FF2B5EF4-FFF2-40B4-BE49-F238E27FC236}">
                <a16:creationId xmlns:a16="http://schemas.microsoft.com/office/drawing/2014/main" id="{83A8A8F0-D641-0129-D1F4-CE4F9734B6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883" y="3774415"/>
            <a:ext cx="1138354" cy="1138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Comfortaa" pitchFamily="2" charset="0"/>
              </a:rPr>
              <a:t>Архітектура створеного програмного забезпечення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43645" y="1101070"/>
            <a:ext cx="8900355" cy="1367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ru-RU" dirty="0" err="1">
                <a:latin typeface="Comfortaa" pitchFamily="2" charset="0"/>
              </a:rPr>
              <a:t>Клієнтська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частина</a:t>
            </a:r>
            <a:r>
              <a:rPr lang="ru-RU" dirty="0">
                <a:latin typeface="Comfortaa" pitchFamily="2" charset="0"/>
              </a:rPr>
              <a:t>  </a:t>
            </a:r>
            <a:r>
              <a:rPr lang="ru-RU" dirty="0" err="1">
                <a:latin typeface="Comfortaa" pitchFamily="2" charset="0"/>
              </a:rPr>
              <a:t>складається</a:t>
            </a:r>
            <a:r>
              <a:rPr lang="ru-RU" dirty="0">
                <a:latin typeface="Comfortaa" pitchFamily="2" charset="0"/>
              </a:rPr>
              <a:t> з </a:t>
            </a:r>
            <a:r>
              <a:rPr lang="ru-RU" dirty="0" err="1">
                <a:latin typeface="Comfortaa" pitchFamily="2" charset="0"/>
              </a:rPr>
              <a:t>окремих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модулів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кожен</a:t>
            </a:r>
            <a:r>
              <a:rPr lang="ru-RU" dirty="0">
                <a:latin typeface="Comfortaa" pitchFamily="2" charset="0"/>
              </a:rPr>
              <a:t> з </a:t>
            </a:r>
            <a:r>
              <a:rPr lang="ru-RU" dirty="0" err="1">
                <a:latin typeface="Comfortaa" pitchFamily="2" charset="0"/>
              </a:rPr>
              <a:t>яких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відповідає</a:t>
            </a:r>
            <a:r>
              <a:rPr lang="ru-RU" dirty="0">
                <a:latin typeface="Comfortaa" pitchFamily="2" charset="0"/>
              </a:rPr>
              <a:t> за свою </a:t>
            </a:r>
            <a:r>
              <a:rPr lang="ru-RU" dirty="0" err="1">
                <a:latin typeface="Comfortaa" pitchFamily="2" charset="0"/>
              </a:rPr>
              <a:t>частину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функціональності</a:t>
            </a:r>
            <a:r>
              <a:rPr lang="ru-RU" dirty="0">
                <a:latin typeface="Comfortaa" pitchFamily="2" charset="0"/>
              </a:rPr>
              <a:t>. </a:t>
            </a:r>
            <a:r>
              <a:rPr lang="ru-RU" dirty="0" err="1">
                <a:latin typeface="Comfortaa" pitchFamily="2" charset="0"/>
              </a:rPr>
              <a:t>Модулі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автентифікації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пошуку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музики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користувачів</a:t>
            </a:r>
            <a:r>
              <a:rPr lang="ru-RU" dirty="0">
                <a:latin typeface="Comfortaa" pitchFamily="2" charset="0"/>
              </a:rPr>
              <a:t> і </a:t>
            </a:r>
            <a:r>
              <a:rPr lang="ru-RU" dirty="0" err="1">
                <a:latin typeface="Comfortaa" pitchFamily="2" charset="0"/>
              </a:rPr>
              <a:t>коментарів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взаємодіють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із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відповідними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сервісами</a:t>
            </a:r>
            <a:r>
              <a:rPr lang="ru-RU" dirty="0">
                <a:latin typeface="Comfortaa" pitchFamily="2" charset="0"/>
              </a:rPr>
              <a:t> для </a:t>
            </a:r>
            <a:r>
              <a:rPr lang="ru-RU" dirty="0" err="1">
                <a:latin typeface="Comfortaa" pitchFamily="2" charset="0"/>
              </a:rPr>
              <a:t>обробки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даних</a:t>
            </a:r>
            <a:r>
              <a:rPr lang="ru-RU" dirty="0">
                <a:latin typeface="Comfortaa" pitchFamily="2" charset="0"/>
              </a:rPr>
              <a:t>. </a:t>
            </a:r>
            <a:r>
              <a:rPr lang="ru-RU" dirty="0" err="1">
                <a:latin typeface="Comfortaa" pitchFamily="2" charset="0"/>
              </a:rPr>
              <a:t>Усі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модулі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інтегруються</a:t>
            </a:r>
            <a:r>
              <a:rPr lang="ru-RU" dirty="0">
                <a:latin typeface="Comfortaa" pitchFamily="2" charset="0"/>
              </a:rPr>
              <a:t> через ядро, яке </a:t>
            </a:r>
            <a:r>
              <a:rPr lang="ru-RU" dirty="0" err="1">
                <a:latin typeface="Comfortaa" pitchFamily="2" charset="0"/>
              </a:rPr>
              <a:t>забезпечує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керування</a:t>
            </a:r>
            <a:r>
              <a:rPr lang="ru-RU" dirty="0">
                <a:latin typeface="Comfortaa" pitchFamily="2" charset="0"/>
              </a:rPr>
              <a:t> станом, </a:t>
            </a:r>
            <a:r>
              <a:rPr lang="ru-RU" dirty="0" err="1">
                <a:latin typeface="Comfortaa" pitchFamily="2" charset="0"/>
              </a:rPr>
              <a:t>маршрутизацію</a:t>
            </a:r>
            <a:r>
              <a:rPr lang="ru-RU" dirty="0">
                <a:latin typeface="Comfortaa" pitchFamily="2" charset="0"/>
              </a:rPr>
              <a:t> та </a:t>
            </a:r>
            <a:r>
              <a:rPr lang="ru-RU" dirty="0" err="1">
                <a:latin typeface="Comfortaa" pitchFamily="2" charset="0"/>
              </a:rPr>
              <a:t>обробку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запитів</a:t>
            </a:r>
            <a:r>
              <a:rPr lang="ru-RU" dirty="0">
                <a:latin typeface="Comfortaa" pitchFamily="2" charset="0"/>
              </a:rPr>
              <a:t>.</a:t>
            </a:r>
            <a:endParaRPr dirty="0">
              <a:latin typeface="Comfortaa" pitchFamily="2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8A37E5E-82BD-1740-2A35-F05A6D89DE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036" y="2308212"/>
            <a:ext cx="6709572" cy="2485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>
                <a:latin typeface="Comfortaa" pitchFamily="2" charset="0"/>
              </a:rPr>
              <a:t>Опис програмного забезпечення, що було використано у дослідженні</a:t>
            </a:r>
            <a:endParaRPr sz="3200" dirty="0">
              <a:latin typeface="Comfortaa" pitchFamily="2" charset="0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43700"/>
            <a:ext cx="8520600" cy="28781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latin typeface="Comfortaa" pitchFamily="2" charset="0"/>
              </a:rPr>
              <a:t>Процес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розробки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клієнтської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частини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був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модульним</a:t>
            </a:r>
            <a:r>
              <a:rPr lang="ru-RU" dirty="0">
                <a:latin typeface="Comfortaa" pitchFamily="2" charset="0"/>
              </a:rPr>
              <a:t> і включав </a:t>
            </a:r>
            <a:r>
              <a:rPr lang="ru-RU" dirty="0" err="1">
                <a:latin typeface="Comfortaa" pitchFamily="2" charset="0"/>
              </a:rPr>
              <a:t>реалізацію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окремих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функціональних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блоків</a:t>
            </a:r>
            <a:r>
              <a:rPr lang="ru-RU" dirty="0">
                <a:latin typeface="Comfortaa" pitchFamily="2" charset="0"/>
              </a:rPr>
              <a:t>: модуль </a:t>
            </a:r>
            <a:r>
              <a:rPr lang="ru-RU" dirty="0" err="1">
                <a:latin typeface="Comfortaa" pitchFamily="2" charset="0"/>
              </a:rPr>
              <a:t>авторизації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роботи</a:t>
            </a:r>
            <a:r>
              <a:rPr lang="ru-RU" dirty="0">
                <a:latin typeface="Comfortaa" pitchFamily="2" charset="0"/>
              </a:rPr>
              <a:t> з </a:t>
            </a:r>
            <a:r>
              <a:rPr lang="ru-RU" dirty="0" err="1">
                <a:latin typeface="Comfortaa" pitchFamily="2" charset="0"/>
              </a:rPr>
              <a:t>музичними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творами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керування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колекціями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коментування</a:t>
            </a:r>
            <a:r>
              <a:rPr lang="ru-RU" dirty="0">
                <a:latin typeface="Comfortaa" pitchFamily="2" charset="0"/>
              </a:rPr>
              <a:t>, а також </a:t>
            </a:r>
            <a:r>
              <a:rPr lang="ru-RU" dirty="0" err="1">
                <a:latin typeface="Comfortaa" pitchFamily="2" charset="0"/>
              </a:rPr>
              <a:t>взаємодії</a:t>
            </a:r>
            <a:r>
              <a:rPr lang="ru-RU" dirty="0">
                <a:latin typeface="Comfortaa" pitchFamily="2" charset="0"/>
              </a:rPr>
              <a:t> з </a:t>
            </a:r>
            <a:r>
              <a:rPr lang="ru-RU" dirty="0" err="1">
                <a:latin typeface="Comfortaa" pitchFamily="2" charset="0"/>
              </a:rPr>
              <a:t>профілями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користувачів</a:t>
            </a:r>
            <a:r>
              <a:rPr lang="ru-RU" dirty="0">
                <a:latin typeface="Comfortaa" pitchFamily="2" charset="0"/>
              </a:rPr>
              <a:t>. 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latin typeface="Comfortaa" pitchFamily="2" charset="0"/>
              </a:rPr>
              <a:t>Клієнтська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частина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вебсистеми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реалізована</a:t>
            </a:r>
            <a:r>
              <a:rPr lang="ru-RU" dirty="0">
                <a:latin typeface="Comfortaa" pitchFamily="2" charset="0"/>
              </a:rPr>
              <a:t> з </a:t>
            </a:r>
            <a:r>
              <a:rPr lang="ru-RU" dirty="0" err="1">
                <a:latin typeface="Comfortaa" pitchFamily="2" charset="0"/>
              </a:rPr>
              <a:t>використанням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бібліотеки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React, </a:t>
            </a:r>
            <a:r>
              <a:rPr lang="ru-RU" dirty="0" err="1">
                <a:latin typeface="Comfortaa" pitchFamily="2" charset="0"/>
              </a:rPr>
              <a:t>що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забезпечує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гнучку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побудову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інтерфейсу</a:t>
            </a:r>
            <a:r>
              <a:rPr lang="ru-RU" dirty="0">
                <a:latin typeface="Comfortaa" pitchFamily="2" charset="0"/>
              </a:rPr>
              <a:t> на </a:t>
            </a:r>
            <a:r>
              <a:rPr lang="ru-RU" dirty="0" err="1">
                <a:latin typeface="Comfortaa" pitchFamily="2" charset="0"/>
              </a:rPr>
              <a:t>основі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компонентів</a:t>
            </a:r>
            <a:r>
              <a:rPr lang="ru-RU" dirty="0">
                <a:latin typeface="Comfortaa" pitchFamily="2" charset="0"/>
              </a:rPr>
              <a:t>. Для </a:t>
            </a:r>
            <a:r>
              <a:rPr lang="ru-RU" dirty="0" err="1">
                <a:latin typeface="Comfortaa" pitchFamily="2" charset="0"/>
              </a:rPr>
              <a:t>створення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стилізованих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елементів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інтерфейсу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застосовано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бібліотеку</a:t>
            </a:r>
            <a:r>
              <a:rPr lang="ru-RU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styled-components, </a:t>
            </a:r>
            <a:r>
              <a:rPr lang="ru-RU" dirty="0">
                <a:latin typeface="Comfortaa" pitchFamily="2" charset="0"/>
              </a:rPr>
              <a:t>яка </a:t>
            </a:r>
            <a:r>
              <a:rPr lang="ru-RU" dirty="0" err="1">
                <a:latin typeface="Comfortaa" pitchFamily="2" charset="0"/>
              </a:rPr>
              <a:t>дозволяє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використовувати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en-US" dirty="0">
                <a:latin typeface="Comfortaa" pitchFamily="2" charset="0"/>
              </a:rPr>
              <a:t>CSS </a:t>
            </a:r>
            <a:r>
              <a:rPr lang="ru-RU" dirty="0">
                <a:latin typeface="Comfortaa" pitchFamily="2" charset="0"/>
              </a:rPr>
              <a:t>у </a:t>
            </a:r>
            <a:r>
              <a:rPr lang="en-US" dirty="0">
                <a:latin typeface="Comfortaa" pitchFamily="2" charset="0"/>
              </a:rPr>
              <a:t>JS. </a:t>
            </a:r>
            <a:r>
              <a:rPr lang="ru-RU" dirty="0">
                <a:latin typeface="Comfortaa" pitchFamily="2" charset="0"/>
              </a:rPr>
              <a:t>Для </a:t>
            </a:r>
            <a:r>
              <a:rPr lang="ru-RU" dirty="0" err="1">
                <a:latin typeface="Comfortaa" pitchFamily="2" charset="0"/>
              </a:rPr>
              <a:t>взаємодії</a:t>
            </a:r>
            <a:r>
              <a:rPr lang="ru-RU" dirty="0">
                <a:latin typeface="Comfortaa" pitchFamily="2" charset="0"/>
              </a:rPr>
              <a:t> з сервером </a:t>
            </a:r>
            <a:r>
              <a:rPr lang="ru-RU" dirty="0" err="1">
                <a:latin typeface="Comfortaa" pitchFamily="2" charset="0"/>
              </a:rPr>
              <a:t>використовується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en-US" dirty="0" err="1">
                <a:latin typeface="Comfortaa" pitchFamily="2" charset="0"/>
              </a:rPr>
              <a:t>Axios</a:t>
            </a:r>
            <a:r>
              <a:rPr lang="en-US" dirty="0">
                <a:latin typeface="Comfortaa" pitchFamily="2" charset="0"/>
              </a:rPr>
              <a:t>, </a:t>
            </a:r>
            <a:r>
              <a:rPr lang="ru-RU" dirty="0">
                <a:latin typeface="Comfortaa" pitchFamily="2" charset="0"/>
              </a:rPr>
              <a:t>а для </a:t>
            </a:r>
            <a:r>
              <a:rPr lang="ru-RU" dirty="0" err="1">
                <a:latin typeface="Comfortaa" pitchFamily="2" charset="0"/>
              </a:rPr>
              <a:t>кешування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запитів</a:t>
            </a:r>
            <a:r>
              <a:rPr lang="ru-RU" dirty="0">
                <a:latin typeface="Comfortaa" pitchFamily="2" charset="0"/>
              </a:rPr>
              <a:t>, </a:t>
            </a:r>
            <a:r>
              <a:rPr lang="ru-RU" dirty="0" err="1">
                <a:latin typeface="Comfortaa" pitchFamily="2" charset="0"/>
              </a:rPr>
              <a:t>обробки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станів</a:t>
            </a:r>
            <a:r>
              <a:rPr lang="ru-RU" dirty="0">
                <a:latin typeface="Comfortaa" pitchFamily="2" charset="0"/>
              </a:rPr>
              <a:t> </a:t>
            </a:r>
            <a:r>
              <a:rPr lang="ru-RU" dirty="0" err="1">
                <a:latin typeface="Comfortaa" pitchFamily="2" charset="0"/>
              </a:rPr>
              <a:t>завантаження</a:t>
            </a:r>
            <a:r>
              <a:rPr lang="ru-RU" dirty="0">
                <a:latin typeface="Comfortaa" pitchFamily="2" charset="0"/>
              </a:rPr>
              <a:t> та </a:t>
            </a:r>
            <a:r>
              <a:rPr lang="ru-RU" dirty="0" err="1">
                <a:latin typeface="Comfortaa" pitchFamily="2" charset="0"/>
              </a:rPr>
              <a:t>помилок</a:t>
            </a:r>
            <a:r>
              <a:rPr lang="ru-RU" dirty="0">
                <a:latin typeface="Comfortaa" pitchFamily="2" charset="0"/>
              </a:rPr>
              <a:t> — </a:t>
            </a:r>
            <a:r>
              <a:rPr lang="en-US" dirty="0">
                <a:latin typeface="Comfortaa" pitchFamily="2" charset="0"/>
              </a:rPr>
              <a:t>React Query,</a:t>
            </a:r>
            <a:endParaRPr dirty="0">
              <a:latin typeface="Comfortaa" pitchFamily="2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2025_Б_ПІ_ПЗПІ-22-3_Проценко_А_Р</Template>
  <TotalTime>572</TotalTime>
  <Words>757</Words>
  <Application>Microsoft Office PowerPoint</Application>
  <PresentationFormat>Экран (16:9)</PresentationFormat>
  <Paragraphs>92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Comfortaa</vt:lpstr>
      <vt:lpstr>Arial</vt:lpstr>
      <vt:lpstr>Economica</vt:lpstr>
      <vt:lpstr>Open Sans</vt:lpstr>
      <vt:lpstr>Шаблон презентації кваліфікаційної роботи магістрів</vt:lpstr>
      <vt:lpstr>Вебсистема для керування колекціями музичних творів та їх прослуховування. Клієнтська частина</vt:lpstr>
      <vt:lpstr>Мета роботи</vt:lpstr>
      <vt:lpstr>Аналіз існуючих рішень. Spotify </vt:lpstr>
      <vt:lpstr>Аналіз існуючих рішень. Apple Music </vt:lpstr>
      <vt:lpstr>Аналіз існуючих рішень. Deezer</vt:lpstr>
      <vt:lpstr>Постановка задачі та опис системи</vt:lpstr>
      <vt:lpstr>Вибір технологій розробки </vt:lpstr>
      <vt:lpstr>Архітектура створеного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інтерфейсу. Головна сторінка</vt:lpstr>
      <vt:lpstr>Приклад інтерфейсу. Сторінка музичного твору</vt:lpstr>
      <vt:lpstr>Приклад інтерфейсу. Сторінка музичних колекцій</vt:lpstr>
      <vt:lpstr>Приклад інтерфейсу. Сторінка чатів</vt:lpstr>
      <vt:lpstr>Тестування</vt:lpstr>
      <vt:lpstr>Підсумки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Артем Проценко</dc:creator>
  <cp:lastModifiedBy>Артем Проценко</cp:lastModifiedBy>
  <cp:revision>19</cp:revision>
  <dcterms:created xsi:type="dcterms:W3CDTF">2025-06-02T09:17:55Z</dcterms:created>
  <dcterms:modified xsi:type="dcterms:W3CDTF">2025-06-03T14:22:30Z</dcterms:modified>
</cp:coreProperties>
</file>