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70" r:id="rId12"/>
    <p:sldId id="265" r:id="rId13"/>
    <p:sldId id="268" r:id="rId14"/>
    <p:sldId id="267" r:id="rId15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17"/>
      <p:bold r:id="rId18"/>
      <p:italic r:id="rId19"/>
      <p:boldItalic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213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818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Програмна</a:t>
            </a:r>
            <a:r>
              <a:rPr lang="ru-RU" sz="2400" dirty="0"/>
              <a:t> система </a:t>
            </a:r>
            <a:r>
              <a:rPr lang="ru-RU" sz="2400" dirty="0" err="1"/>
              <a:t>управління</a:t>
            </a:r>
            <a:r>
              <a:rPr lang="ru-RU" sz="2400" dirty="0"/>
              <a:t> </a:t>
            </a:r>
            <a:r>
              <a:rPr lang="ru-RU" sz="2400" dirty="0" err="1"/>
              <a:t>громадським</a:t>
            </a:r>
            <a:r>
              <a:rPr lang="ru-RU" sz="2400" dirty="0"/>
              <a:t> транспортом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55200" y="3280475"/>
            <a:ext cx="4896000" cy="186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Виконав</a:t>
            </a:r>
            <a:r>
              <a:rPr lang="en-US" dirty="0"/>
              <a:t>:        </a:t>
            </a:r>
            <a:r>
              <a:rPr lang="uk-UA" dirty="0"/>
              <a:t>Пугачов К. В., група ПЗПІ-22-10</a:t>
            </a:r>
            <a:endParaRPr lang="u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</a:t>
            </a:r>
            <a:r>
              <a:rPr lang="ru-RU" dirty="0"/>
              <a:t>ст. </a:t>
            </a:r>
            <a:r>
              <a:rPr lang="ru-RU" dirty="0" err="1"/>
              <a:t>викл</a:t>
            </a:r>
            <a:r>
              <a:rPr lang="ru-RU" dirty="0"/>
              <a:t>. </a:t>
            </a:r>
            <a:r>
              <a:rPr lang="ru-RU" dirty="0" err="1"/>
              <a:t>кафедри</a:t>
            </a:r>
            <a:r>
              <a:rPr lang="ru-RU" dirty="0"/>
              <a:t> ПІ</a:t>
            </a:r>
            <a:r>
              <a:rPr lang="uk" dirty="0"/>
              <a:t>, Саманцов О. О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20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1477475" y="1245600"/>
            <a:ext cx="6103500" cy="383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ScheduleService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IRepository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_repository;</a:t>
            </a:r>
          </a:p>
          <a:p>
            <a:pPr marL="114300" indent="0">
              <a:buNone/>
            </a:pP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ScheduleService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IRepository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repository)</a:t>
            </a: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114300" indent="0">
              <a:buNone/>
            </a:pP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&lt;Result&gt;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AddScheduleAsync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ScheduleDto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dto.DepartureTime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dto.ArrivalTime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Result.Failure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(\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"Departure time must be before arrival time.\");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var schedule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dto.LineId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TrainId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dto.TrainId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dto.DepartureTime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dto.ArrivalTime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pPr marL="114300" indent="0">
              <a:buNone/>
            </a:pP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repository.AddAsync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(schedule);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Result.Success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dirty="0">
              <a:highlight>
                <a:srgbClr val="FFFF00"/>
              </a:highlight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B3AF8-2675-4E70-85B8-0FB7E0E9B59E}"/>
              </a:ext>
            </a:extLst>
          </p:cNvPr>
          <p:cNvSpPr txBox="1"/>
          <p:nvPr/>
        </p:nvSpPr>
        <p:spPr>
          <a:xfrm>
            <a:off x="-155249" y="773534"/>
            <a:ext cx="8320049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905" indent="450215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Приклад коду сервісу додавання нового розкладу (</a:t>
            </a:r>
            <a:r>
              <a:rPr lang="uk-UA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ScheduleService</a:t>
            </a: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):</a:t>
            </a:r>
            <a:endParaRPr lang="ru-RU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1477475" y="1245600"/>
            <a:ext cx="6103500" cy="383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(\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/[controller]\")]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ScheduleController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ScheduleService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scheduleService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114300" indent="0">
              <a:buNone/>
            </a:pP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ScheduleController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ScheduleService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scheduleService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scheduleService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scheduleService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114300" indent="0">
              <a:buNone/>
            </a:pPr>
            <a:endParaRPr lang="uk-UA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CreateSchedule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ScheduleDto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scheduleService.AddScheduleAsync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dto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result.IsSuccess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BadRequest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result.Error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114300" indent="0">
              <a:buNone/>
            </a:pPr>
            <a:r>
              <a:rPr lang="uk-U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B3AF8-2675-4E70-85B8-0FB7E0E9B59E}"/>
              </a:ext>
            </a:extLst>
          </p:cNvPr>
          <p:cNvSpPr txBox="1"/>
          <p:nvPr/>
        </p:nvSpPr>
        <p:spPr>
          <a:xfrm>
            <a:off x="-213383" y="678302"/>
            <a:ext cx="9133649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905" indent="450215" algn="just">
              <a:lnSpc>
                <a:spcPct val="150000"/>
              </a:lnSpc>
              <a:spcBef>
                <a:spcPts val="5"/>
              </a:spcBef>
            </a:pP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Реалізація API-контролерів. 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</a:t>
            </a: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риклад контролеру для роботи з розкладами:</a:t>
            </a:r>
            <a:endParaRPr lang="ru-RU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1905" indent="450215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endParaRPr lang="ru-RU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7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445299" y="3456886"/>
            <a:ext cx="4073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</a:rPr>
              <a:t>Вікно перегляду списку платформ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AED6F0-5956-4699-AD2B-BAA2F07B7C9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16" y="1687692"/>
            <a:ext cx="3966667" cy="19491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1B614F-15AD-4D42-9FFB-19617120527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800" y="708048"/>
            <a:ext cx="3216684" cy="2928838"/>
          </a:xfrm>
          <a:prstGeom prst="rect">
            <a:avLst/>
          </a:prstGeom>
        </p:spPr>
      </p:pic>
      <p:sp>
        <p:nvSpPr>
          <p:cNvPr id="8" name="Google Shape;128;p22">
            <a:extLst>
              <a:ext uri="{FF2B5EF4-FFF2-40B4-BE49-F238E27FC236}">
                <a16:creationId xmlns:a16="http://schemas.microsoft.com/office/drawing/2014/main" id="{30FD4070-FD61-4B1C-AFFE-3B4718ECA964}"/>
              </a:ext>
            </a:extLst>
          </p:cNvPr>
          <p:cNvSpPr txBox="1">
            <a:spLocks/>
          </p:cNvSpPr>
          <p:nvPr/>
        </p:nvSpPr>
        <p:spPr>
          <a:xfrm>
            <a:off x="5616425" y="3456886"/>
            <a:ext cx="4073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buFont typeface="Open Sans"/>
              <a:buNone/>
            </a:pPr>
            <a:r>
              <a:rPr lang="uk-UA" dirty="0">
                <a:solidFill>
                  <a:srgbClr val="0D0D0D"/>
                </a:solidFill>
              </a:rPr>
              <a:t>Вікно перегляду карти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-61685" y="329630"/>
            <a:ext cx="8936760" cy="4183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R="1905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ru-RU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1905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рамках тестування були залучені тестові користувачі, які імітували роботу операторів транспортної компанії. Усі користувачі відзначили зручність інтерфейсу, логічність розташування основних елементів керування, а також швидкість обробки запитів системою.</a:t>
            </a:r>
            <a:endParaRPr lang="ru-RU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R="1905" indent="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Особливо позитивно було відзначено:</a:t>
            </a:r>
            <a:endParaRPr lang="en-US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marR="1905" indent="-28575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простоту внесення нових даних до системи;</a:t>
            </a:r>
            <a:endParaRPr lang="en-US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marR="1905" indent="-28575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зрозумілість повідомлень про помилки при некоректному введенні;</a:t>
            </a:r>
            <a:endParaRPr lang="en-US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42950" marR="1905" indent="-28575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можливість швидкого пошуку потрібної інформації.</a:t>
            </a:r>
            <a:endParaRPr lang="ru-RU" sz="18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432CA56-BCE1-4483-BA99-5B324A1D0F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526985"/>
            <a:ext cx="8751142" cy="275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Виконана с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истема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успішно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працює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відповідає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вимогам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управління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міським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транспортом та легко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використовується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Можливість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розвитку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Інтеграція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GPS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відстеження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Збір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аналітики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маршрутів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Інтеграція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City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платформи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921600"/>
            <a:ext cx="8520600" cy="3657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Мета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вебзастосунку</a:t>
            </a:r>
            <a:r>
              <a:rPr lang="ru-RU" dirty="0"/>
              <a:t> для </a:t>
            </a:r>
            <a:r>
              <a:rPr lang="ru-RU" dirty="0" err="1"/>
              <a:t>адміністрування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, </a:t>
            </a:r>
            <a:r>
              <a:rPr lang="ru-RU" dirty="0" err="1"/>
              <a:t>станцій</a:t>
            </a:r>
            <a:r>
              <a:rPr lang="ru-RU" dirty="0"/>
              <a:t>, платформ, персоналу, </a:t>
            </a:r>
            <a:r>
              <a:rPr lang="ru-RU" dirty="0" err="1"/>
              <a:t>розкладів</a:t>
            </a:r>
            <a:r>
              <a:rPr lang="ru-RU" dirty="0"/>
              <a:t> та </a:t>
            </a:r>
            <a:r>
              <a:rPr lang="ru-RU" dirty="0" err="1"/>
              <a:t>відстеження</a:t>
            </a:r>
            <a:r>
              <a:rPr lang="ru-RU" dirty="0"/>
              <a:t> </a:t>
            </a:r>
            <a:r>
              <a:rPr lang="ru-RU" dirty="0" err="1"/>
              <a:t>місцезнаходження</a:t>
            </a:r>
            <a:r>
              <a:rPr lang="ru-RU" dirty="0"/>
              <a:t> транспорту в реальному </a:t>
            </a:r>
            <a:r>
              <a:rPr lang="ru-RU" dirty="0" err="1"/>
              <a:t>часі</a:t>
            </a:r>
            <a:r>
              <a:rPr lang="ru-RU" dirty="0"/>
              <a:t>.</a:t>
            </a: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en-US" dirty="0"/>
              <a:t>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Зростання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міст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вимагає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управління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громадським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транспортом,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візуалізації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усунення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ручних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процесів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Конкуренти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Optibus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Moovit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TransitMaster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Виявлені прогалини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Відсутність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гнучкого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відкритого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REST API 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власних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модифікацій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.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Не завжди забезпечують централізацію даних та інтеграцію пристроїв для відстеження у реальному часі.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41275" y="-1214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33600"/>
            <a:ext cx="8520600" cy="3945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зручний</a:t>
            </a:r>
            <a:r>
              <a:rPr lang="ru-RU" dirty="0"/>
              <a:t> </a:t>
            </a:r>
            <a:r>
              <a:rPr lang="ru-RU" dirty="0" err="1"/>
              <a:t>вебзастосунок</a:t>
            </a:r>
            <a:r>
              <a:rPr lang="ru-RU" dirty="0"/>
              <a:t> для </a:t>
            </a:r>
            <a:r>
              <a:rPr lang="ru-RU" dirty="0" err="1"/>
              <a:t>адміністрування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, </a:t>
            </a:r>
            <a:r>
              <a:rPr lang="ru-RU" dirty="0" err="1"/>
              <a:t>станцій</a:t>
            </a:r>
            <a:r>
              <a:rPr lang="ru-RU" dirty="0"/>
              <a:t>, платформ, персоналу, </a:t>
            </a:r>
            <a:r>
              <a:rPr lang="ru-RU" dirty="0" err="1"/>
              <a:t>розкладів</a:t>
            </a:r>
            <a:r>
              <a:rPr lang="ru-RU" dirty="0"/>
              <a:t> та </a:t>
            </a:r>
            <a:r>
              <a:rPr lang="ru-RU" dirty="0" err="1"/>
              <a:t>відстеження</a:t>
            </a:r>
            <a:r>
              <a:rPr lang="ru-RU" dirty="0"/>
              <a:t> </a:t>
            </a:r>
            <a:r>
              <a:rPr lang="ru-RU" dirty="0" err="1"/>
              <a:t>місцезнаходження</a:t>
            </a:r>
            <a:r>
              <a:rPr lang="ru-RU" dirty="0"/>
              <a:t> транспорту в реальному </a:t>
            </a:r>
            <a:r>
              <a:rPr lang="ru-RU" dirty="0" err="1"/>
              <a:t>часі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Очікуваний</a:t>
            </a:r>
            <a:r>
              <a:rPr lang="ru-RU" dirty="0"/>
              <a:t> </a:t>
            </a:r>
            <a:r>
              <a:rPr lang="ru-RU" dirty="0" err="1"/>
              <a:t>програмний</a:t>
            </a:r>
            <a:r>
              <a:rPr lang="ru-RU" dirty="0"/>
              <a:t> </a:t>
            </a:r>
            <a:r>
              <a:rPr lang="ru-RU" dirty="0" err="1"/>
              <a:t>проєкт</a:t>
            </a:r>
            <a:r>
              <a:rPr lang="ru-RU" dirty="0"/>
              <a:t> з таким </a:t>
            </a:r>
            <a:r>
              <a:rPr lang="ru-RU" dirty="0" err="1"/>
              <a:t>функціоналом</a:t>
            </a:r>
            <a:r>
              <a:rPr lang="en-US" dirty="0"/>
              <a:t>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/>
              <a:t>Веб-система з </a:t>
            </a:r>
            <a:r>
              <a:rPr lang="ru-RU" dirty="0" err="1"/>
              <a:t>повним</a:t>
            </a:r>
            <a:r>
              <a:rPr lang="ru-RU" dirty="0"/>
              <a:t> </a:t>
            </a:r>
            <a:r>
              <a:rPr lang="en-US" dirty="0"/>
              <a:t>CRUD-</a:t>
            </a:r>
            <a:r>
              <a:rPr lang="ru-RU" dirty="0" err="1"/>
              <a:t>керуванням</a:t>
            </a:r>
            <a:r>
              <a:rPr lang="ru-RU" dirty="0"/>
              <a:t> маршрутами, </a:t>
            </a:r>
            <a:r>
              <a:rPr lang="ru-RU" dirty="0" err="1"/>
              <a:t>зупинками</a:t>
            </a:r>
            <a:r>
              <a:rPr lang="ru-RU" dirty="0"/>
              <a:t>, транспортом, персоналом і </a:t>
            </a:r>
            <a:r>
              <a:rPr lang="ru-RU" dirty="0" err="1"/>
              <a:t>розкладами</a:t>
            </a:r>
            <a:r>
              <a:rPr lang="ru-RU" dirty="0"/>
              <a:t> </a:t>
            </a:r>
            <a:r>
              <a:rPr lang="en-US" dirty="0"/>
              <a:t>;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Єдиний</a:t>
            </a:r>
            <a:r>
              <a:rPr lang="ru-RU" dirty="0"/>
              <a:t> </a:t>
            </a:r>
            <a:r>
              <a:rPr lang="ru-RU" dirty="0" err="1"/>
              <a:t>адміністраторський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з </a:t>
            </a:r>
            <a:r>
              <a:rPr lang="ru-RU" dirty="0" err="1"/>
              <a:t>інтерактивною</a:t>
            </a:r>
            <a:r>
              <a:rPr lang="ru-RU" dirty="0"/>
              <a:t> картою та </a:t>
            </a:r>
            <a:r>
              <a:rPr lang="ru-RU" dirty="0" err="1"/>
              <a:t>відображенням</a:t>
            </a:r>
            <a:r>
              <a:rPr lang="ru-RU" dirty="0"/>
              <a:t> транспорту в реальному </a:t>
            </a:r>
            <a:r>
              <a:rPr lang="ru-RU" dirty="0" err="1"/>
              <a:t>часі</a:t>
            </a:r>
            <a:r>
              <a:rPr lang="ru-RU" dirty="0"/>
              <a:t> </a:t>
            </a:r>
            <a:r>
              <a:rPr lang="en-US" dirty="0"/>
              <a:t>;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Прийом</a:t>
            </a:r>
            <a:r>
              <a:rPr lang="ru-RU" dirty="0"/>
              <a:t> координат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/>
              <a:t>IoT-</a:t>
            </a:r>
            <a:r>
              <a:rPr lang="ru-RU" dirty="0"/>
              <a:t>модуля (</a:t>
            </a:r>
            <a:r>
              <a:rPr lang="en-US" dirty="0"/>
              <a:t>WinForms-</a:t>
            </a:r>
            <a:r>
              <a:rPr lang="ru-RU" dirty="0" err="1"/>
              <a:t>емулятор</a:t>
            </a:r>
            <a:r>
              <a:rPr lang="ru-RU" dirty="0"/>
              <a:t>) і </a:t>
            </a:r>
            <a:r>
              <a:rPr lang="ru-RU" dirty="0" err="1"/>
              <a:t>миттєве</a:t>
            </a:r>
            <a:r>
              <a:rPr lang="ru-RU" dirty="0"/>
              <a:t> </a:t>
            </a:r>
            <a:r>
              <a:rPr lang="ru-RU" dirty="0" err="1"/>
              <a:t>оновлення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на </a:t>
            </a:r>
            <a:r>
              <a:rPr lang="ru-RU" dirty="0" err="1"/>
              <a:t>карті</a:t>
            </a:r>
            <a:r>
              <a:rPr lang="ru-RU" dirty="0"/>
              <a:t> </a:t>
            </a:r>
            <a:r>
              <a:rPr lang="en-US" dirty="0"/>
              <a:t>;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Підготовка</a:t>
            </a:r>
            <a:r>
              <a:rPr lang="ru-RU" dirty="0"/>
              <a:t> </a:t>
            </a:r>
            <a:r>
              <a:rPr lang="ru-RU" dirty="0" err="1"/>
              <a:t>вихідного</a:t>
            </a:r>
            <a:r>
              <a:rPr lang="ru-RU" dirty="0"/>
              <a:t> коду й </a:t>
            </a:r>
            <a:r>
              <a:rPr lang="ru-RU" dirty="0" err="1"/>
              <a:t>техдокументації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легко </a:t>
            </a:r>
            <a:r>
              <a:rPr lang="ru-RU" dirty="0" err="1"/>
              <a:t>масштабувати</a:t>
            </a:r>
            <a:r>
              <a:rPr lang="ru-RU" dirty="0"/>
              <a:t> та </a:t>
            </a:r>
            <a:r>
              <a:rPr lang="ru-RU" dirty="0" err="1"/>
              <a:t>розвивати</a:t>
            </a:r>
            <a:r>
              <a:rPr lang="ru-RU" dirty="0"/>
              <a:t> систему </a:t>
            </a:r>
            <a:r>
              <a:rPr lang="ru-RU" dirty="0" err="1"/>
              <a:t>надалі</a:t>
            </a:r>
            <a:r>
              <a:rPr lang="ru-RU" dirty="0"/>
              <a:t> .</a:t>
            </a:r>
            <a:endParaRPr lang="en-US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0D81552-EC8C-4C96-8E34-2C8371C08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090084"/>
            <a:ext cx="51844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Back-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ASP.NET Core, REST API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Front-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База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MS SQL Server, ORM EF Core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IoT-емуляція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WinForms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HTTP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Трирівневий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клієнт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–сервер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317600"/>
            <a:ext cx="8520600" cy="30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Схема архітектури розробленої системи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Layer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Logic (ASP.NET Services)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Access (EF Core + SQL Server)</a:t>
            </a:r>
          </a:p>
          <a:p>
            <a:pPr marL="0" lvl="0" indent="0" algn="l" rtl="0">
              <a:lnSpc>
                <a:spcPct val="2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22400"/>
            <a:ext cx="85206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 ключових компонентів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Presentation Layer (React):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Реалізує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клієнтський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користувача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Дозволяє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працювати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маршрутами,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зупинками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транспортом і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водіями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через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зручні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таблиці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й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інтерактивну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карту.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Забезпечує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взаємодію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допомогою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HTTP-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запитів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Logic Layer (ASP.NET Services):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Обробляє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запити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клієнта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реалізує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логіку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додатку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перевірку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розрахунки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обробку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координат транспорту.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Забезпечує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маршрутизацію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API-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запитів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зв’язок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між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 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базою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Access Layer (EF Core + SQL Server):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Відповідає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взаємодію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базою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За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допомогою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Framework Core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виконує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збереження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оновлення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видалення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й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отримання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База на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Server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містить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таблиці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інформацією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маршрути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зупинки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транспорт,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тощо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6078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310400"/>
            <a:ext cx="8520600" cy="3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dirty="0" err="1"/>
              <a:t>Інструментарій</a:t>
            </a:r>
            <a:r>
              <a:rPr lang="ru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Visual Studio 2022, .NET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MS SQL Server 2021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Material-UI </a:t>
            </a:r>
            <a:r>
              <a:rPr lang="ru-RU" sz="1800" dirty="0"/>
              <a:t>для </a:t>
            </a:r>
            <a:r>
              <a:rPr lang="ru-RU" sz="1800" dirty="0" err="1"/>
              <a:t>клієнтської</a:t>
            </a:r>
            <a:r>
              <a:rPr lang="ru-RU" sz="1800" dirty="0"/>
              <a:t> верстки</a:t>
            </a:r>
          </a:p>
          <a:p>
            <a:pPr marL="114300" indent="0">
              <a:buNone/>
            </a:pPr>
            <a:r>
              <a:rPr lang="ru-RU" dirty="0" err="1"/>
              <a:t>Мови</a:t>
            </a:r>
            <a:r>
              <a:rPr lang="ru-RU" dirty="0"/>
              <a:t>:</a:t>
            </a:r>
          </a:p>
          <a:p>
            <a:pPr marL="457200" lvl="1" indent="0">
              <a:buNone/>
            </a:pPr>
            <a:r>
              <a:rPr lang="en-US" sz="1800" dirty="0"/>
              <a:t>C#, TypeScript</a:t>
            </a:r>
          </a:p>
          <a:p>
            <a:pPr marL="114300" indent="0">
              <a:buNone/>
            </a:pPr>
            <a:r>
              <a:rPr lang="ru-RU" dirty="0"/>
              <a:t>Метод:</a:t>
            </a:r>
          </a:p>
          <a:p>
            <a:pPr marL="457200" lvl="1" indent="0">
              <a:buNone/>
            </a:pPr>
            <a:r>
              <a:rPr lang="en-US" sz="1800" dirty="0"/>
              <a:t>MVC </a:t>
            </a:r>
            <a:r>
              <a:rPr lang="ru-RU" sz="1800" dirty="0"/>
              <a:t>для </a:t>
            </a:r>
            <a:r>
              <a:rPr lang="ru-RU" sz="1800" dirty="0" err="1"/>
              <a:t>бекенду</a:t>
            </a:r>
            <a:r>
              <a:rPr lang="ru-RU" sz="1800" dirty="0"/>
              <a:t>, </a:t>
            </a:r>
            <a:r>
              <a:rPr lang="en-US" sz="1800" dirty="0"/>
              <a:t>SPA </a:t>
            </a:r>
            <a:r>
              <a:rPr lang="ru-RU" sz="1800" dirty="0"/>
              <a:t>для </a:t>
            </a:r>
            <a:r>
              <a:rPr lang="ru-RU" sz="1800" dirty="0" err="1"/>
              <a:t>клієнтської</a:t>
            </a:r>
            <a:r>
              <a:rPr lang="ru-RU" sz="1800" dirty="0"/>
              <a:t> </a:t>
            </a:r>
            <a:r>
              <a:rPr lang="ru-RU" sz="1800" dirty="0" err="1"/>
              <a:t>частини</a:t>
            </a:r>
            <a:endParaRPr lang="ru-RU" sz="18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56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0240E9-3EE9-4843-8932-09589EFFD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0563" y="1079384"/>
            <a:ext cx="61526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Застосовані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принципи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Трирівнева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масштабованості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для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взаємодії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клієнт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–сервер.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JWT для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аутентифікації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EF Core для доступу до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Технології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ASP.NET, EF,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REST,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68</TotalTime>
  <Words>857</Words>
  <Application>Microsoft Office PowerPoint</Application>
  <PresentationFormat>Экран (16:9)</PresentationFormat>
  <Paragraphs>138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Economica</vt:lpstr>
      <vt:lpstr>Arial</vt:lpstr>
      <vt:lpstr>Cascadia Mono</vt:lpstr>
      <vt:lpstr>Open Sans</vt:lpstr>
      <vt:lpstr>Шаблон презентації кваліфікаційної роботи магістрів</vt:lpstr>
      <vt:lpstr>Програмна система управління громадським транспортом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Інтерфейс користувача </vt:lpstr>
      <vt:lpstr>Тестування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 </dc:title>
  <dc:creator>Кирилл Пугачёв</dc:creator>
  <cp:lastModifiedBy>Кирилл Пугачёв</cp:lastModifiedBy>
  <cp:revision>11</cp:revision>
  <dcterms:created xsi:type="dcterms:W3CDTF">2025-06-24T15:03:04Z</dcterms:created>
  <dcterms:modified xsi:type="dcterms:W3CDTF">2025-06-26T01:27:31Z</dcterms:modified>
</cp:coreProperties>
</file>