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67" r:id="rId13"/>
    <p:sldId id="268" r:id="rId14"/>
    <p:sldId id="282" r:id="rId15"/>
    <p:sldId id="283" r:id="rId16"/>
    <p:sldId id="284" r:id="rId17"/>
    <p:sldId id="285" r:id="rId18"/>
    <p:sldId id="286" r:id="rId19"/>
    <p:sldId id="280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A4547-6090-4F94-ADD2-72C3E5E510AD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C407F-32E3-4FF5-97A5-52AFE83FB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0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6258-1879-414F-80C6-AA55035663AE}" type="datetime1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58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D991-32AB-45EE-9323-FD2BF502FF87}" type="datetime1">
              <a:rPr lang="ru-RU" smtClean="0"/>
              <a:t>12.06.2025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34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B554-9331-4E09-AE61-654A6034D032}" type="datetime1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21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83F1-A16F-4B0D-B61C-8D4A82EE0597}" type="datetime1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412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69A7-11E7-4A03-B307-69668F2A14A8}" type="datetime1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63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3273-6102-48B5-85D0-CDD894D54E4B}" type="datetime1">
              <a:rPr lang="ru-RU" smtClean="0"/>
              <a:t>12.06.2025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62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AAC4-CD63-4458-B3D5-C52906BE8790}" type="datetime1">
              <a:rPr lang="ru-RU" smtClean="0"/>
              <a:t>12.06.2025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954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9BD-D07E-43EC-A53F-F0924770FE1C}" type="datetime1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983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CB0F-D987-450A-9BF5-F09D3A213904}" type="datetime1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7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92BC-C08C-4EEE-B883-BD81FAE27691}" type="datetime1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CC6-4DC6-41A5-BA9B-1145E7CC6521}" type="datetime1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87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0409-0751-4B83-8DEC-AF7419667BFC}" type="datetime1">
              <a:rPr lang="ru-RU" smtClean="0"/>
              <a:t>12.06.2025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683C-E06A-45AD-BA5A-5885C7E825F4}" type="datetime1">
              <a:rPr lang="ru-RU" smtClean="0"/>
              <a:t>12.06.2025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6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7B94-1134-4AA2-87C8-1E579D447713}" type="datetime1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50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0992-E6EF-4DBE-9668-55F1910CA739}" type="datetime1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5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C6E8-914D-48C4-8EB2-2429739C3D85}" type="datetime1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5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1F01-70AF-44DA-939E-80075ECA093F}" type="datetime1">
              <a:rPr lang="ru-RU" smtClean="0"/>
              <a:t>12.06.2025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48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069D8B-9608-4D20-87B0-54073D0C94EC}" type="datetime1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7869-16D3-4369-9125-3147BE43C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426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38546" y="1034471"/>
            <a:ext cx="12007271" cy="155170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uk-UA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Міністерство освіти і науки України</a:t>
            </a:r>
            <a:br>
              <a:rPr lang="uk-UA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Харківський національний університет радіоелектроніки</a:t>
            </a:r>
            <a:br>
              <a:rPr lang="uk-UA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7129" y="2149127"/>
            <a:ext cx="9162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Кваліфікаційна робота </a:t>
            </a:r>
            <a:r>
              <a:rPr lang="uk-UA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бакалавра</a:t>
            </a:r>
          </a:p>
          <a:p>
            <a:pPr algn="ctr"/>
            <a:endParaRPr lang="uk-UA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Програмна система для керування платними </a:t>
            </a:r>
            <a:r>
              <a:rPr lang="uk-UA" sz="3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парковками</a:t>
            </a:r>
            <a:endParaRPr lang="ru-RU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8869" y="5421745"/>
            <a:ext cx="3916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mtClean="0"/>
              <a:t>Виконав:</a:t>
            </a:r>
          </a:p>
          <a:p>
            <a:r>
              <a:rPr lang="uk-UA" smtClean="0"/>
              <a:t>ст. гр. ПЗПІ-21-10</a:t>
            </a:r>
          </a:p>
          <a:p>
            <a:r>
              <a:rPr lang="uk-UA" smtClean="0"/>
              <a:t>Радько М. М.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853380" y="5421745"/>
            <a:ext cx="3916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mtClean="0"/>
              <a:t>Науковий керівник:</a:t>
            </a:r>
          </a:p>
          <a:p>
            <a:r>
              <a:rPr lang="uk-UA" err="1" smtClean="0"/>
              <a:t>к.т.н</a:t>
            </a:r>
            <a:r>
              <a:rPr lang="uk-UA" smtClean="0"/>
              <a:t>., доц. </a:t>
            </a:r>
          </a:p>
          <a:p>
            <a:r>
              <a:rPr lang="uk-UA" smtClean="0"/>
              <a:t>Кравець Н. С.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8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4039" y="203336"/>
            <a:ext cx="9404723" cy="1400530"/>
          </a:xfrm>
        </p:spPr>
        <p:txBody>
          <a:bodyPr/>
          <a:lstStyle/>
          <a:p>
            <a:r>
              <a:rPr lang="uk-UA" smtClean="0"/>
              <a:t>Архітектура мобільного клієнту</a:t>
            </a:r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5928" y="1367819"/>
            <a:ext cx="5273962" cy="4811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8459" y="1237672"/>
            <a:ext cx="4036291" cy="280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/>
              <a:t>Структура </a:t>
            </a:r>
            <a:r>
              <a:rPr lang="ru-RU" sz="2000" err="1"/>
              <a:t>додатку</a:t>
            </a:r>
            <a:r>
              <a:rPr lang="ru-RU" sz="2000"/>
              <a:t> </a:t>
            </a:r>
            <a:r>
              <a:rPr lang="ru-RU" sz="2000" err="1"/>
              <a:t>побудована</a:t>
            </a:r>
            <a:r>
              <a:rPr lang="ru-RU" sz="2000"/>
              <a:t> з </a:t>
            </a:r>
            <a:r>
              <a:rPr lang="ru-RU" sz="2000" err="1"/>
              <a:t>використанням</a:t>
            </a:r>
            <a:r>
              <a:rPr lang="ru-RU" sz="2000"/>
              <a:t> </a:t>
            </a:r>
            <a:r>
              <a:rPr lang="ru-RU" sz="2000" err="1"/>
              <a:t>сучасного</a:t>
            </a:r>
            <a:r>
              <a:rPr lang="ru-RU" sz="2000"/>
              <a:t> </a:t>
            </a:r>
            <a:r>
              <a:rPr lang="ru-RU" sz="2000" err="1"/>
              <a:t>підходу</a:t>
            </a:r>
            <a:r>
              <a:rPr lang="ru-RU" sz="2000"/>
              <a:t> </a:t>
            </a:r>
            <a:r>
              <a:rPr lang="en-US" sz="2000"/>
              <a:t>MVVM (Model-View-</a:t>
            </a:r>
            <a:r>
              <a:rPr lang="en-US" sz="2000" err="1"/>
              <a:t>ViewModel</a:t>
            </a:r>
            <a:r>
              <a:rPr lang="en-US" sz="2000" smtClean="0"/>
              <a:t>), </a:t>
            </a:r>
            <a:r>
              <a:rPr lang="ru-RU" sz="2000" err="1"/>
              <a:t>що</a:t>
            </a:r>
            <a:r>
              <a:rPr lang="ru-RU" sz="2000"/>
              <a:t> </a:t>
            </a:r>
            <a:r>
              <a:rPr lang="ru-RU" sz="2000" err="1"/>
              <a:t>забезпечує</a:t>
            </a:r>
            <a:r>
              <a:rPr lang="ru-RU" sz="2000"/>
              <a:t> </a:t>
            </a:r>
            <a:r>
              <a:rPr lang="ru-RU" sz="2000" err="1"/>
              <a:t>чітке</a:t>
            </a:r>
            <a:r>
              <a:rPr lang="ru-RU" sz="2000"/>
              <a:t> </a:t>
            </a:r>
            <a:r>
              <a:rPr lang="ru-RU" sz="2000" err="1"/>
              <a:t>розділення</a:t>
            </a:r>
            <a:r>
              <a:rPr lang="ru-RU" sz="2000"/>
              <a:t> </a:t>
            </a:r>
            <a:r>
              <a:rPr lang="ru-RU" sz="2000" err="1"/>
              <a:t>логіки</a:t>
            </a:r>
            <a:r>
              <a:rPr lang="ru-RU" sz="2000"/>
              <a:t>, </a:t>
            </a:r>
            <a:r>
              <a:rPr lang="ru-RU" sz="2000" err="1"/>
              <a:t>інтерфейсу</a:t>
            </a:r>
            <a:r>
              <a:rPr lang="ru-RU" sz="2000"/>
              <a:t> та </a:t>
            </a:r>
            <a:r>
              <a:rPr lang="ru-RU" sz="2000" err="1"/>
              <a:t>даних</a:t>
            </a:r>
            <a:r>
              <a:rPr lang="ru-RU" sz="200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43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7384" y="83263"/>
            <a:ext cx="9404723" cy="812664"/>
          </a:xfrm>
        </p:spPr>
        <p:txBody>
          <a:bodyPr/>
          <a:lstStyle/>
          <a:p>
            <a:r>
              <a:rPr lang="uk-UA" smtClean="0"/>
              <a:t>Структура бази даних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8766" y="998761"/>
            <a:ext cx="9022938" cy="557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9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6000" y="147918"/>
            <a:ext cx="9422761" cy="997391"/>
          </a:xfrm>
        </p:spPr>
        <p:txBody>
          <a:bodyPr/>
          <a:lstStyle/>
          <a:p>
            <a:r>
              <a:rPr lang="ru-RU" err="1"/>
              <a:t>Опис</a:t>
            </a:r>
            <a:r>
              <a:rPr lang="ru-RU"/>
              <a:t> </a:t>
            </a:r>
            <a:r>
              <a:rPr lang="ru-RU" err="1"/>
              <a:t>програмного</a:t>
            </a:r>
            <a:r>
              <a:rPr lang="ru-RU"/>
              <a:t> </a:t>
            </a:r>
            <a:r>
              <a:rPr lang="ru-RU" err="1"/>
              <a:t>забезпечення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20938" y="1755090"/>
            <a:ext cx="321594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400" smtClean="0"/>
              <a:t>Серверна частина: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Express,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err="1" smtClean="0"/>
              <a:t>Sequelize</a:t>
            </a:r>
            <a:r>
              <a:rPr lang="en-US" sz="2400" smtClean="0"/>
              <a:t>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JWT,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err="1" smtClean="0"/>
              <a:t>RestFull</a:t>
            </a:r>
            <a:r>
              <a:rPr lang="en-US" sz="2400" smtClean="0"/>
              <a:t> API,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err="1" smtClean="0"/>
              <a:t>LiqPay</a:t>
            </a:r>
            <a:r>
              <a:rPr lang="en-US" sz="2400" smtClean="0"/>
              <a:t>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PayPal</a:t>
            </a:r>
          </a:p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256289" y="1755090"/>
            <a:ext cx="3225563" cy="3346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400" smtClean="0"/>
              <a:t>Клієнтська частина: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React router,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Tailwind CSS,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React-motion,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err="1" smtClean="0"/>
              <a:t>Axios</a:t>
            </a:r>
            <a:r>
              <a:rPr lang="en-US" sz="2400" smtClean="0"/>
              <a:t>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Google maps</a:t>
            </a:r>
            <a:endParaRPr lang="ru-RU" sz="2400"/>
          </a:p>
        </p:txBody>
      </p:sp>
      <p:sp>
        <p:nvSpPr>
          <p:cNvPr id="9" name="TextBox 8"/>
          <p:cNvSpPr txBox="1"/>
          <p:nvPr/>
        </p:nvSpPr>
        <p:spPr>
          <a:xfrm>
            <a:off x="7801259" y="1755090"/>
            <a:ext cx="3312125" cy="2792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mtClean="0"/>
              <a:t>Android </a:t>
            </a:r>
            <a:r>
              <a:rPr lang="uk-UA" sz="2400" smtClean="0"/>
              <a:t>застосунок: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Retrofit2,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Google maps,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Glide,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XML</a:t>
            </a:r>
            <a:endParaRPr lang="ru-RU" sz="24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58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7456" y="295729"/>
            <a:ext cx="9404723" cy="821900"/>
          </a:xfrm>
        </p:spPr>
        <p:txBody>
          <a:bodyPr/>
          <a:lstStyle/>
          <a:p>
            <a:r>
              <a:rPr lang="ru-RU"/>
              <a:t>Дизайн </a:t>
            </a:r>
            <a:r>
              <a:rPr lang="ru-RU" err="1"/>
              <a:t>системи</a:t>
            </a:r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54808" y="1482865"/>
            <a:ext cx="993690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err="1"/>
              <a:t>Проєкт</a:t>
            </a:r>
            <a:r>
              <a:rPr lang="ru-RU" sz="2400"/>
              <a:t> </a:t>
            </a:r>
            <a:r>
              <a:rPr lang="ru-RU" sz="2400" err="1"/>
              <a:t>реалізовано</a:t>
            </a:r>
            <a:r>
              <a:rPr lang="ru-RU" sz="2400"/>
              <a:t> за </a:t>
            </a:r>
            <a:r>
              <a:rPr lang="ru-RU" sz="2400" err="1"/>
              <a:t>інкрементною</a:t>
            </a:r>
            <a:r>
              <a:rPr lang="ru-RU" sz="2400"/>
              <a:t> </a:t>
            </a:r>
            <a:r>
              <a:rPr lang="ru-RU" sz="2400" err="1"/>
              <a:t>моделлю</a:t>
            </a:r>
            <a:r>
              <a:rPr lang="ru-RU" sz="2400"/>
              <a:t>: </a:t>
            </a:r>
            <a:r>
              <a:rPr lang="ru-RU" sz="2400" smtClean="0"/>
              <a:t>кожен </a:t>
            </a:r>
            <a:r>
              <a:rPr lang="ru-RU" sz="2400" err="1"/>
              <a:t>функціональний</a:t>
            </a:r>
            <a:r>
              <a:rPr lang="ru-RU" sz="2400"/>
              <a:t> модуль </a:t>
            </a:r>
            <a:r>
              <a:rPr lang="ru-RU" sz="2400" err="1"/>
              <a:t>розроблявся</a:t>
            </a:r>
            <a:r>
              <a:rPr lang="ru-RU" sz="2400"/>
              <a:t>, </a:t>
            </a:r>
            <a:r>
              <a:rPr lang="ru-RU" sz="2400" err="1"/>
              <a:t>тестувався</a:t>
            </a:r>
            <a:r>
              <a:rPr lang="ru-RU" sz="2400"/>
              <a:t> й </a:t>
            </a:r>
            <a:r>
              <a:rPr lang="ru-RU" sz="2400" err="1"/>
              <a:t>інтегрувався</a:t>
            </a:r>
            <a:r>
              <a:rPr lang="ru-RU" sz="2400"/>
              <a:t> </a:t>
            </a:r>
            <a:r>
              <a:rPr lang="ru-RU" sz="2400" err="1"/>
              <a:t>окремо</a:t>
            </a:r>
            <a:r>
              <a:rPr lang="ru-RU" sz="2400"/>
              <a:t>. </a:t>
            </a:r>
            <a:endParaRPr lang="en-US" sz="2400" smtClean="0"/>
          </a:p>
          <a:p>
            <a:pPr>
              <a:lnSpc>
                <a:spcPct val="150000"/>
              </a:lnSpc>
            </a:pPr>
            <a:endParaRPr lang="en-US" sz="900"/>
          </a:p>
          <a:p>
            <a:pPr>
              <a:lnSpc>
                <a:spcPct val="150000"/>
              </a:lnSpc>
            </a:pPr>
            <a:r>
              <a:rPr lang="ru-RU" sz="2400" smtClean="0"/>
              <a:t>Спочатку </a:t>
            </a:r>
            <a:r>
              <a:rPr lang="ru-RU" sz="2400"/>
              <a:t>— </a:t>
            </a:r>
            <a:r>
              <a:rPr lang="ru-RU" sz="2400" err="1"/>
              <a:t>створення</a:t>
            </a:r>
            <a:r>
              <a:rPr lang="ru-RU" sz="2400"/>
              <a:t> </a:t>
            </a:r>
            <a:r>
              <a:rPr lang="ru-RU" sz="2400" err="1"/>
              <a:t>бази</a:t>
            </a:r>
            <a:r>
              <a:rPr lang="ru-RU" sz="2400"/>
              <a:t> </a:t>
            </a:r>
            <a:r>
              <a:rPr lang="ru-RU" sz="2400" err="1"/>
              <a:t>даних</a:t>
            </a:r>
            <a:r>
              <a:rPr lang="ru-RU" sz="2400"/>
              <a:t>, </a:t>
            </a:r>
            <a:r>
              <a:rPr lang="ru-RU" sz="2400" err="1"/>
              <a:t>потім</a:t>
            </a:r>
            <a:r>
              <a:rPr lang="ru-RU" sz="2400"/>
              <a:t> — </a:t>
            </a:r>
            <a:r>
              <a:rPr lang="en-US" sz="2400"/>
              <a:t>API </a:t>
            </a:r>
            <a:r>
              <a:rPr lang="ru-RU" sz="2400"/>
              <a:t>для </a:t>
            </a:r>
            <a:r>
              <a:rPr lang="ru-RU" sz="2400" err="1"/>
              <a:t>обробки</a:t>
            </a:r>
            <a:r>
              <a:rPr lang="ru-RU" sz="2400"/>
              <a:t> </a:t>
            </a:r>
            <a:r>
              <a:rPr lang="ru-RU" sz="2400" err="1"/>
              <a:t>дій</a:t>
            </a:r>
            <a:r>
              <a:rPr lang="ru-RU" sz="2400"/>
              <a:t> </a:t>
            </a:r>
            <a:r>
              <a:rPr lang="ru-RU" sz="2400" err="1"/>
              <a:t>користувача</a:t>
            </a:r>
            <a:r>
              <a:rPr lang="ru-RU" sz="2400"/>
              <a:t>. </a:t>
            </a:r>
            <a:endParaRPr lang="en-US" sz="2400" smtClean="0"/>
          </a:p>
          <a:p>
            <a:pPr>
              <a:lnSpc>
                <a:spcPct val="150000"/>
              </a:lnSpc>
            </a:pPr>
            <a:endParaRPr lang="en-US" sz="900"/>
          </a:p>
          <a:p>
            <a:pPr>
              <a:lnSpc>
                <a:spcPct val="150000"/>
              </a:lnSpc>
            </a:pPr>
            <a:r>
              <a:rPr lang="ru-RU" sz="2400" smtClean="0"/>
              <a:t>Паралельно </a:t>
            </a:r>
            <a:r>
              <a:rPr lang="ru-RU" sz="2400"/>
              <a:t>— </a:t>
            </a:r>
            <a:r>
              <a:rPr lang="ru-RU" sz="2400" err="1"/>
              <a:t>клієнтські</a:t>
            </a:r>
            <a:r>
              <a:rPr lang="ru-RU" sz="2400"/>
              <a:t> </a:t>
            </a:r>
            <a:r>
              <a:rPr lang="ru-RU" sz="2400" err="1"/>
              <a:t>інтерфейси</a:t>
            </a:r>
            <a:r>
              <a:rPr lang="ru-RU" sz="2400"/>
              <a:t> та </a:t>
            </a:r>
            <a:r>
              <a:rPr lang="ru-RU" sz="2400" err="1"/>
              <a:t>сенсорна</a:t>
            </a:r>
            <a:r>
              <a:rPr lang="ru-RU" sz="2400"/>
              <a:t> </a:t>
            </a:r>
            <a:r>
              <a:rPr lang="ru-RU" sz="2400" err="1"/>
              <a:t>частина</a:t>
            </a:r>
            <a:r>
              <a:rPr lang="ru-RU" sz="2400"/>
              <a:t>. </a:t>
            </a:r>
            <a:r>
              <a:rPr lang="ru-RU" sz="2400" err="1"/>
              <a:t>Уся</a:t>
            </a:r>
            <a:r>
              <a:rPr lang="ru-RU" sz="2400"/>
              <a:t> система </a:t>
            </a:r>
            <a:r>
              <a:rPr lang="ru-RU" sz="2400" err="1"/>
              <a:t>спроєктована</a:t>
            </a:r>
            <a:r>
              <a:rPr lang="ru-RU" sz="2400"/>
              <a:t> модульно.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7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7817" y="363151"/>
            <a:ext cx="9404723" cy="1400530"/>
          </a:xfrm>
        </p:spPr>
        <p:txBody>
          <a:bodyPr/>
          <a:lstStyle/>
          <a:p>
            <a:r>
              <a:rPr lang="uk-UA" smtClean="0"/>
              <a:t>Взаємодія з </a:t>
            </a:r>
            <a:r>
              <a:rPr lang="en-US" smtClean="0"/>
              <a:t>IoT </a:t>
            </a:r>
            <a:r>
              <a:rPr lang="uk-UA" smtClean="0"/>
              <a:t>терміналом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9273" y="1274153"/>
            <a:ext cx="8460509" cy="51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7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295729"/>
            <a:ext cx="9404723" cy="1400530"/>
          </a:xfrm>
        </p:spPr>
        <p:txBody>
          <a:bodyPr/>
          <a:lstStyle/>
          <a:p>
            <a:r>
              <a:rPr lang="uk-UA" smtClean="0"/>
              <a:t>Діяльність </a:t>
            </a:r>
            <a:r>
              <a:rPr lang="en-US" smtClean="0"/>
              <a:t>IoT </a:t>
            </a:r>
            <a:r>
              <a:rPr lang="uk-UA" smtClean="0"/>
              <a:t>терміналу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56446" y="1256346"/>
            <a:ext cx="5064125" cy="51581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73024" y="1256346"/>
            <a:ext cx="32881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UML-</a:t>
            </a:r>
            <a:r>
              <a:rPr lang="uk-UA" sz="2800" smtClean="0"/>
              <a:t>діаграма діяльності </a:t>
            </a:r>
            <a:r>
              <a:rPr lang="en-US" sz="2800" smtClean="0"/>
              <a:t>IoT </a:t>
            </a:r>
            <a:r>
              <a:rPr lang="uk-UA" sz="2800" smtClean="0"/>
              <a:t>терміналу відображає роботу пристрою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126312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4329" y="295729"/>
            <a:ext cx="9404723" cy="1400530"/>
          </a:xfrm>
        </p:spPr>
        <p:txBody>
          <a:bodyPr/>
          <a:lstStyle/>
          <a:p>
            <a:r>
              <a:rPr lang="uk-UA" smtClean="0"/>
              <a:t>Стани </a:t>
            </a:r>
            <a:r>
              <a:rPr lang="en-US" smtClean="0"/>
              <a:t>IoT </a:t>
            </a:r>
            <a:r>
              <a:rPr lang="uk-UA" smtClean="0"/>
              <a:t>терміналу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42642" y="1512079"/>
            <a:ext cx="9190182" cy="45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45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6916" y="231045"/>
            <a:ext cx="9404723" cy="1400530"/>
          </a:xfrm>
        </p:spPr>
        <p:txBody>
          <a:bodyPr/>
          <a:lstStyle/>
          <a:p>
            <a:r>
              <a:rPr lang="uk-UA" smtClean="0"/>
              <a:t>Цікаві алгоритми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63717" y="1257299"/>
            <a:ext cx="4526720" cy="5088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3636" y="1235565"/>
            <a:ext cx="52982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smtClean="0"/>
              <a:t>Алгоритм створення </a:t>
            </a:r>
          </a:p>
          <a:p>
            <a:r>
              <a:rPr lang="uk-UA" sz="2800" smtClean="0"/>
              <a:t>бронювання паркувального </a:t>
            </a:r>
          </a:p>
          <a:p>
            <a:r>
              <a:rPr lang="uk-UA" sz="2800" smtClean="0"/>
              <a:t>місця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3935276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6916" y="231045"/>
            <a:ext cx="9404723" cy="1400530"/>
          </a:xfrm>
        </p:spPr>
        <p:txBody>
          <a:bodyPr/>
          <a:lstStyle/>
          <a:p>
            <a:r>
              <a:rPr lang="uk-UA" smtClean="0"/>
              <a:t>Цікаві алгоритми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14296" y="1063416"/>
            <a:ext cx="4445432" cy="55020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60655" y="1063416"/>
            <a:ext cx="4119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smtClean="0"/>
              <a:t>Алгоритм скасування бронювання паркувального місця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4058317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5929" y="221809"/>
            <a:ext cx="9404723" cy="821900"/>
          </a:xfrm>
        </p:spPr>
        <p:txBody>
          <a:bodyPr/>
          <a:lstStyle/>
          <a:p>
            <a:r>
              <a:rPr lang="uk-UA" smtClean="0"/>
              <a:t>Інтерфейс користувача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06764" y="1874982"/>
            <a:ext cx="8072582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err="1" smtClean="0"/>
              <a:t>Інтерфейс</a:t>
            </a:r>
            <a:r>
              <a:rPr lang="ru-RU" sz="2400" smtClean="0"/>
              <a:t> </a:t>
            </a:r>
            <a:r>
              <a:rPr lang="ru-RU" sz="2400" err="1"/>
              <a:t>орієнтований</a:t>
            </a:r>
            <a:r>
              <a:rPr lang="ru-RU" sz="2400"/>
              <a:t> на простоту і </a:t>
            </a:r>
            <a:r>
              <a:rPr lang="ru-RU" sz="2400" err="1"/>
              <a:t>швидке</a:t>
            </a:r>
            <a:r>
              <a:rPr lang="ru-RU" sz="2400"/>
              <a:t> </a:t>
            </a:r>
            <a:r>
              <a:rPr lang="ru-RU" sz="2400" err="1"/>
              <a:t>засвоєння</a:t>
            </a:r>
            <a:r>
              <a:rPr lang="ru-RU" sz="2400"/>
              <a:t>. </a:t>
            </a:r>
            <a:r>
              <a:rPr lang="ru-RU" sz="2400" err="1"/>
              <a:t>Усі</a:t>
            </a:r>
            <a:r>
              <a:rPr lang="ru-RU" sz="2400"/>
              <a:t> </a:t>
            </a:r>
            <a:r>
              <a:rPr lang="ru-RU" sz="2400" err="1"/>
              <a:t>екрани</a:t>
            </a:r>
            <a:r>
              <a:rPr lang="ru-RU" sz="2400"/>
              <a:t> </a:t>
            </a:r>
            <a:r>
              <a:rPr lang="ru-RU" sz="2400" err="1"/>
              <a:t>мають</a:t>
            </a:r>
            <a:r>
              <a:rPr lang="ru-RU" sz="2400"/>
              <a:t> </a:t>
            </a:r>
            <a:r>
              <a:rPr lang="ru-RU" sz="2400" err="1"/>
              <a:t>єдину</a:t>
            </a:r>
            <a:r>
              <a:rPr lang="ru-RU" sz="2400"/>
              <a:t> </a:t>
            </a:r>
            <a:r>
              <a:rPr lang="ru-RU" sz="2400" err="1" smtClean="0"/>
              <a:t>стилістику</a:t>
            </a:r>
            <a:r>
              <a:rPr lang="en-US" sz="2400" smtClean="0"/>
              <a:t>:</a:t>
            </a:r>
          </a:p>
          <a:p>
            <a:pPr algn="just">
              <a:lnSpc>
                <a:spcPct val="150000"/>
              </a:lnSpc>
            </a:pPr>
            <a:endParaRPr lang="en-US" sz="90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/>
              <a:t>Зелені</a:t>
            </a:r>
            <a:r>
              <a:rPr lang="ru-RU" sz="2000"/>
              <a:t> тони, </a:t>
            </a:r>
            <a:r>
              <a:rPr lang="ru-RU" sz="2000" err="1"/>
              <a:t>анімація</a:t>
            </a:r>
            <a:r>
              <a:rPr lang="ru-RU" sz="2000"/>
              <a:t>, </a:t>
            </a:r>
            <a:r>
              <a:rPr lang="ru-RU" sz="2000" err="1"/>
              <a:t>інтуїтивність</a:t>
            </a:r>
            <a:r>
              <a:rPr lang="ru-RU" sz="2000" smtClean="0"/>
              <a:t>.</a:t>
            </a:r>
            <a:endParaRPr lang="en-US" sz="200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mtClean="0"/>
              <a:t>UI/UX</a:t>
            </a:r>
            <a:r>
              <a:rPr lang="en-US" sz="2000"/>
              <a:t>: </a:t>
            </a:r>
            <a:r>
              <a:rPr lang="ru-RU" sz="2000"/>
              <a:t>адаптивна </a:t>
            </a:r>
            <a:r>
              <a:rPr lang="ru-RU" sz="2000" err="1"/>
              <a:t>сітка</a:t>
            </a:r>
            <a:r>
              <a:rPr lang="ru-RU" sz="2000"/>
              <a:t>, </a:t>
            </a:r>
            <a:r>
              <a:rPr lang="ru-RU" sz="2000" err="1"/>
              <a:t>іконки</a:t>
            </a:r>
            <a:r>
              <a:rPr lang="ru-RU" sz="2000"/>
              <a:t>, </a:t>
            </a:r>
            <a:r>
              <a:rPr lang="ru-RU" sz="2000" err="1"/>
              <a:t>прості</a:t>
            </a:r>
            <a:r>
              <a:rPr lang="ru-RU" sz="2000"/>
              <a:t> </a:t>
            </a:r>
            <a:r>
              <a:rPr lang="ru-RU" sz="2000" err="1"/>
              <a:t>дії</a:t>
            </a:r>
            <a:r>
              <a:rPr lang="ru-RU" sz="2000" smtClean="0"/>
              <a:t>.</a:t>
            </a:r>
            <a:endParaRPr lang="en-US" sz="200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smtClean="0"/>
              <a:t>Фреймворки</a:t>
            </a:r>
            <a:r>
              <a:rPr lang="ru-RU" sz="2000"/>
              <a:t>: </a:t>
            </a:r>
            <a:r>
              <a:rPr lang="en-US" sz="2000"/>
              <a:t>Tailwind CSS, React Icons.</a:t>
            </a:r>
            <a:endParaRPr lang="ru-RU" sz="200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364" y="1386058"/>
            <a:ext cx="2339543" cy="47324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04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0617" y="267991"/>
            <a:ext cx="6190034" cy="720300"/>
          </a:xfrm>
        </p:spPr>
        <p:txBody>
          <a:bodyPr/>
          <a:lstStyle/>
          <a:p>
            <a:r>
              <a:rPr lang="ru-RU" smtClean="0"/>
              <a:t>Мета роботи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88289" y="1838037"/>
            <a:ext cx="8100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Park4Flow має на меті спростити управління парковками, зменшити затори та покращити </a:t>
            </a:r>
            <a:r>
              <a:rPr lang="uk-UA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користувацький</a:t>
            </a:r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досвід. Сьогодні ця проблема є особливо актуальною для великих міст, де щодня витрачаються години на </a:t>
            </a:r>
            <a:r>
              <a:rPr lang="ru-RU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місця</a:t>
            </a: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для авто.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3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Панель керування паркінгом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91" y="1742412"/>
            <a:ext cx="9297386" cy="4187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337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339" y="203336"/>
            <a:ext cx="9404723" cy="1400530"/>
          </a:xfrm>
        </p:spPr>
        <p:txBody>
          <a:bodyPr/>
          <a:lstStyle/>
          <a:p>
            <a:pPr algn="ctr"/>
            <a:r>
              <a:rPr lang="uk-UA" smtClean="0"/>
              <a:t>Сторінка керування підпискою на сервіс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18" y="1853248"/>
            <a:ext cx="8528044" cy="4580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253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856" y="208664"/>
            <a:ext cx="9404723" cy="1400530"/>
          </a:xfrm>
        </p:spPr>
        <p:txBody>
          <a:bodyPr/>
          <a:lstStyle/>
          <a:p>
            <a:r>
              <a:rPr lang="uk-UA" smtClean="0"/>
              <a:t>Вибір паркінгу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686" y="1609194"/>
            <a:ext cx="5029902" cy="4096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738455" y="2013528"/>
            <a:ext cx="5290231" cy="2792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400" smtClean="0"/>
              <a:t>Для створення бронювання або</a:t>
            </a:r>
          </a:p>
          <a:p>
            <a:pPr algn="just">
              <a:lnSpc>
                <a:spcPct val="150000"/>
              </a:lnSpc>
            </a:pPr>
            <a:r>
              <a:rPr lang="uk-UA" sz="2400"/>
              <a:t>д</a:t>
            </a:r>
            <a:r>
              <a:rPr lang="uk-UA" sz="2400" smtClean="0"/>
              <a:t>ля використання маршруту</a:t>
            </a:r>
          </a:p>
          <a:p>
            <a:pPr algn="just">
              <a:lnSpc>
                <a:spcPct val="150000"/>
              </a:lnSpc>
            </a:pPr>
            <a:r>
              <a:rPr lang="uk-UA" sz="2400" smtClean="0"/>
              <a:t>користувачеві слід натиснути </a:t>
            </a:r>
          </a:p>
          <a:p>
            <a:pPr algn="just">
              <a:lnSpc>
                <a:spcPct val="150000"/>
              </a:lnSpc>
            </a:pPr>
            <a:r>
              <a:rPr lang="uk-UA" sz="2400" smtClean="0"/>
              <a:t>на паркінг на мапі, щоб відкрити</a:t>
            </a:r>
          </a:p>
          <a:p>
            <a:pPr algn="just">
              <a:lnSpc>
                <a:spcPct val="150000"/>
              </a:lnSpc>
            </a:pPr>
            <a:r>
              <a:rPr lang="uk-UA" sz="2400" smtClean="0"/>
              <a:t>Інформаційне вікно.</a:t>
            </a:r>
            <a:endParaRPr lang="ru-RU" sz="24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83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7238" y="240281"/>
            <a:ext cx="9404723" cy="1400530"/>
          </a:xfrm>
        </p:spPr>
        <p:txBody>
          <a:bodyPr/>
          <a:lstStyle/>
          <a:p>
            <a:r>
              <a:rPr lang="uk-UA" smtClean="0"/>
              <a:t>Безпека даних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723660"/>
            <a:ext cx="5502564" cy="4634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716075" y="2509029"/>
            <a:ext cx="49051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smtClean="0"/>
              <a:t>Для шифрування даних у стані </a:t>
            </a:r>
          </a:p>
          <a:p>
            <a:pPr>
              <a:lnSpc>
                <a:spcPct val="150000"/>
              </a:lnSpc>
            </a:pPr>
            <a:r>
              <a:rPr lang="uk-UA" sz="2000" smtClean="0"/>
              <a:t>спокою (зберігання в базі даних)</a:t>
            </a:r>
          </a:p>
          <a:p>
            <a:pPr>
              <a:lnSpc>
                <a:spcPct val="150000"/>
              </a:lnSpc>
            </a:pPr>
            <a:r>
              <a:rPr lang="uk-UA" sz="2000" smtClean="0"/>
              <a:t>Використані методи </a:t>
            </a:r>
            <a:r>
              <a:rPr lang="en-US" sz="2000" err="1" smtClean="0"/>
              <a:t>encryptData</a:t>
            </a:r>
            <a:endParaRPr lang="en-US" sz="2000" smtClean="0"/>
          </a:p>
          <a:p>
            <a:pPr>
              <a:lnSpc>
                <a:spcPct val="150000"/>
              </a:lnSpc>
            </a:pPr>
            <a:r>
              <a:rPr lang="uk-UA" sz="2000" smtClean="0"/>
              <a:t>та</a:t>
            </a:r>
            <a:r>
              <a:rPr lang="en-US" sz="2000" smtClean="0"/>
              <a:t> </a:t>
            </a:r>
            <a:r>
              <a:rPr lang="en-US" sz="2000" err="1" smtClean="0"/>
              <a:t>decryptData</a:t>
            </a:r>
            <a:r>
              <a:rPr lang="en-US" sz="2000" smtClean="0"/>
              <a:t> </a:t>
            </a:r>
            <a:r>
              <a:rPr lang="uk-UA" sz="2000" smtClean="0"/>
              <a:t>для шифрування </a:t>
            </a:r>
          </a:p>
          <a:p>
            <a:pPr>
              <a:lnSpc>
                <a:spcPct val="150000"/>
              </a:lnSpc>
            </a:pPr>
            <a:r>
              <a:rPr lang="uk-UA" sz="2000" smtClean="0"/>
              <a:t>та дешифрування приватних </a:t>
            </a:r>
            <a:endParaRPr lang="en-US" sz="2000" smtClean="0"/>
          </a:p>
          <a:p>
            <a:pPr>
              <a:lnSpc>
                <a:spcPct val="150000"/>
              </a:lnSpc>
            </a:pPr>
            <a:r>
              <a:rPr lang="uk-UA" sz="2000" smtClean="0"/>
              <a:t>даних</a:t>
            </a:r>
            <a:r>
              <a:rPr lang="en-US" sz="2000"/>
              <a:t> </a:t>
            </a:r>
            <a:r>
              <a:rPr lang="uk-UA" sz="2000" smtClean="0"/>
              <a:t>користувачів. Ці методи використовують</a:t>
            </a:r>
            <a:r>
              <a:rPr lang="en-US" sz="2000" smtClean="0"/>
              <a:t> </a:t>
            </a:r>
            <a:r>
              <a:rPr lang="uk-UA" sz="2000" smtClean="0"/>
              <a:t>алгоритм </a:t>
            </a:r>
            <a:r>
              <a:rPr lang="en-US" sz="2000" smtClean="0"/>
              <a:t>AES</a:t>
            </a:r>
            <a:r>
              <a:rPr lang="uk-UA" sz="2000" smtClean="0"/>
              <a:t>.</a:t>
            </a:r>
            <a:endParaRPr lang="ru-RU" sz="20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23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356" y="1021377"/>
            <a:ext cx="1404566" cy="14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18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212573"/>
            <a:ext cx="9404723" cy="1400530"/>
          </a:xfrm>
        </p:spPr>
        <p:txBody>
          <a:bodyPr/>
          <a:lstStyle/>
          <a:p>
            <a:pPr algn="ctr"/>
            <a:r>
              <a:rPr lang="uk-UA" smtClean="0"/>
              <a:t>Перевірка авторизації користувачів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55" y="1760685"/>
            <a:ext cx="5864819" cy="4704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4909" y="1613103"/>
            <a:ext cx="43558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err="1"/>
              <a:t>authMiddleware</a:t>
            </a:r>
            <a:r>
              <a:rPr lang="en-US" sz="2000"/>
              <a:t> </a:t>
            </a:r>
            <a:r>
              <a:rPr lang="ru-RU" sz="2000" err="1"/>
              <a:t>використовується</a:t>
            </a:r>
            <a:r>
              <a:rPr lang="ru-RU" sz="2000"/>
              <a:t> для </a:t>
            </a:r>
            <a:r>
              <a:rPr lang="ru-RU" sz="2000" err="1"/>
              <a:t>перевірки</a:t>
            </a:r>
            <a:r>
              <a:rPr lang="ru-RU" sz="2000"/>
              <a:t>, </a:t>
            </a:r>
            <a:r>
              <a:rPr lang="ru-RU" sz="2000" err="1"/>
              <a:t>чи</a:t>
            </a:r>
            <a:r>
              <a:rPr lang="ru-RU" sz="2000"/>
              <a:t> </a:t>
            </a:r>
            <a:r>
              <a:rPr lang="ru-RU" sz="2000" err="1"/>
              <a:t>автентифікований</a:t>
            </a:r>
            <a:r>
              <a:rPr lang="ru-RU" sz="2000"/>
              <a:t> </a:t>
            </a:r>
            <a:r>
              <a:rPr lang="ru-RU" sz="2000" err="1"/>
              <a:t>користувач</a:t>
            </a:r>
            <a:r>
              <a:rPr lang="ru-RU" sz="2000"/>
              <a:t> перед доступом до </a:t>
            </a:r>
            <a:r>
              <a:rPr lang="ru-RU" sz="2000" err="1"/>
              <a:t>захищених</a:t>
            </a:r>
            <a:r>
              <a:rPr lang="ru-RU" sz="2000"/>
              <a:t> </a:t>
            </a:r>
            <a:r>
              <a:rPr lang="ru-RU" sz="2000" err="1"/>
              <a:t>маршрутів</a:t>
            </a:r>
            <a:r>
              <a:rPr lang="ru-RU" sz="2000"/>
              <a:t>. </a:t>
            </a:r>
            <a:r>
              <a:rPr lang="ru-RU" sz="2000" err="1"/>
              <a:t>Він</a:t>
            </a:r>
            <a:r>
              <a:rPr lang="ru-RU" sz="2000"/>
              <a:t> </a:t>
            </a:r>
            <a:r>
              <a:rPr lang="ru-RU" sz="2000" err="1"/>
              <a:t>перевіряє</a:t>
            </a:r>
            <a:r>
              <a:rPr lang="ru-RU" sz="2000"/>
              <a:t> </a:t>
            </a:r>
            <a:r>
              <a:rPr lang="ru-RU" sz="2000" err="1"/>
              <a:t>наявність</a:t>
            </a:r>
            <a:r>
              <a:rPr lang="ru-RU" sz="2000"/>
              <a:t> і </a:t>
            </a:r>
            <a:r>
              <a:rPr lang="ru-RU" sz="2000" err="1"/>
              <a:t>дійсність</a:t>
            </a:r>
            <a:r>
              <a:rPr lang="ru-RU" sz="2000"/>
              <a:t> </a:t>
            </a:r>
            <a:r>
              <a:rPr lang="ru-RU" sz="2000" err="1"/>
              <a:t>токена</a:t>
            </a:r>
            <a:r>
              <a:rPr lang="ru-RU" sz="2000"/>
              <a:t> </a:t>
            </a:r>
            <a:r>
              <a:rPr lang="ru-RU" sz="2000" smtClean="0"/>
              <a:t>(</a:t>
            </a:r>
            <a:r>
              <a:rPr lang="en-US" sz="2000" smtClean="0"/>
              <a:t>JWT</a:t>
            </a:r>
            <a:r>
              <a:rPr lang="en-US" sz="2000"/>
              <a:t>) </a:t>
            </a:r>
            <a:r>
              <a:rPr lang="ru-RU" sz="2000"/>
              <a:t>у </a:t>
            </a:r>
            <a:r>
              <a:rPr lang="ru-RU" sz="2000" err="1"/>
              <a:t>запиті</a:t>
            </a:r>
            <a:r>
              <a:rPr lang="ru-RU" sz="2000"/>
              <a:t> та </a:t>
            </a:r>
            <a:r>
              <a:rPr lang="ru-RU" sz="2000" err="1"/>
              <a:t>додає</a:t>
            </a:r>
            <a:r>
              <a:rPr lang="ru-RU" sz="2000"/>
              <a:t> </a:t>
            </a:r>
            <a:r>
              <a:rPr lang="ru-RU" sz="2000" err="1"/>
              <a:t>інформацію</a:t>
            </a:r>
            <a:r>
              <a:rPr lang="ru-RU" sz="2000"/>
              <a:t> про </a:t>
            </a:r>
            <a:r>
              <a:rPr lang="ru-RU" sz="2000" err="1"/>
              <a:t>користувача</a:t>
            </a:r>
            <a:r>
              <a:rPr lang="ru-RU" sz="2000"/>
              <a:t> до </a:t>
            </a:r>
            <a:r>
              <a:rPr lang="ru-RU" sz="2000" err="1"/>
              <a:t>об'єкта</a:t>
            </a:r>
            <a:r>
              <a:rPr lang="ru-RU" sz="2000"/>
              <a:t> </a:t>
            </a:r>
            <a:r>
              <a:rPr lang="en-US" sz="2000"/>
              <a:t>request, </a:t>
            </a:r>
            <a:r>
              <a:rPr lang="ru-RU" sz="2000" err="1"/>
              <a:t>якщо</a:t>
            </a:r>
            <a:r>
              <a:rPr lang="ru-RU" sz="2000"/>
              <a:t> </a:t>
            </a:r>
            <a:r>
              <a:rPr lang="ru-RU" sz="2000" err="1"/>
              <a:t>токен</a:t>
            </a:r>
            <a:r>
              <a:rPr lang="ru-RU" sz="2000"/>
              <a:t> </a:t>
            </a:r>
            <a:r>
              <a:rPr lang="ru-RU" sz="2000" err="1"/>
              <a:t>валідний</a:t>
            </a:r>
            <a:r>
              <a:rPr lang="ru-RU" sz="200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8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3106" y="273552"/>
            <a:ext cx="9404723" cy="862521"/>
          </a:xfrm>
        </p:spPr>
        <p:txBody>
          <a:bodyPr/>
          <a:lstStyle/>
          <a:p>
            <a:r>
              <a:rPr lang="uk-UA" smtClean="0"/>
              <a:t>Тестування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913" y1="44519" x2="27812" y2="43845"/>
                        <a14:foregroundMark x1="68480" y1="52277" x2="68480" y2="55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7" y="4057077"/>
            <a:ext cx="3588120" cy="263010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02" y="1625650"/>
            <a:ext cx="3847662" cy="15365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4682871" y="4275900"/>
            <a:ext cx="5542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/>
              <a:t>Перевірка</a:t>
            </a:r>
            <a:r>
              <a:rPr lang="ru-RU" sz="2000"/>
              <a:t> </a:t>
            </a:r>
            <a:r>
              <a:rPr lang="ru-RU" sz="2000" err="1"/>
              <a:t>окремих</a:t>
            </a:r>
            <a:r>
              <a:rPr lang="ru-RU" sz="2000"/>
              <a:t> </a:t>
            </a:r>
            <a:r>
              <a:rPr lang="ru-RU" sz="2000" err="1"/>
              <a:t>функцій</a:t>
            </a:r>
            <a:r>
              <a:rPr lang="ru-RU" sz="2000"/>
              <a:t> </a:t>
            </a:r>
            <a:r>
              <a:rPr lang="ru-RU" sz="2000" err="1" smtClean="0"/>
              <a:t>серверної</a:t>
            </a:r>
            <a:endParaRPr lang="en-US" sz="2000" smtClean="0"/>
          </a:p>
          <a:p>
            <a:pPr algn="just">
              <a:lnSpc>
                <a:spcPct val="150000"/>
              </a:lnSpc>
            </a:pPr>
            <a:r>
              <a:rPr lang="uk-UA" sz="2000"/>
              <a:t> </a:t>
            </a:r>
            <a:r>
              <a:rPr lang="uk-UA" sz="2000" smtClean="0"/>
              <a:t>   частини</a:t>
            </a:r>
            <a:r>
              <a:rPr lang="ru-RU" sz="2000" smtClean="0"/>
              <a:t>.</a:t>
            </a:r>
            <a:endParaRPr lang="en-US" sz="200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 smtClean="0"/>
              <a:t>Забезпечує</a:t>
            </a:r>
            <a:r>
              <a:rPr lang="ru-RU" sz="2000" smtClean="0"/>
              <a:t> </a:t>
            </a:r>
            <a:r>
              <a:rPr lang="ru-RU" sz="2000" err="1"/>
              <a:t>коректну</a:t>
            </a:r>
            <a:r>
              <a:rPr lang="ru-RU" sz="2000"/>
              <a:t> роботу кожного модуля </a:t>
            </a:r>
            <a:r>
              <a:rPr lang="ru-RU" sz="2000" err="1"/>
              <a:t>окремо</a:t>
            </a:r>
            <a:r>
              <a:rPr lang="ru-RU" sz="200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9935" y="1253296"/>
            <a:ext cx="6664344" cy="280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/>
              <a:t>Тестування</a:t>
            </a:r>
            <a:r>
              <a:rPr lang="ru-RU" sz="2000"/>
              <a:t> </a:t>
            </a:r>
            <a:r>
              <a:rPr lang="ru-RU" sz="2000" err="1"/>
              <a:t>всіх</a:t>
            </a:r>
            <a:r>
              <a:rPr lang="ru-RU" sz="2000"/>
              <a:t> </a:t>
            </a:r>
            <a:r>
              <a:rPr lang="en-US" sz="2000"/>
              <a:t>REST-</a:t>
            </a:r>
            <a:r>
              <a:rPr lang="ru-RU" sz="2000" err="1"/>
              <a:t>запитів</a:t>
            </a:r>
            <a:r>
              <a:rPr lang="ru-RU" sz="2000"/>
              <a:t> до </a:t>
            </a:r>
            <a:r>
              <a:rPr lang="ru-RU" sz="2000" err="1"/>
              <a:t>серверної</a:t>
            </a:r>
            <a:r>
              <a:rPr lang="ru-RU" sz="2000"/>
              <a:t> </a:t>
            </a:r>
            <a:r>
              <a:rPr lang="ru-RU" sz="2000" err="1"/>
              <a:t>частини</a:t>
            </a:r>
            <a:r>
              <a:rPr lang="ru-RU" sz="2000" smtClean="0"/>
              <a:t>.</a:t>
            </a:r>
            <a:endParaRPr lang="en-US" sz="200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 smtClean="0"/>
              <a:t>Автентифікація</a:t>
            </a:r>
            <a:r>
              <a:rPr lang="ru-RU" sz="2000"/>
              <a:t>, робота з бронями, </a:t>
            </a:r>
            <a:r>
              <a:rPr lang="ru-RU" sz="2000" err="1"/>
              <a:t>транзакціями</a:t>
            </a:r>
            <a:r>
              <a:rPr lang="ru-RU" sz="2000"/>
              <a:t>, </a:t>
            </a:r>
            <a:r>
              <a:rPr lang="ru-RU" sz="2000" err="1"/>
              <a:t>підписками</a:t>
            </a:r>
            <a:r>
              <a:rPr lang="ru-RU" sz="2000" smtClean="0"/>
              <a:t>.</a:t>
            </a:r>
            <a:endParaRPr lang="en-US" sz="200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 smtClean="0"/>
              <a:t>Допомогло</a:t>
            </a:r>
            <a:r>
              <a:rPr lang="ru-RU" sz="2000" smtClean="0"/>
              <a:t> </a:t>
            </a:r>
            <a:r>
              <a:rPr lang="ru-RU" sz="2000" err="1"/>
              <a:t>перевірити</a:t>
            </a:r>
            <a:r>
              <a:rPr lang="ru-RU" sz="2000"/>
              <a:t> </a:t>
            </a:r>
            <a:r>
              <a:rPr lang="ru-RU" sz="2000" err="1"/>
              <a:t>стабільність</a:t>
            </a:r>
            <a:r>
              <a:rPr lang="ru-RU" sz="2000"/>
              <a:t>, </a:t>
            </a:r>
            <a:r>
              <a:rPr lang="ru-RU" sz="2000" err="1"/>
              <a:t>валідацію</a:t>
            </a:r>
            <a:r>
              <a:rPr lang="ru-RU" sz="2000"/>
              <a:t> та </a:t>
            </a:r>
            <a:r>
              <a:rPr lang="ru-RU" sz="2000" err="1"/>
              <a:t>відповіді</a:t>
            </a:r>
            <a:r>
              <a:rPr lang="ru-RU" sz="2000"/>
              <a:t> сервера.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669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3106" y="273552"/>
            <a:ext cx="9404723" cy="862521"/>
          </a:xfrm>
        </p:spPr>
        <p:txBody>
          <a:bodyPr/>
          <a:lstStyle/>
          <a:p>
            <a:r>
              <a:rPr lang="uk-UA" smtClean="0"/>
              <a:t>Тестування</a:t>
            </a: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1602164"/>
            <a:ext cx="5127028" cy="26924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TextBox 7"/>
          <p:cNvSpPr txBox="1"/>
          <p:nvPr/>
        </p:nvSpPr>
        <p:spPr>
          <a:xfrm>
            <a:off x="4485139" y="1880575"/>
            <a:ext cx="6705600" cy="280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/>
              <a:t>Ручне</a:t>
            </a:r>
            <a:r>
              <a:rPr lang="ru-RU" sz="2000"/>
              <a:t> </a:t>
            </a:r>
            <a:r>
              <a:rPr lang="ru-RU" sz="2000" err="1"/>
              <a:t>проходження</a:t>
            </a:r>
            <a:r>
              <a:rPr lang="ru-RU" sz="2000"/>
              <a:t> </a:t>
            </a:r>
            <a:r>
              <a:rPr lang="ru-RU" sz="2000" err="1"/>
              <a:t>всіх</a:t>
            </a:r>
            <a:r>
              <a:rPr lang="ru-RU" sz="2000"/>
              <a:t> </a:t>
            </a:r>
            <a:r>
              <a:rPr lang="ru-RU" sz="2000" err="1"/>
              <a:t>сценаріїв</a:t>
            </a:r>
            <a:r>
              <a:rPr lang="ru-RU" sz="2000"/>
              <a:t> </a:t>
            </a:r>
            <a:r>
              <a:rPr lang="ru-RU" sz="2000" err="1"/>
              <a:t>користувача</a:t>
            </a:r>
            <a:r>
              <a:rPr lang="ru-RU" sz="2000"/>
              <a:t>: </a:t>
            </a:r>
            <a:r>
              <a:rPr lang="ru-RU" sz="2000" err="1"/>
              <a:t>реєстрація</a:t>
            </a:r>
            <a:r>
              <a:rPr lang="ru-RU" sz="2000"/>
              <a:t>, </a:t>
            </a:r>
            <a:r>
              <a:rPr lang="ru-RU" sz="2000" err="1"/>
              <a:t>бронювання</a:t>
            </a:r>
            <a:r>
              <a:rPr lang="ru-RU" sz="2000"/>
              <a:t>, оплата, </a:t>
            </a:r>
            <a:r>
              <a:rPr lang="ru-RU" sz="2000" err="1"/>
              <a:t>навігація</a:t>
            </a:r>
            <a:r>
              <a:rPr lang="ru-RU" sz="2000" smtClean="0"/>
              <a:t>.</a:t>
            </a:r>
            <a:endParaRPr lang="en-US" sz="200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 smtClean="0"/>
              <a:t>Допомагає</a:t>
            </a:r>
            <a:r>
              <a:rPr lang="ru-RU" sz="2000" smtClean="0"/>
              <a:t> </a:t>
            </a:r>
            <a:r>
              <a:rPr lang="ru-RU" sz="2000" err="1"/>
              <a:t>виявити</a:t>
            </a:r>
            <a:r>
              <a:rPr lang="ru-RU" sz="2000"/>
              <a:t> </a:t>
            </a:r>
            <a:r>
              <a:rPr lang="ru-RU" sz="2000" err="1"/>
              <a:t>помилки</a:t>
            </a:r>
            <a:r>
              <a:rPr lang="ru-RU" sz="2000"/>
              <a:t> у </a:t>
            </a:r>
            <a:r>
              <a:rPr lang="ru-RU" sz="2000" err="1"/>
              <a:t>взаємодії</a:t>
            </a:r>
            <a:r>
              <a:rPr lang="ru-RU" sz="2000"/>
              <a:t> </a:t>
            </a:r>
            <a:r>
              <a:rPr lang="ru-RU" sz="2000" err="1"/>
              <a:t>між</a:t>
            </a:r>
            <a:r>
              <a:rPr lang="ru-RU" sz="2000"/>
              <a:t> модулями та в </a:t>
            </a:r>
            <a:r>
              <a:rPr lang="ru-RU" sz="2000" err="1"/>
              <a:t>інтерфейсі</a:t>
            </a:r>
            <a:r>
              <a:rPr lang="ru-RU" sz="2000" smtClean="0"/>
              <a:t>.</a:t>
            </a:r>
            <a:endParaRPr lang="en-US" sz="200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 smtClean="0"/>
              <a:t>Тестування</a:t>
            </a:r>
            <a:r>
              <a:rPr lang="ru-RU" sz="2000" smtClean="0"/>
              <a:t> </a:t>
            </a:r>
            <a:r>
              <a:rPr lang="ru-RU" sz="2000"/>
              <a:t>як на </a:t>
            </a:r>
            <a:r>
              <a:rPr lang="ru-RU" sz="2000" err="1"/>
              <a:t>вебі</a:t>
            </a:r>
            <a:r>
              <a:rPr lang="ru-RU" sz="2000"/>
              <a:t>, так і в </a:t>
            </a:r>
            <a:r>
              <a:rPr lang="ru-RU" sz="2000" err="1"/>
              <a:t>мобільному</a:t>
            </a:r>
            <a:r>
              <a:rPr lang="ru-RU" sz="2000"/>
              <a:t> </a:t>
            </a:r>
            <a:r>
              <a:rPr lang="ru-RU" sz="2000" err="1"/>
              <a:t>застосунку</a:t>
            </a:r>
            <a:r>
              <a:rPr lang="ru-RU" sz="200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770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0254" y="286463"/>
            <a:ext cx="6116143" cy="748009"/>
          </a:xfrm>
        </p:spPr>
        <p:txBody>
          <a:bodyPr/>
          <a:lstStyle/>
          <a:p>
            <a:r>
              <a:rPr lang="ru-RU" err="1"/>
              <a:t>Підсумки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18836" y="2096654"/>
            <a:ext cx="10483273" cy="326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/>
              <a:t>У </a:t>
            </a:r>
            <a:r>
              <a:rPr lang="ru-RU" sz="2000" err="1"/>
              <a:t>процесі</a:t>
            </a:r>
            <a:r>
              <a:rPr lang="ru-RU" sz="2000"/>
              <a:t> </a:t>
            </a:r>
            <a:r>
              <a:rPr lang="ru-RU" sz="2000" err="1"/>
              <a:t>виконання</a:t>
            </a:r>
            <a:r>
              <a:rPr lang="ru-RU" sz="2000"/>
              <a:t> </a:t>
            </a:r>
            <a:r>
              <a:rPr lang="ru-RU" sz="2000" err="1"/>
              <a:t>кваліфікаційної</a:t>
            </a:r>
            <a:r>
              <a:rPr lang="ru-RU" sz="2000"/>
              <a:t> роботи </a:t>
            </a:r>
            <a:r>
              <a:rPr lang="ru-RU" sz="2000" err="1"/>
              <a:t>було</a:t>
            </a:r>
            <a:r>
              <a:rPr lang="ru-RU" sz="2000"/>
              <a:t> створено </a:t>
            </a:r>
            <a:r>
              <a:rPr lang="ru-RU" sz="2000" err="1"/>
              <a:t>програмну</a:t>
            </a:r>
            <a:r>
              <a:rPr lang="ru-RU" sz="2000"/>
              <a:t> систему, </a:t>
            </a:r>
            <a:r>
              <a:rPr lang="ru-RU" sz="2000" err="1"/>
              <a:t>що</a:t>
            </a:r>
            <a:r>
              <a:rPr lang="ru-RU" sz="2000"/>
              <a:t> </a:t>
            </a:r>
            <a:r>
              <a:rPr lang="ru-RU" sz="2000" err="1"/>
              <a:t>забезпечує</a:t>
            </a:r>
            <a:r>
              <a:rPr lang="ru-RU" sz="2000"/>
              <a:t> </a:t>
            </a:r>
            <a:r>
              <a:rPr lang="ru-RU" sz="2000" err="1"/>
              <a:t>ефективне</a:t>
            </a:r>
            <a:r>
              <a:rPr lang="ru-RU" sz="2000"/>
              <a:t> управління мережею </a:t>
            </a:r>
            <a:r>
              <a:rPr lang="ru-RU" sz="2000" err="1"/>
              <a:t>паркінгів</a:t>
            </a:r>
            <a:r>
              <a:rPr lang="ru-RU" sz="2000"/>
              <a:t>. </a:t>
            </a:r>
            <a:endParaRPr lang="en-US" sz="2000" smtClean="0"/>
          </a:p>
          <a:p>
            <a:pPr algn="just">
              <a:lnSpc>
                <a:spcPct val="150000"/>
              </a:lnSpc>
            </a:pPr>
            <a:r>
              <a:rPr lang="ru-RU" sz="2000" smtClean="0"/>
              <a:t>До </a:t>
            </a:r>
            <a:r>
              <a:rPr lang="ru-RU" sz="2000"/>
              <a:t>складу </a:t>
            </a:r>
            <a:r>
              <a:rPr lang="ru-RU" sz="2000" err="1"/>
              <a:t>цієї</a:t>
            </a:r>
            <a:r>
              <a:rPr lang="ru-RU" sz="2000"/>
              <a:t> </a:t>
            </a:r>
            <a:r>
              <a:rPr lang="ru-RU" sz="2000" err="1"/>
              <a:t>системи</a:t>
            </a:r>
            <a:r>
              <a:rPr lang="ru-RU" sz="2000"/>
              <a:t> </a:t>
            </a:r>
            <a:r>
              <a:rPr lang="ru-RU" sz="2000" err="1"/>
              <a:t>входять</a:t>
            </a:r>
            <a:r>
              <a:rPr lang="ru-RU" sz="2000"/>
              <a:t> </a:t>
            </a:r>
            <a:r>
              <a:rPr lang="ru-RU" sz="2000" err="1"/>
              <a:t>серверна</a:t>
            </a:r>
            <a:r>
              <a:rPr lang="ru-RU" sz="2000"/>
              <a:t> </a:t>
            </a:r>
            <a:r>
              <a:rPr lang="ru-RU" sz="2000" err="1"/>
              <a:t>частина</a:t>
            </a:r>
            <a:r>
              <a:rPr lang="ru-RU" sz="2000"/>
              <a:t>, веб-</a:t>
            </a:r>
            <a:r>
              <a:rPr lang="ru-RU" sz="2000" err="1"/>
              <a:t>інтерфейс</a:t>
            </a:r>
            <a:r>
              <a:rPr lang="ru-RU" sz="2000"/>
              <a:t> </a:t>
            </a:r>
            <a:r>
              <a:rPr lang="ru-RU" sz="2000" err="1"/>
              <a:t>адміністратора</a:t>
            </a:r>
            <a:r>
              <a:rPr lang="ru-RU" sz="2000"/>
              <a:t>, </a:t>
            </a:r>
            <a:r>
              <a:rPr lang="en-US" sz="2000" err="1"/>
              <a:t>IoT</a:t>
            </a:r>
            <a:r>
              <a:rPr lang="en-US" sz="2000"/>
              <a:t>-</a:t>
            </a:r>
            <a:r>
              <a:rPr lang="ru-RU" sz="2000" err="1"/>
              <a:t>пристрої</a:t>
            </a:r>
            <a:r>
              <a:rPr lang="ru-RU" sz="2000"/>
              <a:t> для контролю доступу та </a:t>
            </a:r>
            <a:r>
              <a:rPr lang="ru-RU" sz="2000" err="1"/>
              <a:t>фіксації</a:t>
            </a:r>
            <a:r>
              <a:rPr lang="ru-RU" sz="2000"/>
              <a:t> </a:t>
            </a:r>
            <a:r>
              <a:rPr lang="ru-RU" sz="2000" err="1"/>
              <a:t>зайнятих</a:t>
            </a:r>
            <a:r>
              <a:rPr lang="ru-RU" sz="2000"/>
              <a:t> </a:t>
            </a:r>
            <a:r>
              <a:rPr lang="ru-RU" sz="2000" err="1"/>
              <a:t>місць</a:t>
            </a:r>
            <a:r>
              <a:rPr lang="ru-RU" sz="2000"/>
              <a:t>, а </a:t>
            </a:r>
            <a:r>
              <a:rPr lang="ru-RU" sz="2000" err="1"/>
              <a:t>також</a:t>
            </a:r>
            <a:r>
              <a:rPr lang="ru-RU" sz="2000"/>
              <a:t> </a:t>
            </a:r>
            <a:r>
              <a:rPr lang="ru-RU" sz="2000" err="1"/>
              <a:t>мобільний</a:t>
            </a:r>
            <a:r>
              <a:rPr lang="ru-RU" sz="2000"/>
              <a:t> </a:t>
            </a:r>
            <a:r>
              <a:rPr lang="ru-RU" sz="2000" err="1"/>
              <a:t>застосунок</a:t>
            </a:r>
            <a:r>
              <a:rPr lang="ru-RU" sz="2000"/>
              <a:t> для </a:t>
            </a:r>
            <a:r>
              <a:rPr lang="ru-RU" sz="2000" err="1"/>
              <a:t>зручної</a:t>
            </a:r>
            <a:r>
              <a:rPr lang="ru-RU" sz="2000"/>
              <a:t> </a:t>
            </a:r>
            <a:r>
              <a:rPr lang="ru-RU" sz="2000" err="1"/>
              <a:t>взаємодії</a:t>
            </a:r>
            <a:r>
              <a:rPr lang="ru-RU" sz="2000"/>
              <a:t> </a:t>
            </a:r>
            <a:r>
              <a:rPr lang="ru-RU" sz="2000" err="1"/>
              <a:t>користувачів</a:t>
            </a:r>
            <a:r>
              <a:rPr lang="ru-RU" sz="2000"/>
              <a:t> </a:t>
            </a:r>
            <a:r>
              <a:rPr lang="ru-RU" sz="2000" err="1"/>
              <a:t>із</a:t>
            </a:r>
            <a:r>
              <a:rPr lang="ru-RU" sz="2000"/>
              <a:t> системою. </a:t>
            </a:r>
            <a:endParaRPr lang="en-US" sz="2000" smtClean="0"/>
          </a:p>
          <a:p>
            <a:pPr algn="just">
              <a:lnSpc>
                <a:spcPct val="150000"/>
              </a:lnSpc>
            </a:pPr>
            <a:r>
              <a:rPr lang="ru-RU" sz="2000" smtClean="0"/>
              <a:t>Усі </a:t>
            </a:r>
            <a:r>
              <a:rPr lang="ru-RU" sz="2000" err="1"/>
              <a:t>модулі</a:t>
            </a:r>
            <a:r>
              <a:rPr lang="ru-RU" sz="2000"/>
              <a:t> </a:t>
            </a:r>
            <a:r>
              <a:rPr lang="ru-RU" sz="2000" err="1"/>
              <a:t>інтегровані</a:t>
            </a:r>
            <a:r>
              <a:rPr lang="ru-RU" sz="2000"/>
              <a:t> в </a:t>
            </a:r>
            <a:r>
              <a:rPr lang="ru-RU" sz="2000" err="1"/>
              <a:t>єдину</a:t>
            </a:r>
            <a:r>
              <a:rPr lang="ru-RU" sz="2000"/>
              <a:t> </a:t>
            </a:r>
            <a:r>
              <a:rPr lang="ru-RU" sz="2000" err="1"/>
              <a:t>інформаційну</a:t>
            </a:r>
            <a:r>
              <a:rPr lang="ru-RU" sz="2000"/>
              <a:t> структуру, </a:t>
            </a:r>
            <a:r>
              <a:rPr lang="ru-RU" sz="2000" err="1"/>
              <a:t>що</a:t>
            </a:r>
            <a:r>
              <a:rPr lang="ru-RU" sz="2000"/>
              <a:t> </a:t>
            </a:r>
            <a:r>
              <a:rPr lang="ru-RU" sz="2000" err="1"/>
              <a:t>дозволяє</a:t>
            </a:r>
            <a:r>
              <a:rPr lang="ru-RU" sz="2000"/>
              <a:t> </a:t>
            </a:r>
            <a:r>
              <a:rPr lang="ru-RU" sz="2000" err="1"/>
              <a:t>забезпечити</a:t>
            </a:r>
            <a:r>
              <a:rPr lang="ru-RU" sz="2000"/>
              <a:t> </a:t>
            </a:r>
            <a:r>
              <a:rPr lang="ru-RU" sz="2000" err="1"/>
              <a:t>безперервну</a:t>
            </a:r>
            <a:r>
              <a:rPr lang="ru-RU" sz="2000"/>
              <a:t> </a:t>
            </a:r>
            <a:r>
              <a:rPr lang="ru-RU" sz="2000" err="1"/>
              <a:t>синхронізацію</a:t>
            </a:r>
            <a:r>
              <a:rPr lang="ru-RU" sz="2000"/>
              <a:t> та </a:t>
            </a:r>
            <a:r>
              <a:rPr lang="ru-RU" sz="2000" err="1"/>
              <a:t>обмін</a:t>
            </a:r>
            <a:r>
              <a:rPr lang="ru-RU" sz="2000"/>
              <a:t> </a:t>
            </a:r>
            <a:r>
              <a:rPr lang="ru-RU" sz="2000" err="1"/>
              <a:t>даними</a:t>
            </a:r>
            <a:r>
              <a:rPr lang="ru-RU" sz="2000"/>
              <a:t> </a:t>
            </a:r>
            <a:r>
              <a:rPr lang="ru-RU" sz="2000" err="1"/>
              <a:t>між</a:t>
            </a:r>
            <a:r>
              <a:rPr lang="ru-RU" sz="2000"/>
              <a:t> ними.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652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0255" y="194100"/>
            <a:ext cx="8028070" cy="969682"/>
          </a:xfrm>
        </p:spPr>
        <p:txBody>
          <a:bodyPr/>
          <a:lstStyle/>
          <a:p>
            <a:r>
              <a:rPr lang="ru-RU" err="1"/>
              <a:t>Можливості</a:t>
            </a:r>
            <a:r>
              <a:rPr lang="ru-RU"/>
              <a:t> </a:t>
            </a:r>
            <a:r>
              <a:rPr lang="ru-RU" err="1"/>
              <a:t>використання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90256" y="1758575"/>
            <a:ext cx="7389090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err="1"/>
              <a:t>Рішення</a:t>
            </a:r>
            <a:r>
              <a:rPr lang="ru-RU" sz="2400"/>
              <a:t> </a:t>
            </a:r>
            <a:r>
              <a:rPr lang="ru-RU" sz="2400" err="1"/>
              <a:t>можна</a:t>
            </a:r>
            <a:r>
              <a:rPr lang="ru-RU" sz="2400"/>
              <a:t> легко </a:t>
            </a:r>
            <a:r>
              <a:rPr lang="ru-RU" sz="2400" err="1"/>
              <a:t>адаптувати</a:t>
            </a:r>
            <a:r>
              <a:rPr lang="ru-RU" sz="2400"/>
              <a:t> для будь-</a:t>
            </a:r>
            <a:r>
              <a:rPr lang="ru-RU" sz="2400" err="1"/>
              <a:t>якого</a:t>
            </a:r>
            <a:r>
              <a:rPr lang="ru-RU" sz="2400"/>
              <a:t> </a:t>
            </a:r>
            <a:r>
              <a:rPr lang="ru-RU" sz="2400" err="1"/>
              <a:t>середовища</a:t>
            </a:r>
            <a:r>
              <a:rPr lang="ru-RU" sz="2400"/>
              <a:t>, де </a:t>
            </a:r>
            <a:r>
              <a:rPr lang="ru-RU" sz="2400" err="1"/>
              <a:t>потрібен</a:t>
            </a:r>
            <a:r>
              <a:rPr lang="ru-RU" sz="2400"/>
              <a:t> контроль за </a:t>
            </a:r>
            <a:r>
              <a:rPr lang="ru-RU" sz="2400" err="1" smtClean="0"/>
              <a:t>паркомісцями</a:t>
            </a:r>
            <a:r>
              <a:rPr lang="ru-RU" sz="2400" smtClean="0"/>
              <a:t>:</a:t>
            </a:r>
            <a:endParaRPr lang="en-US" sz="2400" smtClean="0"/>
          </a:p>
          <a:p>
            <a:pPr algn="just">
              <a:lnSpc>
                <a:spcPct val="150000"/>
              </a:lnSpc>
            </a:pPr>
            <a:endParaRPr lang="ru-RU" sz="90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 smtClean="0"/>
              <a:t>Міські</a:t>
            </a:r>
            <a:r>
              <a:rPr lang="ru-RU" sz="2000" smtClean="0"/>
              <a:t> </a:t>
            </a:r>
            <a:r>
              <a:rPr lang="ru-RU" sz="2000" err="1"/>
              <a:t>муніципальні</a:t>
            </a:r>
            <a:r>
              <a:rPr lang="ru-RU" sz="2000"/>
              <a:t> </a:t>
            </a:r>
            <a:r>
              <a:rPr lang="ru-RU" sz="2000" smtClean="0"/>
              <a:t>парковки.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smtClean="0"/>
              <a:t>Парковки </a:t>
            </a:r>
            <a:r>
              <a:rPr lang="ru-RU" sz="2000" err="1"/>
              <a:t>біля</a:t>
            </a:r>
            <a:r>
              <a:rPr lang="ru-RU" sz="2000"/>
              <a:t> ТЦ та </a:t>
            </a:r>
            <a:r>
              <a:rPr lang="ru-RU" sz="2000" err="1" smtClean="0"/>
              <a:t>офісів</a:t>
            </a:r>
            <a:r>
              <a:rPr lang="ru-RU" sz="200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 smtClean="0"/>
              <a:t>Житлові</a:t>
            </a:r>
            <a:r>
              <a:rPr lang="ru-RU" sz="2000" smtClean="0"/>
              <a:t> </a:t>
            </a:r>
            <a:r>
              <a:rPr lang="ru-RU" sz="2000" err="1" smtClean="0"/>
              <a:t>комплекси</a:t>
            </a:r>
            <a:r>
              <a:rPr lang="ru-RU" sz="2000" smtClean="0"/>
              <a:t>.</a:t>
            </a:r>
            <a:endParaRPr lang="ru-RU" sz="200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 smtClean="0"/>
              <a:t>Медичні</a:t>
            </a:r>
            <a:r>
              <a:rPr lang="ru-RU" sz="2000" smtClean="0"/>
              <a:t> </a:t>
            </a:r>
            <a:r>
              <a:rPr lang="ru-RU" sz="2000"/>
              <a:t>установи, </a:t>
            </a:r>
            <a:r>
              <a:rPr lang="ru-RU" sz="2000" err="1"/>
              <a:t>аеропорти</a:t>
            </a:r>
            <a:r>
              <a:rPr lang="ru-RU" sz="2000"/>
              <a:t>, </a:t>
            </a:r>
            <a:r>
              <a:rPr lang="ru-RU" sz="2000" err="1" smtClean="0"/>
              <a:t>вокзали</a:t>
            </a:r>
            <a:r>
              <a:rPr lang="ru-RU" sz="2000" smtClean="0"/>
              <a:t>.</a:t>
            </a:r>
            <a:endParaRPr lang="ru-RU" sz="200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 smtClean="0"/>
              <a:t>Компанії</a:t>
            </a:r>
            <a:r>
              <a:rPr lang="ru-RU" sz="2000" smtClean="0"/>
              <a:t> </a:t>
            </a:r>
            <a:r>
              <a:rPr lang="ru-RU" sz="2000"/>
              <a:t>з </a:t>
            </a:r>
            <a:r>
              <a:rPr lang="ru-RU" sz="2000" smtClean="0"/>
              <a:t>автопарками.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20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1675" y="231045"/>
            <a:ext cx="9404723" cy="784955"/>
          </a:xfrm>
        </p:spPr>
        <p:txBody>
          <a:bodyPr/>
          <a:lstStyle/>
          <a:p>
            <a:r>
              <a:rPr lang="ru-RU" err="1"/>
              <a:t>Можливий</a:t>
            </a:r>
            <a:r>
              <a:rPr lang="ru-RU"/>
              <a:t> </a:t>
            </a:r>
            <a:r>
              <a:rPr lang="ru-RU" err="1"/>
              <a:t>розвиток</a:t>
            </a:r>
            <a:r>
              <a:rPr lang="ru-RU"/>
              <a:t> </a:t>
            </a:r>
            <a:r>
              <a:rPr lang="en-US"/>
              <a:t>Park4Flow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80220" y="1163781"/>
            <a:ext cx="882116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err="1" smtClean="0"/>
              <a:t>Інтеграція</a:t>
            </a:r>
            <a:r>
              <a:rPr lang="ru-RU" smtClean="0"/>
              <a:t> з ШІ. </a:t>
            </a:r>
            <a:r>
              <a:rPr lang="ru-RU" err="1" smtClean="0"/>
              <a:t>Прогнозування</a:t>
            </a:r>
            <a:r>
              <a:rPr lang="ru-RU" smtClean="0"/>
              <a:t> </a:t>
            </a:r>
            <a:r>
              <a:rPr lang="ru-RU" err="1"/>
              <a:t>зайнятості</a:t>
            </a:r>
            <a:r>
              <a:rPr lang="ru-RU"/>
              <a:t> </a:t>
            </a:r>
            <a:r>
              <a:rPr lang="ru-RU" err="1"/>
              <a:t>паркомісць</a:t>
            </a:r>
            <a:r>
              <a:rPr lang="ru-RU"/>
              <a:t>, </a:t>
            </a:r>
            <a:r>
              <a:rPr lang="ru-RU" err="1"/>
              <a:t>оптимізація</a:t>
            </a:r>
            <a:r>
              <a:rPr lang="ru-RU"/>
              <a:t> </a:t>
            </a:r>
            <a:r>
              <a:rPr lang="ru-RU" err="1" smtClean="0"/>
              <a:t>маршрутів</a:t>
            </a:r>
            <a:r>
              <a:rPr lang="ru-RU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err="1" smtClean="0"/>
              <a:t>Хмарна</a:t>
            </a:r>
            <a:r>
              <a:rPr lang="ru-RU" smtClean="0"/>
              <a:t> </a:t>
            </a:r>
            <a:r>
              <a:rPr lang="en-US"/>
              <a:t>SaaS-</a:t>
            </a:r>
            <a:r>
              <a:rPr lang="ru-RU" smtClean="0"/>
              <a:t>платформа. </a:t>
            </a:r>
            <a:r>
              <a:rPr lang="ru-RU" err="1" smtClean="0"/>
              <a:t>Надання</a:t>
            </a:r>
            <a:r>
              <a:rPr lang="ru-RU" smtClean="0"/>
              <a:t> </a:t>
            </a:r>
            <a:r>
              <a:rPr lang="ru-RU" err="1"/>
              <a:t>системи</a:t>
            </a:r>
            <a:r>
              <a:rPr lang="ru-RU"/>
              <a:t> </a:t>
            </a:r>
            <a:r>
              <a:rPr lang="ru-RU" err="1"/>
              <a:t>іншим</a:t>
            </a:r>
            <a:r>
              <a:rPr lang="ru-RU"/>
              <a:t> </a:t>
            </a:r>
            <a:r>
              <a:rPr lang="ru-RU" err="1"/>
              <a:t>містам</a:t>
            </a:r>
            <a:r>
              <a:rPr lang="ru-RU"/>
              <a:t> </a:t>
            </a:r>
            <a:r>
              <a:rPr lang="ru-RU" err="1"/>
              <a:t>або</a:t>
            </a:r>
            <a:r>
              <a:rPr lang="ru-RU"/>
              <a:t> </a:t>
            </a:r>
            <a:r>
              <a:rPr lang="ru-RU" err="1"/>
              <a:t>бізнесам</a:t>
            </a:r>
            <a:r>
              <a:rPr lang="ru-RU"/>
              <a:t> як </a:t>
            </a:r>
            <a:r>
              <a:rPr lang="ru-RU" err="1"/>
              <a:t>сервісу</a:t>
            </a:r>
            <a:r>
              <a:rPr lang="ru-RU"/>
              <a:t> з </a:t>
            </a:r>
            <a:r>
              <a:rPr lang="ru-RU" err="1"/>
              <a:t>особистим</a:t>
            </a:r>
            <a:r>
              <a:rPr lang="ru-RU"/>
              <a:t> </a:t>
            </a:r>
            <a:r>
              <a:rPr lang="ru-RU" err="1" smtClean="0"/>
              <a:t>кабінетом</a:t>
            </a:r>
            <a:r>
              <a:rPr lang="ru-RU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err="1" smtClean="0"/>
              <a:t>Повноцінна</a:t>
            </a:r>
            <a:r>
              <a:rPr lang="ru-RU" smtClean="0"/>
              <a:t> </a:t>
            </a:r>
            <a:r>
              <a:rPr lang="en-US"/>
              <a:t>iOS-</a:t>
            </a:r>
            <a:r>
              <a:rPr lang="ru-RU" err="1" smtClean="0"/>
              <a:t>версія</a:t>
            </a:r>
            <a:r>
              <a:rPr lang="ru-RU" smtClean="0"/>
              <a:t>. </a:t>
            </a:r>
            <a:r>
              <a:rPr lang="ru-RU" err="1" smtClean="0"/>
              <a:t>Розширення</a:t>
            </a:r>
            <a:r>
              <a:rPr lang="ru-RU" smtClean="0"/>
              <a:t> </a:t>
            </a:r>
            <a:r>
              <a:rPr lang="ru-RU" err="1"/>
              <a:t>мобільного</a:t>
            </a:r>
            <a:r>
              <a:rPr lang="ru-RU"/>
              <a:t> </a:t>
            </a:r>
            <a:r>
              <a:rPr lang="ru-RU" err="1"/>
              <a:t>застосунку</a:t>
            </a:r>
            <a:r>
              <a:rPr lang="ru-RU"/>
              <a:t> для </a:t>
            </a:r>
            <a:r>
              <a:rPr lang="ru-RU" err="1"/>
              <a:t>користувачів</a:t>
            </a:r>
            <a:r>
              <a:rPr lang="ru-RU"/>
              <a:t> </a:t>
            </a:r>
            <a:r>
              <a:rPr lang="en-US" smtClean="0"/>
              <a:t>iPhone.</a:t>
            </a:r>
            <a:endParaRPr lang="uk-UA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API </a:t>
            </a:r>
            <a:r>
              <a:rPr lang="ru-RU"/>
              <a:t>для </a:t>
            </a:r>
            <a:r>
              <a:rPr lang="ru-RU" err="1"/>
              <a:t>сторонніх</a:t>
            </a:r>
            <a:r>
              <a:rPr lang="ru-RU"/>
              <a:t> </a:t>
            </a:r>
            <a:r>
              <a:rPr lang="ru-RU" err="1" smtClean="0"/>
              <a:t>розробників</a:t>
            </a:r>
            <a:r>
              <a:rPr lang="ru-RU" smtClean="0"/>
              <a:t>. </a:t>
            </a:r>
            <a:r>
              <a:rPr lang="ru-RU" err="1" smtClean="0"/>
              <a:t>Можливість</a:t>
            </a:r>
            <a:r>
              <a:rPr lang="ru-RU" smtClean="0"/>
              <a:t> </a:t>
            </a:r>
            <a:r>
              <a:rPr lang="ru-RU" err="1"/>
              <a:t>створення</a:t>
            </a:r>
            <a:r>
              <a:rPr lang="ru-RU"/>
              <a:t> </a:t>
            </a:r>
            <a:r>
              <a:rPr lang="ru-RU" err="1"/>
              <a:t>власних</a:t>
            </a:r>
            <a:r>
              <a:rPr lang="ru-RU"/>
              <a:t> </a:t>
            </a:r>
            <a:r>
              <a:rPr lang="ru-RU" err="1"/>
              <a:t>інтерфейсів</a:t>
            </a:r>
            <a:r>
              <a:rPr lang="ru-RU"/>
              <a:t> на </a:t>
            </a:r>
            <a:r>
              <a:rPr lang="ru-RU" err="1"/>
              <a:t>основі</a:t>
            </a:r>
            <a:r>
              <a:rPr lang="ru-RU"/>
              <a:t> </a:t>
            </a:r>
            <a:r>
              <a:rPr lang="ru-RU" smtClean="0"/>
              <a:t>розробленої </a:t>
            </a:r>
            <a:r>
              <a:rPr lang="ru-RU" err="1"/>
              <a:t>платформи</a:t>
            </a:r>
            <a:r>
              <a:rPr lang="ru-RU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smtClean="0"/>
              <a:t>Перехід на </a:t>
            </a:r>
            <a:r>
              <a:rPr lang="uk-UA" err="1" smtClean="0"/>
              <a:t>мікросервіси</a:t>
            </a:r>
            <a:r>
              <a:rPr lang="uk-UA" smtClean="0"/>
              <a:t>. При великій </a:t>
            </a:r>
            <a:r>
              <a:rPr lang="uk-UA" err="1" smtClean="0"/>
              <a:t>завантаженності</a:t>
            </a:r>
            <a:r>
              <a:rPr lang="uk-UA" smtClean="0"/>
              <a:t> </a:t>
            </a:r>
            <a:r>
              <a:rPr lang="uk-UA" err="1" smtClean="0"/>
              <a:t>мікросервісна</a:t>
            </a:r>
            <a:r>
              <a:rPr lang="uk-UA" smtClean="0"/>
              <a:t> архітектура буде краще себе показувати зі сторони швидкодії та надійності.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1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66" y="194099"/>
            <a:ext cx="9404723" cy="1126700"/>
          </a:xfrm>
        </p:spPr>
        <p:txBody>
          <a:bodyPr/>
          <a:lstStyle/>
          <a:p>
            <a:r>
              <a:rPr lang="ru-RU"/>
              <a:t>Аналіз </a:t>
            </a:r>
            <a:r>
              <a:rPr lang="ru-RU" err="1"/>
              <a:t>існуючих</a:t>
            </a:r>
            <a:r>
              <a:rPr lang="ru-RU"/>
              <a:t> </a:t>
            </a:r>
            <a:r>
              <a:rPr lang="ru-RU" err="1"/>
              <a:t>рішень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30763" y="1645427"/>
            <a:ext cx="4682836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err="1" smtClean="0"/>
              <a:t>Американська</a:t>
            </a:r>
            <a:r>
              <a:rPr lang="ru-RU" smtClean="0"/>
              <a:t> </a:t>
            </a:r>
            <a:r>
              <a:rPr lang="ru-RU" err="1"/>
              <a:t>компанія</a:t>
            </a:r>
            <a:r>
              <a:rPr lang="ru-RU"/>
              <a:t>, </a:t>
            </a:r>
            <a:r>
              <a:rPr lang="ru-RU" err="1"/>
              <a:t>що</a:t>
            </a:r>
            <a:r>
              <a:rPr lang="ru-RU"/>
              <a:t> </a:t>
            </a:r>
            <a:r>
              <a:rPr lang="ru-RU" err="1"/>
              <a:t>пропонує</a:t>
            </a:r>
            <a:r>
              <a:rPr lang="ru-RU"/>
              <a:t> </a:t>
            </a:r>
            <a:r>
              <a:rPr lang="ru-RU" err="1"/>
              <a:t>мобільний</a:t>
            </a:r>
            <a:r>
              <a:rPr lang="ru-RU"/>
              <a:t> </a:t>
            </a:r>
            <a:r>
              <a:rPr lang="ru-RU" err="1"/>
              <a:t>додаток</a:t>
            </a:r>
            <a:r>
              <a:rPr lang="ru-RU"/>
              <a:t> для </a:t>
            </a:r>
            <a:r>
              <a:rPr lang="ru-RU" err="1"/>
              <a:t>пошуку</a:t>
            </a:r>
            <a:r>
              <a:rPr lang="ru-RU"/>
              <a:t>, </a:t>
            </a:r>
            <a:r>
              <a:rPr lang="ru-RU" err="1"/>
              <a:t>бронювання</a:t>
            </a:r>
            <a:r>
              <a:rPr lang="ru-RU"/>
              <a:t> та оплати </a:t>
            </a:r>
            <a:r>
              <a:rPr lang="ru-RU" err="1"/>
              <a:t>паркування</a:t>
            </a:r>
            <a:r>
              <a:rPr lang="ru-RU"/>
              <a:t> в </a:t>
            </a:r>
            <a:r>
              <a:rPr lang="ru-RU" err="1"/>
              <a:t>містах</a:t>
            </a:r>
            <a:r>
              <a:rPr lang="ru-RU"/>
              <a:t> США та </a:t>
            </a:r>
            <a:r>
              <a:rPr lang="ru-RU" err="1"/>
              <a:t>Європи</a:t>
            </a:r>
            <a:r>
              <a:rPr lang="ru-RU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6" y="3796144"/>
            <a:ext cx="2582718" cy="24499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90" y="1452562"/>
            <a:ext cx="3378199" cy="1900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4345707" y="4544405"/>
            <a:ext cx="4091709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err="1" smtClean="0"/>
              <a:t>Британська</a:t>
            </a:r>
            <a:r>
              <a:rPr lang="ru-RU" smtClean="0"/>
              <a:t> </a:t>
            </a:r>
            <a:r>
              <a:rPr lang="ru-RU" err="1" smtClean="0"/>
              <a:t>компанія</a:t>
            </a:r>
            <a:r>
              <a:rPr lang="ru-RU" smtClean="0"/>
              <a:t>, </a:t>
            </a:r>
            <a:r>
              <a:rPr lang="ru-RU" err="1" smtClean="0"/>
              <a:t>що</a:t>
            </a:r>
            <a:r>
              <a:rPr lang="ru-RU" smtClean="0"/>
              <a:t> </a:t>
            </a:r>
            <a:r>
              <a:rPr lang="ru-RU" err="1"/>
              <a:t>спеціалізується</a:t>
            </a:r>
            <a:r>
              <a:rPr lang="ru-RU"/>
              <a:t> на </a:t>
            </a:r>
            <a:r>
              <a:rPr lang="ru-RU" err="1"/>
              <a:t>бронюванні</a:t>
            </a:r>
            <a:r>
              <a:rPr lang="ru-RU"/>
              <a:t> </a:t>
            </a:r>
            <a:r>
              <a:rPr lang="ru-RU" err="1"/>
              <a:t>паркомісць</a:t>
            </a:r>
            <a:r>
              <a:rPr lang="ru-RU"/>
              <a:t> як у </a:t>
            </a:r>
            <a:r>
              <a:rPr lang="ru-RU" err="1"/>
              <a:t>муніципальних</a:t>
            </a:r>
            <a:r>
              <a:rPr lang="ru-RU"/>
              <a:t>, так і в </a:t>
            </a:r>
            <a:r>
              <a:rPr lang="ru-RU" err="1"/>
              <a:t>приватних</a:t>
            </a:r>
            <a:r>
              <a:rPr lang="ru-RU"/>
              <a:t> </a:t>
            </a:r>
            <a:r>
              <a:rPr lang="ru-RU" err="1"/>
              <a:t>паркінгах</a:t>
            </a:r>
            <a:r>
              <a:rPr lang="ru-RU"/>
              <a:t>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66" y="194099"/>
            <a:ext cx="9404723" cy="1126700"/>
          </a:xfrm>
        </p:spPr>
        <p:txBody>
          <a:bodyPr/>
          <a:lstStyle/>
          <a:p>
            <a:r>
              <a:rPr lang="ru-RU"/>
              <a:t>Аналіз </a:t>
            </a:r>
            <a:r>
              <a:rPr lang="ru-RU" err="1"/>
              <a:t>існуючих</a:t>
            </a:r>
            <a:r>
              <a:rPr lang="ru-RU"/>
              <a:t> </a:t>
            </a:r>
            <a:r>
              <a:rPr lang="ru-RU" err="1"/>
              <a:t>рішень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142836" y="2604655"/>
            <a:ext cx="3685309" cy="2050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89" y="3575176"/>
            <a:ext cx="2438400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57" y="1320797"/>
            <a:ext cx="3367715" cy="2245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5019965" y="1384778"/>
            <a:ext cx="4096327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err="1" smtClean="0"/>
              <a:t>Європейський</a:t>
            </a:r>
            <a:r>
              <a:rPr lang="ru-RU" smtClean="0"/>
              <a:t> </a:t>
            </a:r>
            <a:r>
              <a:rPr lang="ru-RU" err="1"/>
              <a:t>сервіс</a:t>
            </a:r>
            <a:r>
              <a:rPr lang="ru-RU"/>
              <a:t> </a:t>
            </a:r>
            <a:r>
              <a:rPr lang="ru-RU" err="1" smtClean="0"/>
              <a:t>який</a:t>
            </a:r>
            <a:r>
              <a:rPr lang="ru-RU" smtClean="0"/>
              <a:t> </a:t>
            </a:r>
            <a:r>
              <a:rPr lang="ru-RU" err="1"/>
              <a:t>працює</a:t>
            </a:r>
            <a:r>
              <a:rPr lang="ru-RU"/>
              <a:t> в </a:t>
            </a:r>
            <a:r>
              <a:rPr lang="ru-RU" err="1"/>
              <a:t>понад</a:t>
            </a:r>
            <a:r>
              <a:rPr lang="ru-RU"/>
              <a:t> 20 </a:t>
            </a:r>
            <a:r>
              <a:rPr lang="ru-RU" err="1"/>
              <a:t>країнах</a:t>
            </a:r>
            <a:r>
              <a:rPr lang="ru-RU"/>
              <a:t> і </a:t>
            </a:r>
            <a:r>
              <a:rPr lang="ru-RU" err="1"/>
              <a:t>дозволяє</a:t>
            </a:r>
            <a:r>
              <a:rPr lang="ru-RU"/>
              <a:t> </a:t>
            </a:r>
            <a:r>
              <a:rPr lang="ru-RU" err="1"/>
              <a:t>водіям</a:t>
            </a:r>
            <a:r>
              <a:rPr lang="ru-RU"/>
              <a:t> </a:t>
            </a:r>
            <a:r>
              <a:rPr lang="ru-RU" err="1"/>
              <a:t>оплачувати</a:t>
            </a:r>
            <a:r>
              <a:rPr lang="ru-RU"/>
              <a:t> </a:t>
            </a:r>
            <a:r>
              <a:rPr lang="ru-RU" err="1"/>
              <a:t>паркування</a:t>
            </a:r>
            <a:r>
              <a:rPr lang="ru-RU"/>
              <a:t> через </a:t>
            </a:r>
            <a:r>
              <a:rPr lang="ru-RU" err="1"/>
              <a:t>мобільний</a:t>
            </a:r>
            <a:r>
              <a:rPr lang="ru-RU"/>
              <a:t> </a:t>
            </a:r>
            <a:r>
              <a:rPr lang="ru-RU" err="1"/>
              <a:t>додаток</a:t>
            </a:r>
            <a:r>
              <a:rPr lang="ru-RU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20114" y="4073237"/>
            <a:ext cx="5329381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mtClean="0"/>
              <a:t>Система</a:t>
            </a:r>
            <a:r>
              <a:rPr lang="ru-RU" smtClean="0"/>
              <a:t>, </a:t>
            </a:r>
            <a:r>
              <a:rPr lang="ru-RU"/>
              <a:t>яка </a:t>
            </a:r>
            <a:r>
              <a:rPr lang="ru-RU" err="1"/>
              <a:t>пропонує</a:t>
            </a:r>
            <a:r>
              <a:rPr lang="ru-RU"/>
              <a:t> </a:t>
            </a:r>
            <a:r>
              <a:rPr lang="ru-RU" err="1"/>
              <a:t>бронювання</a:t>
            </a:r>
            <a:r>
              <a:rPr lang="ru-RU"/>
              <a:t> </a:t>
            </a:r>
            <a:r>
              <a:rPr lang="ru-RU" err="1"/>
              <a:t>паркомісць</a:t>
            </a:r>
            <a:r>
              <a:rPr lang="ru-RU"/>
              <a:t> у </a:t>
            </a:r>
            <a:r>
              <a:rPr lang="ru-RU" err="1"/>
              <a:t>містах</a:t>
            </a:r>
            <a:r>
              <a:rPr lang="ru-RU"/>
              <a:t> </a:t>
            </a:r>
            <a:r>
              <a:rPr lang="ru-RU" err="1"/>
              <a:t>Європи</a:t>
            </a:r>
            <a:r>
              <a:rPr lang="ru-RU"/>
              <a:t>, особливо в </a:t>
            </a:r>
            <a:r>
              <a:rPr lang="ru-RU" err="1"/>
              <a:t>аеропортах</a:t>
            </a:r>
            <a:r>
              <a:rPr lang="ru-RU"/>
              <a:t>, </a:t>
            </a:r>
            <a:r>
              <a:rPr lang="ru-RU" err="1"/>
              <a:t>біля</a:t>
            </a:r>
            <a:r>
              <a:rPr lang="ru-RU"/>
              <a:t> </a:t>
            </a:r>
            <a:r>
              <a:rPr lang="ru-RU" err="1"/>
              <a:t>вокзалів</a:t>
            </a:r>
            <a:r>
              <a:rPr lang="ru-RU"/>
              <a:t> і </a:t>
            </a:r>
            <a:r>
              <a:rPr lang="ru-RU" err="1"/>
              <a:t>туристичних</a:t>
            </a:r>
            <a:r>
              <a:rPr lang="ru-RU"/>
              <a:t> зон. Вона </a:t>
            </a:r>
            <a:r>
              <a:rPr lang="ru-RU" err="1"/>
              <a:t>відрізняється</a:t>
            </a:r>
            <a:r>
              <a:rPr lang="ru-RU"/>
              <a:t> </a:t>
            </a:r>
            <a:r>
              <a:rPr lang="ru-RU" err="1"/>
              <a:t>від</a:t>
            </a:r>
            <a:r>
              <a:rPr lang="ru-RU"/>
              <a:t> </a:t>
            </a:r>
            <a:r>
              <a:rPr lang="ru-RU" err="1"/>
              <a:t>інших</a:t>
            </a:r>
            <a:r>
              <a:rPr lang="ru-RU"/>
              <a:t> </a:t>
            </a:r>
            <a:r>
              <a:rPr lang="ru-RU" err="1"/>
              <a:t>сервісів</a:t>
            </a:r>
            <a:r>
              <a:rPr lang="ru-RU"/>
              <a:t> </a:t>
            </a:r>
            <a:r>
              <a:rPr lang="ru-RU" err="1"/>
              <a:t>тим</a:t>
            </a:r>
            <a:r>
              <a:rPr lang="ru-RU"/>
              <a:t>, </a:t>
            </a:r>
            <a:r>
              <a:rPr lang="ru-RU" err="1"/>
              <a:t>що</a:t>
            </a:r>
            <a:r>
              <a:rPr lang="ru-RU"/>
              <a:t> </a:t>
            </a:r>
            <a:r>
              <a:rPr lang="ru-RU" err="1"/>
              <a:t>працює</a:t>
            </a:r>
            <a:r>
              <a:rPr lang="ru-RU"/>
              <a:t> не </a:t>
            </a:r>
            <a:r>
              <a:rPr lang="ru-RU" err="1"/>
              <a:t>тільки</a:t>
            </a:r>
            <a:r>
              <a:rPr lang="ru-RU"/>
              <a:t> з </a:t>
            </a:r>
            <a:r>
              <a:rPr lang="ru-RU" err="1"/>
              <a:t>муніципальними</a:t>
            </a:r>
            <a:r>
              <a:rPr lang="ru-RU"/>
              <a:t>, але й з </a:t>
            </a:r>
            <a:r>
              <a:rPr lang="ru-RU" err="1"/>
              <a:t>приватними</a:t>
            </a:r>
            <a:r>
              <a:rPr lang="ru-RU"/>
              <a:t> </a:t>
            </a:r>
            <a:r>
              <a:rPr lang="ru-RU" err="1"/>
              <a:t>паркінгами</a:t>
            </a:r>
            <a:r>
              <a:rPr lang="ru-RU"/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5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40801" y="157154"/>
            <a:ext cx="9404723" cy="1034337"/>
          </a:xfrm>
        </p:spPr>
        <p:txBody>
          <a:bodyPr/>
          <a:lstStyle/>
          <a:p>
            <a:r>
              <a:rPr lang="uk-UA" smtClean="0"/>
              <a:t>Постановка задачі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06766" y="1551525"/>
            <a:ext cx="5578763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err="1"/>
              <a:t>Створити</a:t>
            </a:r>
            <a:r>
              <a:rPr lang="ru-RU" sz="2000"/>
              <a:t> систему для</a:t>
            </a:r>
            <a:r>
              <a:rPr lang="ru-RU" sz="2000" smtClean="0"/>
              <a:t>:</a:t>
            </a:r>
            <a:endParaRPr lang="en-US" sz="2000" smtClean="0"/>
          </a:p>
          <a:p>
            <a:pPr>
              <a:lnSpc>
                <a:spcPct val="150000"/>
              </a:lnSpc>
            </a:pPr>
            <a:endParaRPr lang="ru-RU" sz="90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/>
              <a:t>Реєстрації</a:t>
            </a:r>
            <a:r>
              <a:rPr lang="ru-RU" sz="2000"/>
              <a:t> </a:t>
            </a:r>
            <a:r>
              <a:rPr lang="ru-RU" sz="2000" smtClean="0"/>
              <a:t>парковок.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/>
              <a:t>К</a:t>
            </a:r>
            <a:r>
              <a:rPr lang="ru-RU" sz="2000" err="1" smtClean="0"/>
              <a:t>ерування</a:t>
            </a:r>
            <a:r>
              <a:rPr lang="ru-RU" sz="2000" smtClean="0"/>
              <a:t> парковками.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 smtClean="0"/>
              <a:t>Бронювання</a:t>
            </a:r>
            <a:r>
              <a:rPr lang="ru-RU" sz="2000" smtClean="0"/>
              <a:t> </a:t>
            </a:r>
            <a:r>
              <a:rPr lang="ru-RU" sz="2000" err="1" smtClean="0"/>
              <a:t>паркувальних</a:t>
            </a:r>
            <a:r>
              <a:rPr lang="ru-RU" sz="2000" smtClean="0"/>
              <a:t> </a:t>
            </a:r>
            <a:r>
              <a:rPr lang="ru-RU" sz="2000" err="1" smtClean="0"/>
              <a:t>місць</a:t>
            </a:r>
            <a:r>
              <a:rPr lang="ru-RU" sz="200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smtClean="0"/>
              <a:t>Оплати </a:t>
            </a:r>
            <a:r>
              <a:rPr lang="ru-RU" sz="2000"/>
              <a:t>та </a:t>
            </a:r>
            <a:r>
              <a:rPr lang="ru-RU" sz="2000" err="1"/>
              <a:t>аналітики</a:t>
            </a:r>
            <a:r>
              <a:rPr lang="ru-RU" sz="200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sz="2000" smtClean="0"/>
              <a:t>Керування профілем користувача.</a:t>
            </a:r>
            <a:endParaRPr lang="ru-RU" sz="200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sz="2000" smtClean="0"/>
              <a:t>Інтеграції з </a:t>
            </a:r>
            <a:r>
              <a:rPr lang="en-US" sz="2000" err="1" smtClean="0"/>
              <a:t>IoT</a:t>
            </a:r>
            <a:r>
              <a:rPr lang="en-US" sz="2000" smtClean="0"/>
              <a:t> </a:t>
            </a:r>
            <a:r>
              <a:rPr lang="uk-UA" sz="2000" smtClean="0"/>
              <a:t>пристроями.</a:t>
            </a:r>
          </a:p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307579" y="1551525"/>
            <a:ext cx="5137945" cy="2608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err="1"/>
              <a:t>Очікувані</a:t>
            </a:r>
            <a:r>
              <a:rPr lang="ru-RU" sz="2000"/>
              <a:t> </a:t>
            </a:r>
            <a:r>
              <a:rPr lang="ru-RU" sz="2000" err="1"/>
              <a:t>результати</a:t>
            </a:r>
            <a:r>
              <a:rPr lang="ru-RU" sz="2000" smtClean="0"/>
              <a:t>:</a:t>
            </a:r>
            <a:endParaRPr lang="en-US" sz="2000" smtClean="0"/>
          </a:p>
          <a:p>
            <a:pPr>
              <a:lnSpc>
                <a:spcPct val="150000"/>
              </a:lnSpc>
            </a:pPr>
            <a:endParaRPr lang="ru-RU" sz="90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/>
              <a:t>Інтуїтивний</a:t>
            </a:r>
            <a:r>
              <a:rPr lang="ru-RU" sz="2000"/>
              <a:t> </a:t>
            </a:r>
            <a:r>
              <a:rPr lang="ru-RU" sz="2000" smtClean="0"/>
              <a:t>та </a:t>
            </a:r>
            <a:r>
              <a:rPr lang="ru-RU" sz="2000" err="1" smtClean="0"/>
              <a:t>приємний</a:t>
            </a:r>
            <a:r>
              <a:rPr lang="ru-RU" sz="2000" smtClean="0"/>
              <a:t> </a:t>
            </a:r>
            <a:r>
              <a:rPr lang="ru-RU" sz="2000" err="1" smtClean="0"/>
              <a:t>інтерфейс</a:t>
            </a:r>
            <a:r>
              <a:rPr lang="ru-RU" sz="200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 smtClean="0"/>
              <a:t>Надійна</a:t>
            </a:r>
            <a:r>
              <a:rPr lang="ru-RU" sz="2000" smtClean="0"/>
              <a:t> </a:t>
            </a:r>
            <a:r>
              <a:rPr lang="ru-RU" sz="2000" err="1"/>
              <a:t>серверна</a:t>
            </a:r>
            <a:r>
              <a:rPr lang="ru-RU" sz="2000"/>
              <a:t> </a:t>
            </a:r>
            <a:r>
              <a:rPr lang="ru-RU" sz="2000" err="1"/>
              <a:t>логіка</a:t>
            </a:r>
            <a:r>
              <a:rPr lang="ru-RU" sz="200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err="1" smtClean="0"/>
              <a:t>Мобільна</a:t>
            </a:r>
            <a:r>
              <a:rPr lang="ru-RU" sz="2000" smtClean="0"/>
              <a:t> </a:t>
            </a:r>
            <a:r>
              <a:rPr lang="ru-RU" sz="2000" err="1"/>
              <a:t>інтеграція</a:t>
            </a:r>
            <a:r>
              <a:rPr lang="ru-RU" sz="200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sz="2000" smtClean="0"/>
              <a:t>Безпека даних.</a:t>
            </a:r>
            <a:endParaRPr lang="ru-RU" sz="20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9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2329" y="83264"/>
            <a:ext cx="9404723" cy="868082"/>
          </a:xfrm>
        </p:spPr>
        <p:txBody>
          <a:bodyPr/>
          <a:lstStyle/>
          <a:p>
            <a:r>
              <a:rPr lang="ru-RU" err="1"/>
              <a:t>Вибір</a:t>
            </a:r>
            <a:r>
              <a:rPr lang="ru-RU"/>
              <a:t> </a:t>
            </a:r>
            <a:r>
              <a:rPr lang="ru-RU" err="1"/>
              <a:t>технологій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86" y="3251583"/>
            <a:ext cx="2751304" cy="16851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93" y="4839189"/>
            <a:ext cx="5429250" cy="1857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81" y="877174"/>
            <a:ext cx="4178102" cy="27453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09" y="3622555"/>
            <a:ext cx="2623667" cy="262840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78" b="96326" l="3696" r="98696">
                        <a14:foregroundMark x1="19783" y1="34824" x2="27283" y2="34026"/>
                        <a14:foregroundMark x1="28804" y1="34665" x2="31957" y2="34665"/>
                        <a14:foregroundMark x1="68478" y1="34505" x2="78913" y2="34026"/>
                        <a14:foregroundMark x1="95543" y1="4313" x2="95543" y2="4313"/>
                        <a14:foregroundMark x1="55870" y1="46965" x2="50435" y2="40575"/>
                        <a14:foregroundMark x1="52283" y1="37540" x2="61304" y2="13099"/>
                        <a14:foregroundMark x1="67065" y1="10383" x2="77391" y2="8786"/>
                        <a14:foregroundMark x1="83478" y1="11502" x2="93152" y2="19329"/>
                        <a14:foregroundMark x1="83043" y1="12300" x2="75543" y2="9265"/>
                        <a14:foregroundMark x1="56739" y1="18850" x2="42609" y2="46166"/>
                        <a14:foregroundMark x1="35109" y1="59425" x2="8370" y2="58147"/>
                        <a14:foregroundMark x1="56087" y1="50958" x2="77500" y2="62939"/>
                        <a14:foregroundMark x1="81739" y1="63259" x2="91630" y2="41534"/>
                        <a14:foregroundMark x1="93478" y1="36262" x2="93478" y2="23323"/>
                        <a14:foregroundMark x1="98913" y1="37700" x2="98261" y2="34505"/>
                        <a14:foregroundMark x1="6196" y1="51438" x2="3696" y2="24760"/>
                        <a14:foregroundMark x1="8370" y1="19010" x2="25435" y2="6709"/>
                        <a14:foregroundMark x1="28043" y1="7668" x2="45000" y2="21086"/>
                        <a14:foregroundMark x1="64130" y1="95847" x2="64674" y2="80192"/>
                        <a14:foregroundMark x1="74022" y1="93450" x2="74130" y2="82748"/>
                        <a14:foregroundMark x1="80435" y1="93131" x2="78370" y2="84824"/>
                        <a14:foregroundMark x1="82826" y1="92173" x2="83043" y2="81150"/>
                        <a14:foregroundMark x1="89239" y1="80671" x2="87500" y2="88498"/>
                        <a14:foregroundMark x1="88478" y1="93450" x2="92391" y2="96166"/>
                        <a14:foregroundMark x1="38478" y1="92971" x2="39239" y2="93610"/>
                        <a14:foregroundMark x1="25435" y1="84824" x2="22935" y2="86581"/>
                        <a14:foregroundMark x1="12174" y1="87859" x2="9674" y2="81949"/>
                        <a14:foregroundMark x1="71630" y1="2556" x2="73804" y2="2236"/>
                        <a14:foregroundMark x1="22500" y1="1278" x2="22500" y2="1278"/>
                        <a14:foregroundMark x1="94022" y1="4313" x2="94022" y2="4313"/>
                        <a14:foregroundMark x1="46522" y1="90735" x2="46522" y2="90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17" y="1348134"/>
            <a:ext cx="3041174" cy="206932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29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1637" y="295700"/>
            <a:ext cx="8462179" cy="831137"/>
          </a:xfrm>
        </p:spPr>
        <p:txBody>
          <a:bodyPr/>
          <a:lstStyle/>
          <a:p>
            <a:r>
              <a:rPr lang="ru-RU"/>
              <a:t>Архітектура </a:t>
            </a:r>
            <a:r>
              <a:rPr lang="ru-RU" err="1"/>
              <a:t>системи</a:t>
            </a:r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4183" y="1392051"/>
            <a:ext cx="5869738" cy="4722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4981" y="1235033"/>
            <a:ext cx="39162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/>
              <a:t>Дана система </a:t>
            </a:r>
            <a:r>
              <a:rPr lang="ru-RU" sz="2000" err="1"/>
              <a:t>реалізована</a:t>
            </a:r>
            <a:r>
              <a:rPr lang="ru-RU" sz="2000"/>
              <a:t> за </a:t>
            </a:r>
            <a:r>
              <a:rPr lang="ru-RU" sz="2000" err="1"/>
              <a:t>клієнт</a:t>
            </a:r>
            <a:r>
              <a:rPr lang="ru-RU" sz="2000"/>
              <a:t>-серверною </a:t>
            </a:r>
            <a:r>
              <a:rPr lang="ru-RU" sz="2000" err="1"/>
              <a:t>моделлю</a:t>
            </a:r>
            <a:r>
              <a:rPr lang="ru-RU" sz="2000"/>
              <a:t> та </a:t>
            </a:r>
            <a:r>
              <a:rPr lang="ru-RU" sz="2000" err="1"/>
              <a:t>передбачає</a:t>
            </a:r>
            <a:r>
              <a:rPr lang="ru-RU" sz="2000"/>
              <a:t> </a:t>
            </a:r>
            <a:r>
              <a:rPr lang="ru-RU" sz="2000" err="1"/>
              <a:t>взаємодію</a:t>
            </a:r>
            <a:r>
              <a:rPr lang="ru-RU" sz="2000"/>
              <a:t> </a:t>
            </a:r>
            <a:r>
              <a:rPr lang="ru-RU" sz="2000" err="1"/>
              <a:t>між</a:t>
            </a:r>
            <a:r>
              <a:rPr lang="ru-RU" sz="2000"/>
              <a:t> </a:t>
            </a:r>
            <a:r>
              <a:rPr lang="ru-RU" sz="2000" err="1"/>
              <a:t>декількома</a:t>
            </a:r>
            <a:r>
              <a:rPr lang="ru-RU" sz="2000"/>
              <a:t> </a:t>
            </a:r>
            <a:r>
              <a:rPr lang="ru-RU" sz="2000" err="1"/>
              <a:t>апаратними</a:t>
            </a:r>
            <a:r>
              <a:rPr lang="ru-RU" sz="2000"/>
              <a:t> </a:t>
            </a:r>
            <a:r>
              <a:rPr lang="ru-RU" sz="2000" err="1"/>
              <a:t>пристроями</a:t>
            </a:r>
            <a:r>
              <a:rPr lang="ru-RU" sz="2000"/>
              <a:t> (девайсами) та </a:t>
            </a:r>
            <a:r>
              <a:rPr lang="ru-RU" sz="2000" err="1"/>
              <a:t>програмними</a:t>
            </a:r>
            <a:r>
              <a:rPr lang="ru-RU" sz="2000"/>
              <a:t> артефактами (компонентами), </a:t>
            </a:r>
            <a:r>
              <a:rPr lang="ru-RU" sz="2000" err="1"/>
              <a:t>які</a:t>
            </a:r>
            <a:r>
              <a:rPr lang="ru-RU" sz="2000"/>
              <a:t> </a:t>
            </a:r>
            <a:r>
              <a:rPr lang="ru-RU" sz="2000" err="1"/>
              <a:t>розгортаються</a:t>
            </a:r>
            <a:r>
              <a:rPr lang="ru-RU" sz="2000"/>
              <a:t> на них.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2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8838" y="194100"/>
            <a:ext cx="9404723" cy="1400530"/>
          </a:xfrm>
        </p:spPr>
        <p:txBody>
          <a:bodyPr/>
          <a:lstStyle/>
          <a:p>
            <a:r>
              <a:rPr lang="ru-RU" err="1" smtClean="0"/>
              <a:t>Арх</a:t>
            </a:r>
            <a:r>
              <a:rPr lang="uk-UA" err="1" smtClean="0"/>
              <a:t>ітектура</a:t>
            </a:r>
            <a:r>
              <a:rPr lang="uk-UA" smtClean="0"/>
              <a:t> серверної частини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429164" y="29279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1054" y="1900722"/>
            <a:ext cx="6134302" cy="4016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0330" y="1768524"/>
            <a:ext cx="4211780" cy="372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err="1"/>
              <a:t>Архітектура</a:t>
            </a:r>
            <a:r>
              <a:rPr lang="ru-RU" sz="2000"/>
              <a:t> </a:t>
            </a:r>
            <a:r>
              <a:rPr lang="ru-RU" sz="2000" err="1"/>
              <a:t>серверної</a:t>
            </a:r>
            <a:r>
              <a:rPr lang="ru-RU" sz="2000"/>
              <a:t> </a:t>
            </a:r>
            <a:r>
              <a:rPr lang="ru-RU" sz="2000" err="1"/>
              <a:t>частини</a:t>
            </a:r>
            <a:r>
              <a:rPr lang="ru-RU" sz="2000"/>
              <a:t> </a:t>
            </a:r>
            <a:r>
              <a:rPr lang="ru-RU" sz="2000" err="1"/>
              <a:t>програмної</a:t>
            </a:r>
            <a:r>
              <a:rPr lang="ru-RU" sz="2000"/>
              <a:t> </a:t>
            </a:r>
            <a:r>
              <a:rPr lang="ru-RU" sz="2000" err="1"/>
              <a:t>системи</a:t>
            </a:r>
            <a:r>
              <a:rPr lang="ru-RU" sz="2000"/>
              <a:t> </a:t>
            </a:r>
            <a:r>
              <a:rPr lang="ru-RU" sz="2000" err="1"/>
              <a:t>побудована</a:t>
            </a:r>
            <a:r>
              <a:rPr lang="ru-RU" sz="2000"/>
              <a:t> за принципами </a:t>
            </a:r>
            <a:r>
              <a:rPr lang="ru-RU" sz="2000" err="1"/>
              <a:t>модульної</a:t>
            </a:r>
            <a:r>
              <a:rPr lang="ru-RU" sz="2000"/>
              <a:t> </a:t>
            </a:r>
            <a:r>
              <a:rPr lang="ru-RU" sz="2000" err="1"/>
              <a:t>багатошарової</a:t>
            </a:r>
            <a:r>
              <a:rPr lang="ru-RU" sz="2000"/>
              <a:t> </a:t>
            </a:r>
            <a:r>
              <a:rPr lang="ru-RU" sz="2000" err="1" smtClean="0"/>
              <a:t>чистої</a:t>
            </a:r>
            <a:r>
              <a:rPr lang="ru-RU" sz="2000" smtClean="0"/>
              <a:t> </a:t>
            </a:r>
            <a:r>
              <a:rPr lang="ru-RU" sz="2000" err="1" smtClean="0"/>
              <a:t>архітектури</a:t>
            </a:r>
            <a:r>
              <a:rPr lang="ru-RU" sz="2000" smtClean="0"/>
              <a:t>, </a:t>
            </a:r>
            <a:r>
              <a:rPr lang="ru-RU" sz="2000" err="1"/>
              <a:t>що</a:t>
            </a:r>
            <a:r>
              <a:rPr lang="ru-RU" sz="2000"/>
              <a:t> </a:t>
            </a:r>
            <a:r>
              <a:rPr lang="ru-RU" sz="2000" err="1"/>
              <a:t>забезпечує</a:t>
            </a:r>
            <a:r>
              <a:rPr lang="ru-RU" sz="2000"/>
              <a:t> </a:t>
            </a:r>
            <a:r>
              <a:rPr lang="ru-RU" sz="2000" err="1"/>
              <a:t>чітке</a:t>
            </a:r>
            <a:r>
              <a:rPr lang="ru-RU" sz="2000"/>
              <a:t> </a:t>
            </a:r>
            <a:r>
              <a:rPr lang="ru-RU" sz="2000" err="1"/>
              <a:t>розділення</a:t>
            </a:r>
            <a:r>
              <a:rPr lang="ru-RU" sz="2000"/>
              <a:t> </a:t>
            </a:r>
            <a:r>
              <a:rPr lang="ru-RU" sz="2000" err="1"/>
              <a:t>відповідальностей</a:t>
            </a:r>
            <a:r>
              <a:rPr lang="ru-RU" sz="2000"/>
              <a:t> та </a:t>
            </a:r>
            <a:r>
              <a:rPr lang="ru-RU" sz="2000" err="1"/>
              <a:t>високу</a:t>
            </a:r>
            <a:r>
              <a:rPr lang="ru-RU" sz="2000"/>
              <a:t> </a:t>
            </a:r>
            <a:r>
              <a:rPr lang="ru-RU" sz="2000" err="1"/>
              <a:t>масштабованість</a:t>
            </a:r>
            <a:r>
              <a:rPr lang="ru-RU" sz="2000"/>
              <a:t> </a:t>
            </a:r>
            <a:r>
              <a:rPr lang="ru-RU" sz="2000" err="1"/>
              <a:t>рішення</a:t>
            </a:r>
            <a:r>
              <a:rPr lang="ru-RU" sz="200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2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8148" y="147918"/>
            <a:ext cx="9404723" cy="1400530"/>
          </a:xfrm>
        </p:spPr>
        <p:txBody>
          <a:bodyPr/>
          <a:lstStyle/>
          <a:p>
            <a:r>
              <a:rPr lang="uk-UA" smtClean="0"/>
              <a:t>Архітектура веб - клієнту</a:t>
            </a:r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8000" y="1548448"/>
            <a:ext cx="4716867" cy="45508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5015" y="1450108"/>
            <a:ext cx="4368801" cy="372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err="1"/>
              <a:t>Архітектура</a:t>
            </a:r>
            <a:r>
              <a:rPr lang="ru-RU" sz="2000"/>
              <a:t> </a:t>
            </a:r>
            <a:r>
              <a:rPr lang="ru-RU" sz="2000" err="1"/>
              <a:t>організована</a:t>
            </a:r>
            <a:r>
              <a:rPr lang="ru-RU" sz="2000"/>
              <a:t> за </a:t>
            </a:r>
            <a:r>
              <a:rPr lang="ru-RU" sz="2000" err="1"/>
              <a:t>модульним</a:t>
            </a:r>
            <a:r>
              <a:rPr lang="ru-RU" sz="2000"/>
              <a:t> </a:t>
            </a:r>
            <a:r>
              <a:rPr lang="ru-RU" sz="2000" smtClean="0"/>
              <a:t>принципом </a:t>
            </a:r>
            <a:r>
              <a:rPr lang="ru-RU" sz="2000"/>
              <a:t>з </a:t>
            </a:r>
            <a:r>
              <a:rPr lang="ru-RU" sz="2000" err="1"/>
              <a:t>чітким</a:t>
            </a:r>
            <a:r>
              <a:rPr lang="ru-RU" sz="2000"/>
              <a:t> </a:t>
            </a:r>
            <a:r>
              <a:rPr lang="ru-RU" sz="2000" err="1"/>
              <a:t>розділенням</a:t>
            </a:r>
            <a:r>
              <a:rPr lang="ru-RU" sz="2000"/>
              <a:t> </a:t>
            </a:r>
            <a:r>
              <a:rPr lang="ru-RU" sz="2000" err="1"/>
              <a:t>відповідальностей</a:t>
            </a:r>
            <a:r>
              <a:rPr lang="ru-RU" sz="2000"/>
              <a:t> </a:t>
            </a:r>
            <a:r>
              <a:rPr lang="ru-RU" sz="2000" err="1"/>
              <a:t>між</a:t>
            </a:r>
            <a:r>
              <a:rPr lang="ru-RU" sz="2000"/>
              <a:t> компонентами, </a:t>
            </a:r>
            <a:r>
              <a:rPr lang="ru-RU" sz="2000" err="1"/>
              <a:t>що</a:t>
            </a:r>
            <a:r>
              <a:rPr lang="ru-RU" sz="2000"/>
              <a:t> </a:t>
            </a:r>
            <a:r>
              <a:rPr lang="ru-RU" sz="2000" err="1"/>
              <a:t>дозволяє</a:t>
            </a:r>
            <a:r>
              <a:rPr lang="ru-RU" sz="2000"/>
              <a:t> </a:t>
            </a:r>
            <a:r>
              <a:rPr lang="ru-RU" sz="2000" err="1"/>
              <a:t>ефективно</a:t>
            </a:r>
            <a:r>
              <a:rPr lang="ru-RU" sz="2000"/>
              <a:t> </a:t>
            </a:r>
            <a:r>
              <a:rPr lang="ru-RU" sz="2000" err="1"/>
              <a:t>масштабувати</a:t>
            </a:r>
            <a:r>
              <a:rPr lang="ru-RU" sz="2000"/>
              <a:t> проект і </a:t>
            </a:r>
            <a:r>
              <a:rPr lang="ru-RU" sz="2000" err="1"/>
              <a:t>інтегрувати</a:t>
            </a:r>
            <a:r>
              <a:rPr lang="ru-RU" sz="2000"/>
              <a:t> </a:t>
            </a:r>
            <a:r>
              <a:rPr lang="ru-RU" sz="2000" err="1"/>
              <a:t>нові</a:t>
            </a:r>
            <a:r>
              <a:rPr lang="ru-RU" sz="2000"/>
              <a:t> </a:t>
            </a:r>
            <a:r>
              <a:rPr lang="ru-RU" sz="2000" err="1"/>
              <a:t>функції</a:t>
            </a:r>
            <a:r>
              <a:rPr lang="ru-RU" sz="2000"/>
              <a:t> без </a:t>
            </a:r>
            <a:r>
              <a:rPr lang="ru-RU" sz="2000" err="1"/>
              <a:t>порушення</a:t>
            </a:r>
            <a:r>
              <a:rPr lang="ru-RU" sz="2000"/>
              <a:t> </a:t>
            </a:r>
            <a:r>
              <a:rPr lang="ru-RU" sz="2000" err="1"/>
              <a:t>існуючої</a:t>
            </a:r>
            <a:r>
              <a:rPr lang="ru-RU" sz="2000"/>
              <a:t> </a:t>
            </a:r>
            <a:r>
              <a:rPr lang="ru-RU" sz="2000" err="1" smtClean="0"/>
              <a:t>логіки</a:t>
            </a:r>
            <a:r>
              <a:rPr lang="ru-RU" sz="2000" smtClean="0"/>
              <a:t>.</a:t>
            </a:r>
            <a:endParaRPr lang="ru-RU" sz="20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7869-16D3-4369-9125-3147BE43C2C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775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537</TotalTime>
  <Words>901</Words>
  <Application>Microsoft Office PowerPoint</Application>
  <PresentationFormat>Широкоэкранный</PresentationFormat>
  <Paragraphs>158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Gothic</vt:lpstr>
      <vt:lpstr>Times New Roman</vt:lpstr>
      <vt:lpstr>Wingdings</vt:lpstr>
      <vt:lpstr>Wingdings 3</vt:lpstr>
      <vt:lpstr>Ион</vt:lpstr>
      <vt:lpstr>Міністерство освіти і науки України Харківський національний університет радіоелектроніки </vt:lpstr>
      <vt:lpstr>Мета роботи</vt:lpstr>
      <vt:lpstr>Аналіз існуючих рішень</vt:lpstr>
      <vt:lpstr>Аналіз існуючих рішень</vt:lpstr>
      <vt:lpstr>Постановка задачі</vt:lpstr>
      <vt:lpstr>Вибір технологій</vt:lpstr>
      <vt:lpstr>Архітектура системи</vt:lpstr>
      <vt:lpstr>Архітектура серверної частини</vt:lpstr>
      <vt:lpstr>Архітектура веб - клієнту</vt:lpstr>
      <vt:lpstr>Архітектура мобільного клієнту</vt:lpstr>
      <vt:lpstr>Структура бази даних</vt:lpstr>
      <vt:lpstr>Опис програмного забезпечення</vt:lpstr>
      <vt:lpstr>Дизайн системи</vt:lpstr>
      <vt:lpstr>Взаємодія з IoT терміналом</vt:lpstr>
      <vt:lpstr>Діяльність IoT терміналу</vt:lpstr>
      <vt:lpstr>Стани IoT терміналу</vt:lpstr>
      <vt:lpstr>Цікаві алгоритми</vt:lpstr>
      <vt:lpstr>Цікаві алгоритми</vt:lpstr>
      <vt:lpstr>Інтерфейс користувача</vt:lpstr>
      <vt:lpstr>Панель керування паркінгом</vt:lpstr>
      <vt:lpstr>Сторінка керування підпискою на сервіс</vt:lpstr>
      <vt:lpstr>Вибір паркінгу</vt:lpstr>
      <vt:lpstr>Безпека даних</vt:lpstr>
      <vt:lpstr>Перевірка авторизації користувачів</vt:lpstr>
      <vt:lpstr>Тестування</vt:lpstr>
      <vt:lpstr>Тестування</vt:lpstr>
      <vt:lpstr>Підсумки</vt:lpstr>
      <vt:lpstr>Можливості використання</vt:lpstr>
      <vt:lpstr>Можливий розвиток Park4Flow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Міністерство освіти і науки України Харківський національний університет радіоелектроніки</dc:title>
  <dc:creator>Марк Радько</dc:creator>
  <cp:lastModifiedBy>Марк Радько</cp:lastModifiedBy>
  <cp:revision>32</cp:revision>
  <dcterms:created xsi:type="dcterms:W3CDTF">2025-06-10T12:47:52Z</dcterms:created>
  <dcterms:modified xsi:type="dcterms:W3CDTF">2025-06-12T12:28:44Z</dcterms:modified>
</cp:coreProperties>
</file>