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8" r:id="rId13"/>
    <p:sldId id="267" r:id="rId14"/>
  </p:sldIdLst>
  <p:sldSz cx="9144000" cy="5143500" type="screen16x9"/>
  <p:notesSz cx="6858000" cy="9144000"/>
  <p:embeddedFontLst>
    <p:embeddedFont>
      <p:font typeface="DM Mono" panose="020B0509040201040103" pitchFamily="49" charset="0"/>
      <p:regular r:id="rId16"/>
      <p:italic r:id="rId17"/>
    </p:embeddedFon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1824" y="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4753590" cy="15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Платформа для </a:t>
            </a:r>
            <a:r>
              <a:rPr lang="ru-RU" sz="2400" dirty="0" err="1"/>
              <a:t>читання</a:t>
            </a:r>
            <a:r>
              <a:rPr lang="ru-RU" sz="2400" dirty="0"/>
              <a:t> та </a:t>
            </a:r>
            <a:r>
              <a:rPr lang="ru-RU" sz="2400" dirty="0" err="1"/>
              <a:t>створення</a:t>
            </a:r>
            <a:r>
              <a:rPr lang="ru-RU" sz="2400" dirty="0"/>
              <a:t> манхви з </a:t>
            </a:r>
            <a:r>
              <a:rPr lang="ru-RU" sz="2400" dirty="0" err="1"/>
              <a:t>інтегрованою</a:t>
            </a:r>
            <a:r>
              <a:rPr lang="ru-RU" sz="2400" dirty="0"/>
              <a:t> системою </a:t>
            </a:r>
            <a:r>
              <a:rPr lang="ru-RU" sz="2400" dirty="0" err="1"/>
              <a:t>рекомендацій</a:t>
            </a:r>
            <a:r>
              <a:rPr lang="ru-RU" sz="2400" dirty="0"/>
              <a:t> </a:t>
            </a:r>
            <a:r>
              <a:rPr lang="en-US" sz="2400" dirty="0"/>
              <a:t>(Frontend)</a:t>
            </a:r>
            <a:endParaRPr lang="uk-UA"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131175" y="3119584"/>
            <a:ext cx="5404603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Виконали ст. гр. ПЗПІ-22-9: </a:t>
            </a:r>
            <a:r>
              <a:rPr lang="uk-UA" dirty="0" err="1"/>
              <a:t>Алексієнко</a:t>
            </a:r>
            <a:r>
              <a:rPr lang="uk-UA" dirty="0"/>
              <a:t> Є. </a:t>
            </a:r>
            <a:r>
              <a:rPr lang="uk-UA" dirty="0" err="1"/>
              <a:t>Резніков</a:t>
            </a:r>
            <a:r>
              <a:rPr lang="uk-UA" dirty="0"/>
              <a:t> О.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                доц. </a:t>
            </a:r>
            <a:r>
              <a:rPr lang="uk-UA" dirty="0"/>
              <a:t>К</a:t>
            </a:r>
            <a:r>
              <a:rPr lang="uk" dirty="0"/>
              <a:t>афедри ПІ Мар’їн С.О.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20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3FE8F8-A0EB-241F-E2A8-0498E8E51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5" y="892163"/>
            <a:ext cx="2622057" cy="147485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109839-945E-1A8F-F326-F6309C754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24" y="2652602"/>
            <a:ext cx="2622057" cy="14748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AA61F0-7CC3-7437-F4BC-13CF6289B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3499" y="892162"/>
            <a:ext cx="2622058" cy="14748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EA40F9-1656-E40D-47FE-9C5D19FF7B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3500" y="2652602"/>
            <a:ext cx="2622058" cy="14748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AB72A2-D4E7-C8EF-BBCF-2C602FAF83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8075" y="901065"/>
            <a:ext cx="2622056" cy="147485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103AD1-B0A8-13E3-D500-BC5C5D27EB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8076" y="2652602"/>
            <a:ext cx="2622056" cy="14748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72B60-8DB9-A5F9-FCDD-C8D08C23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200" dirty="0"/>
              <a:t>UML </a:t>
            </a:r>
            <a:r>
              <a:rPr lang="uk-UA" sz="3200" dirty="0" err="1"/>
              <a:t>проєктування</a:t>
            </a:r>
            <a:endParaRPr lang="ru-UA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D263B2-1A86-8537-110F-56173D618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170" y="1038345"/>
            <a:ext cx="3967740" cy="36377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15AC41-29B2-F217-CFB2-D3DDFD2279A3}"/>
              </a:ext>
            </a:extLst>
          </p:cNvPr>
          <p:cNvSpPr txBox="1"/>
          <p:nvPr/>
        </p:nvSpPr>
        <p:spPr>
          <a:xfrm>
            <a:off x="311700" y="1477818"/>
            <a:ext cx="33343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деталізації процесу, з яким стикається користувач, було розроблено діаграму активності, що ілюструє типовий сценарій </a:t>
            </a:r>
            <a:r>
              <a:rPr lang="uk-UA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при роботі адміністратора із платформою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91280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5EA566F-3446-C296-8435-BAB95D6FA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159713"/>
              </p:ext>
            </p:extLst>
          </p:nvPr>
        </p:nvGraphicFramePr>
        <p:xfrm>
          <a:off x="318798" y="742964"/>
          <a:ext cx="8506404" cy="35723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35468">
                  <a:extLst>
                    <a:ext uri="{9D8B030D-6E8A-4147-A177-3AD203B41FA5}">
                      <a16:colId xmlns:a16="http://schemas.microsoft.com/office/drawing/2014/main" val="3009801499"/>
                    </a:ext>
                  </a:extLst>
                </a:gridCol>
                <a:gridCol w="2835468">
                  <a:extLst>
                    <a:ext uri="{9D8B030D-6E8A-4147-A177-3AD203B41FA5}">
                      <a16:colId xmlns:a16="http://schemas.microsoft.com/office/drawing/2014/main" val="1544994535"/>
                    </a:ext>
                  </a:extLst>
                </a:gridCol>
                <a:gridCol w="2835468">
                  <a:extLst>
                    <a:ext uri="{9D8B030D-6E8A-4147-A177-3AD203B41FA5}">
                      <a16:colId xmlns:a16="http://schemas.microsoft.com/office/drawing/2014/main" val="59377985"/>
                    </a:ext>
                  </a:extLst>
                </a:gridCol>
              </a:tblGrid>
              <a:tr h="327072">
                <a:tc>
                  <a:txBody>
                    <a:bodyPr/>
                    <a:lstStyle/>
                    <a:p>
                      <a:r>
                        <a:rPr lang="uk-UA" sz="1400" b="1" dirty="0">
                          <a:effectLst/>
                        </a:rPr>
                        <a:t>Перевірка функціоналу</a:t>
                      </a:r>
                      <a:endParaRPr lang="uk-UA" sz="1400" b="1" dirty="0">
                        <a:effectLst/>
                        <a:latin typeface="Google Sans Text"/>
                      </a:endParaRPr>
                    </a:p>
                  </a:txBody>
                  <a:tcPr marL="114095" marR="114095" marT="57047" marB="57047" anchor="ctr"/>
                </a:tc>
                <a:tc>
                  <a:txBody>
                    <a:bodyPr/>
                    <a:lstStyle/>
                    <a:p>
                      <a:r>
                        <a:rPr lang="uk-UA" sz="1400" b="1">
                          <a:effectLst/>
                        </a:rPr>
                        <a:t>Результат тестування</a:t>
                      </a:r>
                      <a:endParaRPr lang="uk-UA" sz="1400" b="1">
                        <a:effectLst/>
                        <a:latin typeface="Google Sans Text"/>
                      </a:endParaRPr>
                    </a:p>
                  </a:txBody>
                  <a:tcPr marL="114095" marR="114095" marT="57047" marB="57047" anchor="ctr"/>
                </a:tc>
                <a:tc>
                  <a:txBody>
                    <a:bodyPr/>
                    <a:lstStyle/>
                    <a:p>
                      <a:r>
                        <a:rPr lang="uk-UA" sz="1400" b="1">
                          <a:effectLst/>
                        </a:rPr>
                        <a:t>Статус</a:t>
                      </a:r>
                      <a:endParaRPr lang="uk-UA" sz="1400" b="1">
                        <a:effectLst/>
                        <a:latin typeface="Google Sans Text"/>
                      </a:endParaRPr>
                    </a:p>
                  </a:txBody>
                  <a:tcPr marL="114095" marR="114095" marT="57047" marB="57047" anchor="ctr"/>
                </a:tc>
                <a:extLst>
                  <a:ext uri="{0D108BD9-81ED-4DB2-BD59-A6C34878D82A}">
                    <a16:rowId xmlns:a16="http://schemas.microsoft.com/office/drawing/2014/main" val="687696255"/>
                  </a:ext>
                </a:extLst>
              </a:tr>
              <a:tr h="327072">
                <a:tc>
                  <a:txBody>
                    <a:bodyPr/>
                    <a:lstStyle/>
                    <a:p>
                      <a:r>
                        <a:rPr lang="uk-UA" sz="1400" b="0">
                          <a:effectLst/>
                        </a:rPr>
                        <a:t>Реєстрація та </a:t>
                      </a:r>
                      <a:r>
                        <a:rPr lang="en-US" sz="1400" b="0">
                          <a:effectLst/>
                        </a:rPr>
                        <a:t>JWT-</a:t>
                      </a:r>
                      <a:r>
                        <a:rPr lang="uk-UA" sz="1400" b="0">
                          <a:effectLst/>
                        </a:rPr>
                        <a:t>аутентифікація</a:t>
                      </a:r>
                      <a:endParaRPr lang="uk-UA" sz="1400" b="0">
                        <a:effectLst/>
                        <a:latin typeface="Google Sans Text"/>
                      </a:endParaRPr>
                    </a:p>
                  </a:txBody>
                  <a:tcPr marL="114095" marR="114095" marT="57047" marB="57047" anchor="ctr"/>
                </a:tc>
                <a:tc>
                  <a:txBody>
                    <a:bodyPr/>
                    <a:lstStyle/>
                    <a:p>
                      <a:r>
                        <a:rPr lang="uk-UA" sz="1400" b="0">
                          <a:effectLst/>
                        </a:rPr>
                        <a:t>Успішно, токен зберігається.</a:t>
                      </a:r>
                      <a:endParaRPr lang="uk-UA" sz="1400" b="0">
                        <a:effectLst/>
                        <a:latin typeface="Google Sans Text"/>
                      </a:endParaRPr>
                    </a:p>
                  </a:txBody>
                  <a:tcPr marL="114095" marR="114095" marT="57047" marB="57047" anchor="ctr"/>
                </a:tc>
                <a:tc>
                  <a:txBody>
                    <a:bodyPr/>
                    <a:lstStyle/>
                    <a:p>
                      <a:r>
                        <a:rPr lang="uk-UA" sz="1400" b="0" dirty="0">
                          <a:effectLst/>
                        </a:rPr>
                        <a:t>Виконано</a:t>
                      </a:r>
                      <a:endParaRPr lang="uk-UA" sz="1400" b="0" dirty="0">
                        <a:effectLst/>
                        <a:latin typeface="Google Sans Text"/>
                      </a:endParaRPr>
                    </a:p>
                  </a:txBody>
                  <a:tcPr marL="114095" marR="114095" marT="57047" marB="57047" anchor="ctr"/>
                </a:tc>
                <a:extLst>
                  <a:ext uri="{0D108BD9-81ED-4DB2-BD59-A6C34878D82A}">
                    <a16:rowId xmlns:a16="http://schemas.microsoft.com/office/drawing/2014/main" val="3457807486"/>
                  </a:ext>
                </a:extLst>
              </a:tr>
              <a:tr h="540049">
                <a:tc>
                  <a:txBody>
                    <a:bodyPr/>
                    <a:lstStyle/>
                    <a:p>
                      <a:r>
                        <a:rPr lang="ru-RU" sz="1400" b="0">
                          <a:effectLst/>
                        </a:rPr>
                        <a:t>Захист маршрутів для різних ролей</a:t>
                      </a:r>
                      <a:endParaRPr lang="ru-RU" sz="1400" b="0">
                        <a:effectLst/>
                        <a:latin typeface="Google Sans Text"/>
                      </a:endParaRPr>
                    </a:p>
                  </a:txBody>
                  <a:tcPr marL="114095" marR="114095" marT="57047" marB="57047" anchor="ctr"/>
                </a:tc>
                <a:tc>
                  <a:txBody>
                    <a:bodyPr/>
                    <a:lstStyle/>
                    <a:p>
                      <a:r>
                        <a:rPr lang="ru-RU" sz="1400" b="0">
                          <a:effectLst/>
                        </a:rPr>
                        <a:t>Коректно, неавторизовані користувачі не мають доступу.</a:t>
                      </a:r>
                      <a:endParaRPr lang="ru-RU" sz="1400" b="0">
                        <a:effectLst/>
                        <a:latin typeface="Google Sans Text"/>
                      </a:endParaRPr>
                    </a:p>
                  </a:txBody>
                  <a:tcPr marL="114095" marR="114095" marT="57047" marB="57047" anchor="ctr"/>
                </a:tc>
                <a:tc>
                  <a:txBody>
                    <a:bodyPr/>
                    <a:lstStyle/>
                    <a:p>
                      <a:r>
                        <a:rPr lang="uk-UA" sz="1400" b="0">
                          <a:effectLst/>
                        </a:rPr>
                        <a:t>Виконано</a:t>
                      </a:r>
                      <a:endParaRPr lang="uk-UA" sz="1400" b="0">
                        <a:effectLst/>
                        <a:latin typeface="Google Sans Text"/>
                      </a:endParaRPr>
                    </a:p>
                  </a:txBody>
                  <a:tcPr marL="114095" marR="114095" marT="57047" marB="57047" anchor="ctr"/>
                </a:tc>
                <a:extLst>
                  <a:ext uri="{0D108BD9-81ED-4DB2-BD59-A6C34878D82A}">
                    <a16:rowId xmlns:a16="http://schemas.microsoft.com/office/drawing/2014/main" val="326094931"/>
                  </a:ext>
                </a:extLst>
              </a:tr>
              <a:tr h="540049">
                <a:tc>
                  <a:txBody>
                    <a:bodyPr/>
                    <a:lstStyle/>
                    <a:p>
                      <a:r>
                        <a:rPr lang="ru-RU" sz="1400" b="0">
                          <a:effectLst/>
                        </a:rPr>
                        <a:t>Відображення списків та деталей манхви</a:t>
                      </a:r>
                      <a:endParaRPr lang="ru-RU" sz="1400" b="0">
                        <a:effectLst/>
                        <a:latin typeface="Google Sans Text"/>
                      </a:endParaRPr>
                    </a:p>
                  </a:txBody>
                  <a:tcPr marL="114095" marR="114095" marT="57047" marB="57047" anchor="ctr"/>
                </a:tc>
                <a:tc>
                  <a:txBody>
                    <a:bodyPr/>
                    <a:lstStyle/>
                    <a:p>
                      <a:r>
                        <a:rPr lang="ru-RU" sz="1400" b="0">
                          <a:effectLst/>
                        </a:rPr>
                        <a:t>Успішно, дані завантажуються та кешуються.</a:t>
                      </a:r>
                      <a:endParaRPr lang="ru-RU" sz="1400" b="0">
                        <a:effectLst/>
                        <a:latin typeface="Google Sans Text"/>
                      </a:endParaRPr>
                    </a:p>
                  </a:txBody>
                  <a:tcPr marL="114095" marR="114095" marT="57047" marB="57047" anchor="ctr"/>
                </a:tc>
                <a:tc>
                  <a:txBody>
                    <a:bodyPr/>
                    <a:lstStyle/>
                    <a:p>
                      <a:r>
                        <a:rPr lang="uk-UA" sz="1400" b="0" dirty="0">
                          <a:effectLst/>
                        </a:rPr>
                        <a:t>Виконано</a:t>
                      </a:r>
                      <a:endParaRPr lang="uk-UA" sz="1400" b="0" dirty="0">
                        <a:effectLst/>
                        <a:latin typeface="Google Sans Text"/>
                      </a:endParaRPr>
                    </a:p>
                  </a:txBody>
                  <a:tcPr marL="114095" marR="114095" marT="57047" marB="57047" anchor="ctr"/>
                </a:tc>
                <a:extLst>
                  <a:ext uri="{0D108BD9-81ED-4DB2-BD59-A6C34878D82A}">
                    <a16:rowId xmlns:a16="http://schemas.microsoft.com/office/drawing/2014/main" val="2727856176"/>
                  </a:ext>
                </a:extLst>
              </a:tr>
              <a:tr h="540049">
                <a:tc>
                  <a:txBody>
                    <a:bodyPr/>
                    <a:lstStyle/>
                    <a:p>
                      <a:r>
                        <a:rPr lang="uk-UA" sz="1400" b="0">
                          <a:effectLst/>
                        </a:rPr>
                        <a:t>Система коментарів та лайків</a:t>
                      </a:r>
                      <a:endParaRPr lang="uk-UA" sz="1400" b="0">
                        <a:effectLst/>
                        <a:latin typeface="Google Sans Text"/>
                      </a:endParaRPr>
                    </a:p>
                  </a:txBody>
                  <a:tcPr marL="114095" marR="114095" marT="57047" marB="57047" anchor="ctr"/>
                </a:tc>
                <a:tc>
                  <a:txBody>
                    <a:bodyPr/>
                    <a:lstStyle/>
                    <a:p>
                      <a:r>
                        <a:rPr lang="uk-UA" sz="1400" b="0">
                          <a:effectLst/>
                        </a:rPr>
                        <a:t>Працює, включаючи вкладені відповіді.</a:t>
                      </a:r>
                      <a:endParaRPr lang="uk-UA" sz="1400" b="0">
                        <a:effectLst/>
                        <a:latin typeface="Google Sans Text"/>
                      </a:endParaRPr>
                    </a:p>
                  </a:txBody>
                  <a:tcPr marL="114095" marR="114095" marT="57047" marB="57047" anchor="ctr"/>
                </a:tc>
                <a:tc>
                  <a:txBody>
                    <a:bodyPr/>
                    <a:lstStyle/>
                    <a:p>
                      <a:r>
                        <a:rPr lang="uk-UA" sz="1400" b="0">
                          <a:effectLst/>
                        </a:rPr>
                        <a:t>Виконано</a:t>
                      </a:r>
                      <a:endParaRPr lang="uk-UA" sz="1400" b="0">
                        <a:effectLst/>
                        <a:latin typeface="Google Sans Text"/>
                      </a:endParaRPr>
                    </a:p>
                  </a:txBody>
                  <a:tcPr marL="114095" marR="114095" marT="57047" marB="57047" anchor="ctr"/>
                </a:tc>
                <a:extLst>
                  <a:ext uri="{0D108BD9-81ED-4DB2-BD59-A6C34878D82A}">
                    <a16:rowId xmlns:a16="http://schemas.microsoft.com/office/drawing/2014/main" val="718375987"/>
                  </a:ext>
                </a:extLst>
              </a:tr>
              <a:tr h="540049">
                <a:tc>
                  <a:txBody>
                    <a:bodyPr/>
                    <a:lstStyle/>
                    <a:p>
                      <a:r>
                        <a:rPr lang="ru-RU" sz="1400" b="0">
                          <a:effectLst/>
                        </a:rPr>
                        <a:t>Адаптивність UI на мобільних пристроях</a:t>
                      </a:r>
                      <a:endParaRPr lang="ru-RU" sz="1400" b="0">
                        <a:effectLst/>
                        <a:latin typeface="Google Sans Text"/>
                      </a:endParaRPr>
                    </a:p>
                  </a:txBody>
                  <a:tcPr marL="114095" marR="114095" marT="57047" marB="57047" anchor="ctr"/>
                </a:tc>
                <a:tc>
                  <a:txBody>
                    <a:bodyPr/>
                    <a:lstStyle/>
                    <a:p>
                      <a:r>
                        <a:rPr lang="uk-UA" sz="1400" b="0">
                          <a:effectLst/>
                        </a:rPr>
                        <a:t>Коректно.</a:t>
                      </a:r>
                      <a:endParaRPr lang="uk-UA" sz="1400" b="0">
                        <a:effectLst/>
                        <a:latin typeface="Google Sans Text"/>
                      </a:endParaRPr>
                    </a:p>
                  </a:txBody>
                  <a:tcPr marL="114095" marR="114095" marT="57047" marB="57047" anchor="ctr"/>
                </a:tc>
                <a:tc>
                  <a:txBody>
                    <a:bodyPr/>
                    <a:lstStyle/>
                    <a:p>
                      <a:r>
                        <a:rPr lang="uk-UA" sz="1400" b="0">
                          <a:effectLst/>
                        </a:rPr>
                        <a:t>Виконано</a:t>
                      </a:r>
                      <a:endParaRPr lang="uk-UA" sz="1400" b="0">
                        <a:effectLst/>
                        <a:latin typeface="Google Sans Text"/>
                      </a:endParaRPr>
                    </a:p>
                  </a:txBody>
                  <a:tcPr marL="114095" marR="114095" marT="57047" marB="57047" anchor="ctr"/>
                </a:tc>
                <a:extLst>
                  <a:ext uri="{0D108BD9-81ED-4DB2-BD59-A6C34878D82A}">
                    <a16:rowId xmlns:a16="http://schemas.microsoft.com/office/drawing/2014/main" val="1585262175"/>
                  </a:ext>
                </a:extLst>
              </a:tr>
              <a:tr h="540049">
                <a:tc>
                  <a:txBody>
                    <a:bodyPr/>
                    <a:lstStyle/>
                    <a:p>
                      <a:r>
                        <a:rPr lang="uk-UA" sz="1400" b="0" dirty="0">
                          <a:effectLst/>
                        </a:rPr>
                        <a:t>Зміна теми та мови</a:t>
                      </a:r>
                      <a:endParaRPr lang="uk-UA" sz="1400" b="0" dirty="0">
                        <a:effectLst/>
                        <a:latin typeface="Google Sans Text"/>
                      </a:endParaRPr>
                    </a:p>
                  </a:txBody>
                  <a:tcPr marL="114095" marR="114095" marT="57047" marB="57047" anchor="ctr"/>
                </a:tc>
                <a:tc>
                  <a:txBody>
                    <a:bodyPr/>
                    <a:lstStyle/>
                    <a:p>
                      <a:r>
                        <a:rPr lang="uk-UA" sz="1400" b="0">
                          <a:effectLst/>
                        </a:rPr>
                        <a:t>Успішно, налаштування зберігаються.</a:t>
                      </a:r>
                      <a:endParaRPr lang="uk-UA" sz="1400" b="0">
                        <a:effectLst/>
                        <a:latin typeface="Google Sans Text"/>
                      </a:endParaRPr>
                    </a:p>
                  </a:txBody>
                  <a:tcPr marL="114095" marR="114095" marT="57047" marB="57047" anchor="ctr"/>
                </a:tc>
                <a:tc>
                  <a:txBody>
                    <a:bodyPr/>
                    <a:lstStyle/>
                    <a:p>
                      <a:r>
                        <a:rPr lang="uk-UA" sz="1400" b="0" dirty="0">
                          <a:effectLst/>
                        </a:rPr>
                        <a:t>Виконано</a:t>
                      </a:r>
                      <a:endParaRPr lang="uk-UA" sz="1400" b="0" dirty="0">
                        <a:effectLst/>
                        <a:latin typeface="Google Sans Text"/>
                      </a:endParaRPr>
                    </a:p>
                  </a:txBody>
                  <a:tcPr marL="114095" marR="114095" marT="57047" marB="57047" anchor="ctr"/>
                </a:tc>
                <a:extLst>
                  <a:ext uri="{0D108BD9-81ED-4DB2-BD59-A6C34878D82A}">
                    <a16:rowId xmlns:a16="http://schemas.microsoft.com/office/drawing/2014/main" val="245548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Реалістичність та корисність отриманих результатів</a:t>
            </a:r>
            <a:endParaRPr lang="uk-UA" b="0" i="0" dirty="0">
              <a:solidFill>
                <a:schemeClr val="tx1"/>
              </a:solidFill>
              <a:effectLst/>
              <a:latin typeface="Google Sans Tex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Створено повноцінний, сучасний та готовий до впровадження 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frontend-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застосунок, що вирішує проблему фрагментації контенту.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Можливості використання</a:t>
            </a:r>
            <a:endParaRPr lang="uk-UA" b="0" i="0" dirty="0">
              <a:solidFill>
                <a:schemeClr val="tx1"/>
              </a:solidFill>
              <a:effectLst/>
              <a:latin typeface="Google Sans Tex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 err="1">
                <a:solidFill>
                  <a:schemeClr val="tx1"/>
                </a:solidFill>
                <a:effectLst/>
                <a:latin typeface="Google Sans Text"/>
              </a:rPr>
              <a:t>Проєкт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 може слугувати міцною основою для комерційного стартапу або бути опублікованим як 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open-source 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платформа.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Можливий розвиток програмного забезпечення</a:t>
            </a:r>
            <a:endParaRPr lang="uk-UA" b="0" i="0" dirty="0">
              <a:solidFill>
                <a:schemeClr val="tx1"/>
              </a:solidFill>
              <a:effectLst/>
              <a:latin typeface="Google Sans Tex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Впровадження сповіщень у реальному часі (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 Text"/>
              </a:rPr>
              <a:t>WebSockets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Розширення інструментів для авторів (редактор, спільна робота).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Поглиблення системи </a:t>
            </a:r>
            <a:r>
              <a:rPr lang="uk-UA" b="0" i="0" dirty="0" err="1">
                <a:solidFill>
                  <a:schemeClr val="tx1"/>
                </a:solidFill>
                <a:effectLst/>
                <a:latin typeface="Google Sans Text"/>
              </a:rPr>
              <a:t>гейміфікації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 (досягнення, таблиці лідерів).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Чітке визначення мети роботи</a:t>
            </a:r>
            <a:endParaRPr lang="uk-UA" b="0" i="0" dirty="0">
              <a:solidFill>
                <a:schemeClr val="tx1"/>
              </a:solidFill>
              <a:effectLst/>
              <a:latin typeface="Google Sans Tex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Розробити сучасну клієнтську частину (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Frontend) 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для багатофункціональної веб-платформи.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Створити зручний та інтерактивний інтерфейс для читання, створення та обговорення манхви.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Актуальність роботи</a:t>
            </a:r>
            <a:endParaRPr lang="uk-UA" b="0" i="0" dirty="0">
              <a:solidFill>
                <a:schemeClr val="tx1"/>
              </a:solidFill>
              <a:effectLst/>
              <a:latin typeface="Google Sans Tex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Фрагментація ринку цифрових коміксів та потреба в єдиній зручній платформі.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Попит на сучасний 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UX/UI 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з </a:t>
            </a:r>
            <a:r>
              <a:rPr lang="uk-UA" b="0" i="0" dirty="0" err="1">
                <a:solidFill>
                  <a:schemeClr val="tx1"/>
                </a:solidFill>
                <a:effectLst/>
                <a:latin typeface="Google Sans Text"/>
              </a:rPr>
              <a:t>гейміфікацією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 та 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AI-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рекомендаціями для утримання користувачів.</a:t>
            </a: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Перелік досліджених конкурентів</a:t>
            </a:r>
            <a:endParaRPr lang="uk-UA" b="0" i="0" dirty="0">
              <a:solidFill>
                <a:schemeClr val="tx1"/>
              </a:solidFill>
              <a:effectLst/>
              <a:latin typeface="Google Sans Tex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Комерційні платформи: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Webtoon, Tapas,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 Text"/>
              </a:rPr>
              <a:t>Tappytoon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1" i="0" dirty="0" err="1">
                <a:solidFill>
                  <a:schemeClr val="tx1"/>
                </a:solidFill>
                <a:effectLst/>
                <a:latin typeface="Google Sans Text"/>
              </a:rPr>
              <a:t>Агрегатори</a:t>
            </a: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 контенту: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 Text"/>
              </a:rPr>
              <a:t>MangaDex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Зазначення прогалин у наявних аналогах</a:t>
            </a:r>
            <a:endParaRPr lang="uk-UA" b="0" i="0" dirty="0">
              <a:solidFill>
                <a:schemeClr val="tx1"/>
              </a:solidFill>
              <a:effectLst/>
              <a:latin typeface="Google Sans Tex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Відсутність платформи, що поєднує </a:t>
            </a: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споживання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, </a:t>
            </a: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створення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 та </a:t>
            </a: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соціальні функції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Обмежені або відсутні системи персоналізації (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AI) 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та </a:t>
            </a:r>
            <a:r>
              <a:rPr lang="uk-UA" b="0" i="0" dirty="0" err="1">
                <a:solidFill>
                  <a:schemeClr val="tx1"/>
                </a:solidFill>
                <a:effectLst/>
                <a:latin typeface="Google Sans Text"/>
              </a:rPr>
              <a:t>гейміфікації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Недостатньо зручні інструменти для нових авторів.</a:t>
            </a: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Чітке формулювання проблеми</a:t>
            </a:r>
            <a:endParaRPr lang="uk-UA" b="0" i="0" dirty="0">
              <a:solidFill>
                <a:schemeClr val="tx1"/>
              </a:solidFill>
              <a:effectLst/>
              <a:latin typeface="Google Sans Tex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 err="1">
                <a:solidFill>
                  <a:schemeClr val="tx1"/>
                </a:solidFill>
                <a:effectLst/>
                <a:latin typeface="Google Sans Text"/>
              </a:rPr>
              <a:t>Спроєктувати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 та реалізувати інтерактивний 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SPA (Single-Page Application) 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на 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React, 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який ефективно взаємодіє з 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backend-API 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та надає користувачам увесь функціонал платформи.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Опис очікуваних результатів</a:t>
            </a:r>
            <a:endParaRPr lang="uk-UA" b="0" i="0" dirty="0">
              <a:solidFill>
                <a:schemeClr val="tx1"/>
              </a:solidFill>
              <a:effectLst/>
              <a:latin typeface="Google Sans Tex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Готовий до використання 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frontend-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застосунок з повною реалізацією користувацьких сценаріїв.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Адаптивний дизайн з підтримкою світлої/темної теми та багатомовності.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Реалізована система захисту маршрутів на основі ролей та статусу користувача.</a:t>
            </a: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268925" y="1099512"/>
            <a:ext cx="4472736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Інструментарій та технології, використані в роботі</a:t>
            </a:r>
            <a:endParaRPr lang="uk-UA" b="0" i="0" dirty="0">
              <a:solidFill>
                <a:schemeClr val="tx1"/>
              </a:solidFill>
              <a:effectLst/>
              <a:latin typeface="Google Sans Tex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Основа: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React, React Router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Google Sans Text"/>
              </a:rPr>
              <a:t>UI: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 Material-UI (MUI)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Анімації: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Framer Motion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Робота з даними: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React Query (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для </a:t>
            </a:r>
            <a:r>
              <a:rPr lang="uk-UA" b="0" i="0" dirty="0" err="1">
                <a:solidFill>
                  <a:schemeClr val="tx1"/>
                </a:solidFill>
                <a:effectLst/>
                <a:latin typeface="Google Sans Text"/>
              </a:rPr>
              <a:t>кешування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 та синхронізації),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Google Sans Text"/>
              </a:rPr>
              <a:t>Axios</a:t>
            </a:r>
            <a:endParaRPr lang="en-US" b="0" i="0" dirty="0">
              <a:solidFill>
                <a:schemeClr val="tx1"/>
              </a:solidFill>
              <a:effectLst/>
              <a:latin typeface="Google Sans Tex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Глобальний стан: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React Context (Auth, Theme, Language)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Багатомовність: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i18next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1032" name="Picture 8" descr="React Native - Wikipedia">
            <a:extLst>
              <a:ext uri="{FF2B5EF4-FFF2-40B4-BE49-F238E27FC236}">
                <a16:creationId xmlns:a16="http://schemas.microsoft.com/office/drawing/2014/main" id="{BD18A166-E8B4-9C1E-192A-199B9FC3E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259" y="822524"/>
            <a:ext cx="1596159" cy="142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E25EA49-F462-C902-7A1C-321D4F824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193" y="1524696"/>
            <a:ext cx="1969882" cy="1251816"/>
          </a:xfrm>
          <a:prstGeom prst="rect">
            <a:avLst/>
          </a:prstGeom>
        </p:spPr>
      </p:pic>
      <p:pic>
        <p:nvPicPr>
          <p:cNvPr id="1040" name="Picture 16" descr="i18next: what it is, why you should use it - POEditor Blog">
            <a:extLst>
              <a:ext uri="{FF2B5EF4-FFF2-40B4-BE49-F238E27FC236}">
                <a16:creationId xmlns:a16="http://schemas.microsoft.com/office/drawing/2014/main" id="{17F0FF0D-16C9-DBE9-8F6D-1BAC6DFD1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643" y="2975084"/>
            <a:ext cx="3265100" cy="90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921300" y="2719282"/>
            <a:ext cx="7446845" cy="2731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Схема архітектури розробленої системи</a:t>
            </a:r>
            <a:endParaRPr lang="uk-UA" b="0" i="0" dirty="0">
              <a:solidFill>
                <a:schemeClr val="tx1"/>
              </a:solidFill>
              <a:effectLst/>
              <a:latin typeface="Google Sans Tex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1" dirty="0">
                <a:solidFill>
                  <a:schemeClr val="tx1"/>
                </a:solidFill>
                <a:effectLst/>
                <a:latin typeface="Google Sans Text"/>
              </a:rPr>
              <a:t>(Рекомендовано вставити просту діаграму компонентів </a:t>
            </a:r>
            <a:r>
              <a:rPr lang="en-US" b="0" i="1" dirty="0">
                <a:solidFill>
                  <a:schemeClr val="tx1"/>
                </a:solidFill>
                <a:effectLst/>
                <a:latin typeface="Google Sans Text"/>
              </a:rPr>
              <a:t>Frontend. </a:t>
            </a:r>
            <a:r>
              <a:rPr lang="uk-UA" b="0" i="1" dirty="0">
                <a:solidFill>
                  <a:schemeClr val="tx1"/>
                </a:solidFill>
                <a:effectLst/>
                <a:latin typeface="Google Sans Text"/>
              </a:rPr>
              <a:t>Наприклад: Клієнт (Браузер) -&gt; </a:t>
            </a:r>
            <a:r>
              <a:rPr lang="en-US" b="0" i="1" dirty="0">
                <a:solidFill>
                  <a:schemeClr val="tx1"/>
                </a:solidFill>
                <a:effectLst/>
                <a:latin typeface="Google Sans Text"/>
              </a:rPr>
              <a:t>React App -&gt; </a:t>
            </a:r>
            <a:r>
              <a:rPr lang="en-US" b="0" i="1" dirty="0" err="1">
                <a:solidFill>
                  <a:schemeClr val="tx1"/>
                </a:solidFill>
                <a:effectLst/>
                <a:latin typeface="Google Sans Text"/>
              </a:rPr>
              <a:t>Axios</a:t>
            </a:r>
            <a:r>
              <a:rPr lang="en-US" b="0" i="1" dirty="0">
                <a:solidFill>
                  <a:schemeClr val="tx1"/>
                </a:solidFill>
                <a:effectLst/>
                <a:latin typeface="Google Sans Text"/>
              </a:rPr>
              <a:t> -&gt; Backend API)</a:t>
            </a:r>
            <a:endParaRPr lang="en-US" b="0" i="0" dirty="0">
              <a:solidFill>
                <a:schemeClr val="tx1"/>
              </a:solidFill>
              <a:effectLst/>
              <a:latin typeface="Google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Опис ключових компонентів</a:t>
            </a:r>
            <a:endParaRPr lang="uk-UA" b="0" i="0" dirty="0">
              <a:solidFill>
                <a:schemeClr val="tx1"/>
              </a:solidFill>
              <a:effectLst/>
              <a:latin typeface="Google Sans Tex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Компонентна архітектура: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DM Mono" panose="020B0509040201040103" pitchFamily="49" charset="0"/>
              </a:rPr>
              <a:t>Pages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, </a:t>
            </a:r>
            <a:r>
              <a:rPr lang="en-US" b="0" i="0" dirty="0">
                <a:solidFill>
                  <a:schemeClr val="tx1"/>
                </a:solidFill>
                <a:effectLst/>
                <a:latin typeface="DM Mono" panose="020B0509040201040103" pitchFamily="49" charset="0"/>
              </a:rPr>
              <a:t>Components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 (common, layout).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Сервісний шар: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 Ізольована логіка 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API-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запитів (</a:t>
            </a:r>
            <a:r>
              <a:rPr lang="en-US" b="0" i="0" dirty="0" err="1">
                <a:solidFill>
                  <a:schemeClr val="tx1"/>
                </a:solidFill>
                <a:effectLst/>
                <a:latin typeface="DM Mono" panose="020B0509040201040103" pitchFamily="49" charset="0"/>
              </a:rPr>
              <a:t>api</a:t>
            </a:r>
            <a:r>
              <a:rPr lang="en-US" b="0" i="0" dirty="0">
                <a:solidFill>
                  <a:schemeClr val="tx1"/>
                </a:solidFill>
                <a:effectLst/>
                <a:latin typeface="DM Mono" panose="020B0509040201040103" pitchFamily="49" charset="0"/>
              </a:rPr>
              <a:t>/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Система контекстів: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DM Mono" panose="020B0509040201040103" pitchFamily="49" charset="0"/>
              </a:rPr>
              <a:t>AuthContext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,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DM Mono" panose="020B0509040201040103" pitchFamily="49" charset="0"/>
              </a:rPr>
              <a:t>ThemeContext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 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для глобального стану.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Захищена маршрутизація: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 Компонент </a:t>
            </a:r>
            <a:r>
              <a:rPr lang="en-US" b="0" i="0" dirty="0">
                <a:solidFill>
                  <a:schemeClr val="tx1"/>
                </a:solidFill>
                <a:effectLst/>
                <a:latin typeface="DM Mono" panose="020B0509040201040103" pitchFamily="49" charset="0"/>
              </a:rPr>
              <a:t>ProtectedRoute.js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C986A7-919F-4913-93DA-BB3030B7D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012" y="1180959"/>
            <a:ext cx="5940425" cy="1532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4771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Опис процесу розробки</a:t>
            </a:r>
            <a:endParaRPr lang="uk-UA" b="0" i="0" dirty="0">
              <a:solidFill>
                <a:schemeClr val="tx1"/>
              </a:solidFill>
              <a:effectLst/>
              <a:latin typeface="Google Sans Tex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 err="1">
                <a:solidFill>
                  <a:schemeClr val="tx1"/>
                </a:solidFill>
                <a:effectLst/>
                <a:latin typeface="Google Sans Text"/>
              </a:rPr>
              <a:t>Проєктування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 (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UML-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діаграми, макети).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Розробка ядра (авторизація, навігація).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Ітеративна реалізація функціоналу (сторінки, компоненти).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Інтеграція з 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backend-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сервісами.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Мануальне тестування 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UX/UI 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та функціоналу.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Вибрані мови програмування та фреймворки</a:t>
            </a:r>
            <a:endParaRPr lang="uk-UA" b="0" i="0" dirty="0">
              <a:solidFill>
                <a:schemeClr val="tx1"/>
              </a:solidFill>
              <a:effectLst/>
              <a:latin typeface="Google Sans Tex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Мова: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JavaScript (ES6+).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Основний фреймворк: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React — 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обраний за компонентний підхід, велику екосистему та високу продуктивність.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Методи</a:t>
            </a:r>
            <a:endParaRPr lang="uk-UA" b="0" i="0" dirty="0">
              <a:solidFill>
                <a:schemeClr val="tx1"/>
              </a:solidFill>
              <a:effectLst/>
              <a:latin typeface="Google Sans Tex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 err="1">
                <a:solidFill>
                  <a:schemeClr val="tx1"/>
                </a:solidFill>
                <a:effectLst/>
                <a:latin typeface="Google Sans Text"/>
              </a:rPr>
              <a:t>Компонентно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-орієнтований дизайн.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Адаптивна верстка (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Mobile-First 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підхід).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Прогресивне розкриття інформації для уникнення перевантаження 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UI.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Послідовність</a:t>
            </a:r>
            <a:endParaRPr lang="uk-UA" b="0" i="0" dirty="0">
              <a:solidFill>
                <a:schemeClr val="tx1"/>
              </a:solidFill>
              <a:effectLst/>
              <a:latin typeface="Google Sans Tex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1" dirty="0">
                <a:solidFill>
                  <a:schemeClr val="tx1"/>
                </a:solidFill>
                <a:effectLst/>
                <a:latin typeface="Google Sans Text"/>
              </a:rPr>
              <a:t>(Рекомендовано вставити Діаграму активності, наприклад, процес "Читання манхви та взаємодії з нею")</a:t>
            </a:r>
            <a:endParaRPr lang="uk-UA" b="0" i="0" dirty="0">
              <a:solidFill>
                <a:schemeClr val="tx1"/>
              </a:solidFill>
              <a:effectLst/>
              <a:latin typeface="Google San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Технології</a:t>
            </a:r>
            <a:endParaRPr lang="uk-UA" b="0" i="0" dirty="0">
              <a:solidFill>
                <a:schemeClr val="tx1"/>
              </a:solidFill>
              <a:effectLst/>
              <a:latin typeface="Google Sans Tex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Google Sans Text"/>
              </a:rPr>
              <a:t>Material-UI: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 UI-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кіт для візуальної </a:t>
            </a:r>
            <a:r>
              <a:rPr lang="uk-UA" b="0" i="0" dirty="0" err="1">
                <a:solidFill>
                  <a:schemeClr val="tx1"/>
                </a:solidFill>
                <a:effectLst/>
                <a:latin typeface="Google Sans Text"/>
              </a:rPr>
              <a:t>консистентності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Google Sans Text"/>
              </a:rPr>
              <a:t>Framer Motion: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 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Створення плавних анімацій.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Google Sans Text"/>
              </a:rPr>
              <a:t>React Router: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 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Забезпечення навігації в 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SPA.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r>
              <a:rPr lang="en-US" sz="3200" dirty="0"/>
              <a:t> </a:t>
            </a:r>
            <a:r>
              <a:rPr lang="uk-UA" sz="3200" dirty="0" err="1"/>
              <a:t>додаваня</a:t>
            </a:r>
            <a:r>
              <a:rPr lang="uk-UA" sz="3200" dirty="0"/>
              <a:t> манхви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932873"/>
            <a:ext cx="8520600" cy="3646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Мутація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для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завантаження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глави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uploadMutation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useMutation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(data) =&gt;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formPayload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Додавання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полів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форми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formPayload.append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('title',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formPayload.append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chapterNumber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data.chapterNumber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Додавання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сторінок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data.pages.forEach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(page =&gt;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formPayload.append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('pages', page);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axios.post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(`${API_URL}/user-manhwa/${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manhwaId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}/chapter`,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formPayload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headers: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'Content-Type': 'multipart/form-data',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'Authorization': `Bearer 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localStorage.getItem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('token')}`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 (1)</Template>
  <TotalTime>52</TotalTime>
  <Words>802</Words>
  <Application>Microsoft Office PowerPoint</Application>
  <PresentationFormat>Экран (16:9)</PresentationFormat>
  <Paragraphs>133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Google Sans Text</vt:lpstr>
      <vt:lpstr>Times New Roman</vt:lpstr>
      <vt:lpstr>Open Sans</vt:lpstr>
      <vt:lpstr>Economica</vt:lpstr>
      <vt:lpstr>Courier New</vt:lpstr>
      <vt:lpstr>DM Mono</vt:lpstr>
      <vt:lpstr>Arial</vt:lpstr>
      <vt:lpstr>Шаблон презентації кваліфікаційної роботи магістрів</vt:lpstr>
      <vt:lpstr>Платформа для читання та створення манхви з інтегрованою системою рекомендацій (Frontend)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 додаваня манхви</vt:lpstr>
      <vt:lpstr>Інтерфейс користувача </vt:lpstr>
      <vt:lpstr>UML проєктування</vt:lpstr>
      <vt:lpstr>Тестування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Женя Алексеенко</dc:creator>
  <cp:lastModifiedBy>Женя Алексеенко</cp:lastModifiedBy>
  <cp:revision>2</cp:revision>
  <dcterms:created xsi:type="dcterms:W3CDTF">2025-06-16T22:28:12Z</dcterms:created>
  <dcterms:modified xsi:type="dcterms:W3CDTF">2025-06-16T23:20:59Z</dcterms:modified>
</cp:coreProperties>
</file>