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8" r:id="rId11"/>
    <p:sldId id="269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1" d="100"/>
          <a:sy n="101" d="100"/>
        </p:scale>
        <p:origin x="191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547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873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301938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1876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359732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1795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796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774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229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574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549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689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840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671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337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805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7754" y="3159653"/>
            <a:ext cx="7772400" cy="1470025"/>
          </a:xfrm>
        </p:spPr>
        <p:txBody>
          <a:bodyPr>
            <a:normAutofit fontScale="90000"/>
          </a:bodyPr>
          <a:lstStyle/>
          <a:p>
            <a:r>
              <a:rPr dirty="0" err="1"/>
              <a:t>Програмна</a:t>
            </a:r>
            <a:r>
              <a:rPr dirty="0"/>
              <a:t> </a:t>
            </a:r>
            <a:r>
              <a:rPr dirty="0" err="1"/>
              <a:t>система</a:t>
            </a:r>
            <a:r>
              <a:rPr dirty="0"/>
              <a:t> </a:t>
            </a:r>
            <a:r>
              <a:rPr dirty="0" err="1"/>
              <a:t>для</a:t>
            </a:r>
            <a:r>
              <a:rPr dirty="0"/>
              <a:t> </a:t>
            </a:r>
            <a:r>
              <a:rPr dirty="0" err="1"/>
              <a:t>реалізації</a:t>
            </a:r>
            <a:r>
              <a:rPr dirty="0"/>
              <a:t> </a:t>
            </a:r>
            <a:r>
              <a:rPr dirty="0" err="1"/>
              <a:t>параметричного</a:t>
            </a:r>
            <a:r>
              <a:rPr dirty="0"/>
              <a:t> </a:t>
            </a:r>
            <a:r>
              <a:rPr dirty="0" err="1"/>
              <a:t>пошуку</a:t>
            </a:r>
            <a:endParaRPr dirty="0"/>
          </a:p>
          <a:p>
            <a:r>
              <a:rPr dirty="0" err="1"/>
              <a:t>партнерів</a:t>
            </a:r>
            <a:r>
              <a:rPr dirty="0"/>
              <a:t> </a:t>
            </a:r>
            <a:r>
              <a:rPr dirty="0" err="1"/>
              <a:t>для</a:t>
            </a:r>
            <a:r>
              <a:rPr dirty="0"/>
              <a:t> </a:t>
            </a:r>
            <a:r>
              <a:rPr dirty="0" err="1"/>
              <a:t>домашніх</a:t>
            </a:r>
            <a:r>
              <a:rPr dirty="0"/>
              <a:t> </a:t>
            </a:r>
            <a:r>
              <a:rPr dirty="0" err="1"/>
              <a:t>улюбленців</a:t>
            </a:r>
            <a:endParaRPr dirty="0"/>
          </a:p>
          <a:p>
            <a:r>
              <a:rPr dirty="0"/>
              <a:t>(</a:t>
            </a:r>
            <a:r>
              <a:rPr lang="ru-RU" dirty="0" err="1"/>
              <a:t>Серверна</a:t>
            </a:r>
            <a:r>
              <a:rPr dirty="0"/>
              <a:t> </a:t>
            </a:r>
            <a:r>
              <a:rPr dirty="0" err="1"/>
              <a:t>частина</a:t>
            </a:r>
            <a:r>
              <a:rPr dirty="0"/>
              <a:t>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549539"/>
            <a:ext cx="5826719" cy="1096899"/>
          </a:xfrm>
        </p:spPr>
        <p:txBody>
          <a:bodyPr>
            <a:normAutofit/>
          </a:bodyPr>
          <a:lstStyle/>
          <a:p>
            <a:r>
              <a:rPr dirty="0" err="1"/>
              <a:t>Виконав</a:t>
            </a:r>
            <a:r>
              <a:rPr dirty="0"/>
              <a:t>: </a:t>
            </a:r>
            <a:r>
              <a:rPr dirty="0" err="1"/>
              <a:t>ст</a:t>
            </a:r>
            <a:r>
              <a:rPr dirty="0"/>
              <a:t>. </a:t>
            </a:r>
            <a:r>
              <a:rPr dirty="0" err="1"/>
              <a:t>гр</a:t>
            </a:r>
            <a:r>
              <a:rPr dirty="0"/>
              <a:t>. ПЗПІ-21-11</a:t>
            </a:r>
            <a:br>
              <a:rPr lang="uk-UA" dirty="0"/>
            </a:br>
            <a:r>
              <a:rPr dirty="0"/>
              <a:t> </a:t>
            </a:r>
            <a:r>
              <a:rPr lang="uk-UA" dirty="0"/>
              <a:t>Романовський</a:t>
            </a:r>
            <a:r>
              <a:rPr dirty="0"/>
              <a:t> </a:t>
            </a:r>
            <a:r>
              <a:rPr lang="uk-UA" dirty="0"/>
              <a:t>І</a:t>
            </a:r>
            <a:r>
              <a:rPr dirty="0"/>
              <a:t>. </a:t>
            </a:r>
            <a:r>
              <a:rPr lang="uk-UA" dirty="0"/>
              <a:t>М</a:t>
            </a:r>
            <a:r>
              <a:rPr dirty="0"/>
              <a:t>.</a:t>
            </a:r>
          </a:p>
          <a:p>
            <a:r>
              <a:rPr dirty="0" err="1"/>
              <a:t>Керівник</a:t>
            </a:r>
            <a:r>
              <a:rPr dirty="0"/>
              <a:t>: </a:t>
            </a:r>
            <a:r>
              <a:rPr lang="ru-RU" dirty="0"/>
              <a:t>Терещенко</a:t>
            </a:r>
            <a:r>
              <a:rPr dirty="0"/>
              <a:t> </a:t>
            </a:r>
            <a:r>
              <a:rPr lang="ru-RU" dirty="0" err="1"/>
              <a:t>Гл</a:t>
            </a:r>
            <a:r>
              <a:rPr lang="uk-UA" dirty="0" err="1"/>
              <a:t>іб</a:t>
            </a:r>
            <a:r>
              <a:rPr dirty="0"/>
              <a:t> </a:t>
            </a:r>
            <a:r>
              <a:rPr lang="uk-UA" dirty="0"/>
              <a:t>Юрійович</a:t>
            </a:r>
            <a:endParaRPr dirty="0"/>
          </a:p>
        </p:txBody>
      </p:sp>
      <p:pic>
        <p:nvPicPr>
          <p:cNvPr id="4" name="Google Shape;142;p18">
            <a:extLst>
              <a:ext uri="{FF2B5EF4-FFF2-40B4-BE49-F238E27FC236}">
                <a16:creationId xmlns:a16="http://schemas.microsoft.com/office/drawing/2014/main" id="{BB202253-143A-412E-B081-2316375E862D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8474" y="6041363"/>
            <a:ext cx="862250" cy="58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0DC787-A68A-4BE9-ABB1-49B97F525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" dirty="0"/>
              <a:t>Тези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0AE2F27-F95A-4C9A-BC0A-171BF6363A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329" y="1413933"/>
            <a:ext cx="1885640" cy="2662449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C0A7612-C6FF-46C1-839A-62DFD4155D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6177" y="1387178"/>
            <a:ext cx="1885912" cy="2652419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DCB3014-B440-4196-AE53-567640F2F0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7297" y="1469063"/>
            <a:ext cx="1885912" cy="2607319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AD247D9-E444-490D-8ECA-715D53E8BB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9853" y="3960032"/>
            <a:ext cx="2620800" cy="2676670"/>
          </a:xfrm>
          <a:prstGeom prst="rect">
            <a:avLst/>
          </a:prstGeom>
        </p:spPr>
      </p:pic>
      <p:pic>
        <p:nvPicPr>
          <p:cNvPr id="8" name="Google Shape;142;p18">
            <a:extLst>
              <a:ext uri="{FF2B5EF4-FFF2-40B4-BE49-F238E27FC236}">
                <a16:creationId xmlns:a16="http://schemas.microsoft.com/office/drawing/2014/main" id="{C5824E94-3E28-4501-9B7B-96AB0818F82D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78474" y="6041363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9A7A36C-4628-433C-A20A-B3718AEB4265}"/>
              </a:ext>
            </a:extLst>
          </p:cNvPr>
          <p:cNvSpPr txBox="1"/>
          <p:nvPr/>
        </p:nvSpPr>
        <p:spPr>
          <a:xfrm>
            <a:off x="8682990" y="6469224"/>
            <a:ext cx="9220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13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23056027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44AEF1-D550-432A-92A9-C5C421C59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" dirty="0"/>
              <a:t>Підсумки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2CE00E8-7A4B-4D29-8B2A-C711812864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8" y="1398590"/>
            <a:ext cx="6115052" cy="4642773"/>
          </a:xfrm>
        </p:spPr>
        <p:txBody>
          <a:bodyPr>
            <a:normAutofit fontScale="85000" lnSpcReduction="20000"/>
          </a:bodyPr>
          <a:lstStyle/>
          <a:p>
            <a:r>
              <a:rPr lang="ru-RU" b="1" dirty="0" err="1"/>
              <a:t>Реалістичність</a:t>
            </a:r>
            <a:r>
              <a:rPr lang="ru-RU" b="1" dirty="0"/>
              <a:t> </a:t>
            </a:r>
            <a:r>
              <a:rPr lang="ru-RU" b="1" dirty="0" err="1"/>
              <a:t>впровадження</a:t>
            </a:r>
            <a:br>
              <a:rPr lang="ru-RU" b="1" dirty="0"/>
            </a:br>
            <a:br>
              <a:rPr lang="ru-RU" b="1" dirty="0"/>
            </a:br>
            <a:r>
              <a:rPr lang="ru-RU" dirty="0" err="1"/>
              <a:t>Розроблена</a:t>
            </a:r>
            <a:r>
              <a:rPr lang="ru-RU" dirty="0"/>
              <a:t> </a:t>
            </a:r>
            <a:r>
              <a:rPr lang="ru-RU" dirty="0" err="1"/>
              <a:t>серверна</a:t>
            </a:r>
            <a:r>
              <a:rPr lang="ru-RU" dirty="0"/>
              <a:t> </a:t>
            </a:r>
            <a:r>
              <a:rPr lang="ru-RU" dirty="0" err="1"/>
              <a:t>частина</a:t>
            </a:r>
            <a:r>
              <a:rPr lang="ru-RU" dirty="0"/>
              <a:t> на основі </a:t>
            </a:r>
            <a:r>
              <a:rPr lang="en-GB" b="1" dirty="0"/>
              <a:t>Django</a:t>
            </a:r>
            <a:r>
              <a:rPr lang="en-GB" dirty="0"/>
              <a:t> </a:t>
            </a:r>
            <a:r>
              <a:rPr lang="ru-RU" dirty="0"/>
              <a:t>має </a:t>
            </a:r>
            <a:r>
              <a:rPr lang="ru-RU" dirty="0" err="1"/>
              <a:t>модульну</a:t>
            </a:r>
            <a:r>
              <a:rPr lang="ru-RU" dirty="0"/>
              <a:t> </a:t>
            </a:r>
            <a:r>
              <a:rPr lang="ru-RU" dirty="0" err="1"/>
              <a:t>архітектуру</a:t>
            </a:r>
            <a:r>
              <a:rPr lang="ru-RU" dirty="0"/>
              <a:t>, </a:t>
            </a:r>
            <a:r>
              <a:rPr lang="ru-RU" dirty="0" err="1"/>
              <a:t>чітке</a:t>
            </a:r>
            <a:r>
              <a:rPr lang="ru-RU" dirty="0"/>
              <a:t> </a:t>
            </a:r>
            <a:r>
              <a:rPr lang="ru-RU" dirty="0" err="1"/>
              <a:t>розділення</a:t>
            </a:r>
            <a:r>
              <a:rPr lang="ru-RU" dirty="0"/>
              <a:t> </a:t>
            </a:r>
            <a:r>
              <a:rPr lang="ru-RU" dirty="0" err="1"/>
              <a:t>логіки</a:t>
            </a:r>
            <a:r>
              <a:rPr lang="ru-RU" dirty="0"/>
              <a:t> по </a:t>
            </a:r>
            <a:r>
              <a:rPr lang="ru-RU" dirty="0" err="1"/>
              <a:t>застосунках</a:t>
            </a:r>
            <a:r>
              <a:rPr lang="ru-RU" dirty="0"/>
              <a:t> (</a:t>
            </a:r>
            <a:r>
              <a:rPr lang="en-GB" dirty="0"/>
              <a:t>users, pets, matching, chats). </a:t>
            </a:r>
            <a:r>
              <a:rPr lang="ru-RU" dirty="0"/>
              <a:t>Система протестована в </a:t>
            </a:r>
            <a:r>
              <a:rPr lang="ru-RU" dirty="0" err="1"/>
              <a:t>середовищі</a:t>
            </a:r>
            <a:r>
              <a:rPr lang="ru-RU" dirty="0"/>
              <a:t> </a:t>
            </a:r>
            <a:r>
              <a:rPr lang="ru-RU" dirty="0" err="1"/>
              <a:t>розробки</a:t>
            </a:r>
            <a:r>
              <a:rPr lang="ru-RU" dirty="0"/>
              <a:t>, </a:t>
            </a:r>
            <a:r>
              <a:rPr lang="ru-RU" dirty="0" err="1"/>
              <a:t>забезпечує</a:t>
            </a:r>
            <a:r>
              <a:rPr lang="ru-RU" dirty="0"/>
              <a:t> </a:t>
            </a:r>
            <a:r>
              <a:rPr lang="ru-RU" dirty="0" err="1"/>
              <a:t>підтримку</a:t>
            </a:r>
            <a:r>
              <a:rPr lang="ru-RU" dirty="0"/>
              <a:t>: </a:t>
            </a:r>
            <a:r>
              <a:rPr lang="ru-RU" dirty="0" err="1"/>
              <a:t>авторизації</a:t>
            </a:r>
            <a:r>
              <a:rPr lang="ru-RU" dirty="0"/>
              <a:t> користувачів, </a:t>
            </a:r>
            <a:r>
              <a:rPr lang="ru-RU" dirty="0" err="1"/>
              <a:t>створення</a:t>
            </a:r>
            <a:r>
              <a:rPr lang="ru-RU" dirty="0"/>
              <a:t> та </a:t>
            </a:r>
            <a:r>
              <a:rPr lang="ru-RU" dirty="0" err="1"/>
              <a:t>пошуку</a:t>
            </a:r>
            <a:r>
              <a:rPr lang="ru-RU" dirty="0"/>
              <a:t> анкет та взаємодії через чат (</a:t>
            </a:r>
            <a:r>
              <a:rPr lang="en-GB" dirty="0"/>
              <a:t>WebSocket)</a:t>
            </a:r>
            <a:r>
              <a:rPr lang="ru-RU" dirty="0"/>
              <a:t>.</a:t>
            </a:r>
            <a:br>
              <a:rPr lang="ru-RU" dirty="0"/>
            </a:br>
            <a:br>
              <a:rPr lang="en-GB" dirty="0"/>
            </a:br>
            <a:r>
              <a:rPr lang="ru-RU" dirty="0"/>
              <a:t>Усе </a:t>
            </a:r>
            <a:r>
              <a:rPr lang="ru-RU" dirty="0" err="1"/>
              <a:t>це</a:t>
            </a:r>
            <a:r>
              <a:rPr lang="ru-RU" dirty="0"/>
              <a:t> </a:t>
            </a:r>
            <a:r>
              <a:rPr lang="ru-RU" dirty="0" err="1"/>
              <a:t>дозволяє</a:t>
            </a:r>
            <a:r>
              <a:rPr lang="ru-RU" dirty="0"/>
              <a:t> </a:t>
            </a:r>
            <a:r>
              <a:rPr lang="ru-RU" b="1" dirty="0" err="1"/>
              <a:t>інтегрувати</a:t>
            </a:r>
            <a:r>
              <a:rPr lang="ru-RU" b="1" dirty="0"/>
              <a:t> </a:t>
            </a:r>
            <a:r>
              <a:rPr lang="en-GB" b="1" dirty="0"/>
              <a:t>backend </a:t>
            </a:r>
            <a:r>
              <a:rPr lang="ru-RU" b="1" dirty="0"/>
              <a:t>до продакшен-</a:t>
            </a:r>
            <a:r>
              <a:rPr lang="ru-RU" b="1" dirty="0" err="1"/>
              <a:t>середовища</a:t>
            </a:r>
            <a:r>
              <a:rPr lang="ru-RU" dirty="0"/>
              <a:t> без </a:t>
            </a:r>
            <a:r>
              <a:rPr lang="ru-RU" dirty="0" err="1"/>
              <a:t>значних</a:t>
            </a:r>
            <a:r>
              <a:rPr lang="ru-RU" dirty="0"/>
              <a:t> </a:t>
            </a:r>
            <a:r>
              <a:rPr lang="ru-RU" dirty="0" err="1"/>
              <a:t>доопрацювань</a:t>
            </a:r>
            <a:r>
              <a:rPr lang="ru-RU" dirty="0"/>
              <a:t>.</a:t>
            </a:r>
          </a:p>
          <a:p>
            <a:r>
              <a:rPr lang="ru-RU" b="1" dirty="0" err="1"/>
              <a:t>Переваги</a:t>
            </a:r>
            <a:r>
              <a:rPr lang="ru-RU" b="1" dirty="0"/>
              <a:t> </a:t>
            </a:r>
            <a:r>
              <a:rPr lang="ru-RU" b="1" dirty="0" err="1"/>
              <a:t>архітектури</a:t>
            </a:r>
            <a:br>
              <a:rPr lang="ru-RU" b="1" dirty="0"/>
            </a:br>
            <a:br>
              <a:rPr lang="ru-RU" b="1" dirty="0"/>
            </a:br>
            <a:r>
              <a:rPr lang="ru-RU" dirty="0" err="1"/>
              <a:t>Серверна</a:t>
            </a:r>
            <a:r>
              <a:rPr lang="ru-RU" dirty="0"/>
              <a:t> </a:t>
            </a:r>
            <a:r>
              <a:rPr lang="ru-RU" dirty="0" err="1"/>
              <a:t>частина</a:t>
            </a:r>
            <a:r>
              <a:rPr lang="ru-RU" dirty="0"/>
              <a:t> </a:t>
            </a:r>
            <a:r>
              <a:rPr lang="ru-RU" dirty="0" err="1"/>
              <a:t>побудована</a:t>
            </a:r>
            <a:r>
              <a:rPr lang="ru-RU" dirty="0"/>
              <a:t> </a:t>
            </a:r>
            <a:r>
              <a:rPr lang="ru-RU" dirty="0" err="1"/>
              <a:t>згідно</a:t>
            </a:r>
            <a:r>
              <a:rPr lang="ru-RU" dirty="0"/>
              <a:t> з принципами </a:t>
            </a:r>
            <a:r>
              <a:rPr lang="en-GB" dirty="0"/>
              <a:t>RESTful API </a:t>
            </a:r>
            <a:r>
              <a:rPr lang="ru-RU" dirty="0"/>
              <a:t>та </a:t>
            </a:r>
            <a:r>
              <a:rPr lang="ru-RU" dirty="0" err="1"/>
              <a:t>асинхронної</a:t>
            </a:r>
            <a:r>
              <a:rPr lang="ru-RU" dirty="0"/>
              <a:t> </a:t>
            </a:r>
            <a:r>
              <a:rPr lang="ru-RU" dirty="0" err="1"/>
              <a:t>обробки</a:t>
            </a:r>
            <a:r>
              <a:rPr lang="ru-RU" dirty="0"/>
              <a:t> </a:t>
            </a:r>
            <a:r>
              <a:rPr lang="ru-RU" dirty="0" err="1"/>
              <a:t>повідомлень</a:t>
            </a:r>
            <a:r>
              <a:rPr lang="ru-RU" dirty="0"/>
              <a:t> через </a:t>
            </a:r>
            <a:r>
              <a:rPr lang="en-GB" dirty="0"/>
              <a:t>Django Channels.</a:t>
            </a:r>
            <a:br>
              <a:rPr lang="en-GB" dirty="0"/>
            </a:br>
            <a:r>
              <a:rPr lang="ru-RU" dirty="0" err="1"/>
              <a:t>Це</a:t>
            </a:r>
            <a:r>
              <a:rPr lang="ru-RU" dirty="0"/>
              <a:t> </a:t>
            </a:r>
            <a:r>
              <a:rPr lang="ru-RU" dirty="0" err="1"/>
              <a:t>забезпечує</a:t>
            </a:r>
            <a:r>
              <a:rPr lang="ru-RU" dirty="0"/>
              <a:t>: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ru-RU" dirty="0" err="1"/>
              <a:t>масштабованість</a:t>
            </a:r>
            <a:r>
              <a:rPr lang="ru-RU" dirty="0"/>
              <a:t> та </a:t>
            </a:r>
            <a:r>
              <a:rPr lang="ru-RU" dirty="0" err="1"/>
              <a:t>гнучкість</a:t>
            </a:r>
            <a:r>
              <a:rPr lang="ru-RU" dirty="0"/>
              <a:t> </a:t>
            </a:r>
            <a:r>
              <a:rPr lang="ru-RU" dirty="0" err="1"/>
              <a:t>структури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	</a:t>
            </a:r>
            <a:r>
              <a:rPr lang="ru-RU" dirty="0" err="1"/>
              <a:t>чітке</a:t>
            </a:r>
            <a:r>
              <a:rPr lang="ru-RU" dirty="0"/>
              <a:t> </a:t>
            </a:r>
            <a:r>
              <a:rPr lang="ru-RU" dirty="0" err="1"/>
              <a:t>розділення</a:t>
            </a:r>
            <a:r>
              <a:rPr lang="ru-RU" dirty="0"/>
              <a:t> </a:t>
            </a:r>
            <a:r>
              <a:rPr lang="ru-RU" dirty="0" err="1"/>
              <a:t>відповідальностей</a:t>
            </a:r>
            <a:r>
              <a:rPr lang="ru-RU" dirty="0"/>
              <a:t> </a:t>
            </a:r>
          </a:p>
          <a:p>
            <a:pPr marL="0" indent="0">
              <a:buNone/>
            </a:pPr>
            <a:r>
              <a:rPr lang="ru-RU" dirty="0"/>
              <a:t>	(</a:t>
            </a:r>
            <a:r>
              <a:rPr lang="ru-RU" dirty="0" err="1"/>
              <a:t>авторизація</a:t>
            </a:r>
            <a:r>
              <a:rPr lang="ru-RU" dirty="0"/>
              <a:t>, </a:t>
            </a:r>
            <a:r>
              <a:rPr lang="ru-RU" dirty="0" err="1"/>
              <a:t>дані</a:t>
            </a:r>
            <a:r>
              <a:rPr lang="ru-RU" dirty="0"/>
              <a:t> тварин, </a:t>
            </a:r>
            <a:r>
              <a:rPr lang="ru-RU" dirty="0" err="1"/>
              <a:t>симпатії</a:t>
            </a:r>
            <a:r>
              <a:rPr lang="ru-RU" dirty="0"/>
              <a:t>, чат)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ru-RU" dirty="0" err="1"/>
              <a:t>легкість</a:t>
            </a:r>
            <a:r>
              <a:rPr lang="ru-RU" dirty="0"/>
              <a:t> </a:t>
            </a:r>
            <a:r>
              <a:rPr lang="ru-RU" dirty="0" err="1"/>
              <a:t>супроводу</a:t>
            </a:r>
            <a:r>
              <a:rPr lang="ru-RU" dirty="0"/>
              <a:t> і </a:t>
            </a:r>
            <a:r>
              <a:rPr lang="ru-RU" dirty="0" err="1"/>
              <a:t>доповнення</a:t>
            </a:r>
            <a:r>
              <a:rPr lang="ru-RU" dirty="0"/>
              <a:t> </a:t>
            </a:r>
            <a:r>
              <a:rPr lang="ru-RU" dirty="0" err="1"/>
              <a:t>функцій</a:t>
            </a:r>
            <a:endParaRPr lang="ru-RU" dirty="0"/>
          </a:p>
          <a:p>
            <a:endParaRPr lang="ru-RU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B737B157-051A-4C0A-AB6B-2A81BD56E2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Google Shape;142;p18">
            <a:extLst>
              <a:ext uri="{FF2B5EF4-FFF2-40B4-BE49-F238E27FC236}">
                <a16:creationId xmlns:a16="http://schemas.microsoft.com/office/drawing/2014/main" id="{4420727E-9FC3-48CF-9B8D-5054DE01BF90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8474" y="6041363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EE84A3D-22C8-4E73-914A-6469A9975ABF}"/>
              </a:ext>
            </a:extLst>
          </p:cNvPr>
          <p:cNvSpPr txBox="1"/>
          <p:nvPr/>
        </p:nvSpPr>
        <p:spPr>
          <a:xfrm>
            <a:off x="8682990" y="6469224"/>
            <a:ext cx="9220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14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602149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Мета</a:t>
            </a:r>
            <a:r>
              <a:rPr dirty="0"/>
              <a:t> </a:t>
            </a:r>
            <a:r>
              <a:rPr dirty="0" err="1"/>
              <a:t>проєкту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 </a:t>
            </a:r>
            <a:r>
              <a:rPr lang="ru-RU" dirty="0" err="1"/>
              <a:t>Реалізація</a:t>
            </a:r>
            <a:r>
              <a:rPr lang="ru-RU" dirty="0"/>
              <a:t> REST API для </a:t>
            </a:r>
            <a:r>
              <a:rPr lang="ru-RU" dirty="0" err="1"/>
              <a:t>керування</a:t>
            </a:r>
            <a:r>
              <a:rPr lang="ru-RU" dirty="0"/>
              <a:t> </a:t>
            </a:r>
            <a:r>
              <a:rPr lang="ru-RU" dirty="0" err="1"/>
              <a:t>користувачами</a:t>
            </a:r>
            <a:r>
              <a:rPr lang="ru-RU" dirty="0"/>
              <a:t>, тваринами та </a:t>
            </a:r>
            <a:r>
              <a:rPr lang="ru-RU" dirty="0" err="1"/>
              <a:t>симпатіями</a:t>
            </a:r>
            <a:endParaRPr dirty="0"/>
          </a:p>
          <a:p>
            <a:r>
              <a:rPr lang="ru-RU" dirty="0" err="1"/>
              <a:t>Забезпечення</a:t>
            </a:r>
            <a:r>
              <a:rPr lang="ru-RU" dirty="0"/>
              <a:t> </a:t>
            </a:r>
            <a:r>
              <a:rPr lang="ru-RU" dirty="0" err="1"/>
              <a:t>швидкої</a:t>
            </a:r>
            <a:r>
              <a:rPr lang="ru-RU" dirty="0"/>
              <a:t>, </a:t>
            </a:r>
            <a:r>
              <a:rPr lang="ru-RU" dirty="0" err="1"/>
              <a:t>зручної</a:t>
            </a:r>
            <a:r>
              <a:rPr lang="ru-RU" dirty="0"/>
              <a:t> та </a:t>
            </a:r>
            <a:r>
              <a:rPr lang="ru-RU" dirty="0" err="1"/>
              <a:t>безпечної</a:t>
            </a:r>
            <a:r>
              <a:rPr lang="ru-RU" dirty="0"/>
              <a:t> взаємодії з базою даних</a:t>
            </a:r>
          </a:p>
          <a:p>
            <a:r>
              <a:rPr lang="ru-RU" dirty="0" err="1"/>
              <a:t>Підтримка</a:t>
            </a:r>
            <a:r>
              <a:rPr lang="ru-RU" dirty="0"/>
              <a:t> </a:t>
            </a:r>
            <a:r>
              <a:rPr lang="ru-RU" dirty="0" err="1"/>
              <a:t>параметричного</a:t>
            </a:r>
            <a:r>
              <a:rPr lang="ru-RU" dirty="0"/>
              <a:t> </a:t>
            </a:r>
            <a:r>
              <a:rPr lang="ru-RU" dirty="0" err="1"/>
              <a:t>пошуку</a:t>
            </a:r>
            <a:r>
              <a:rPr lang="ru-RU" dirty="0"/>
              <a:t> </a:t>
            </a:r>
            <a:r>
              <a:rPr lang="ru-RU" dirty="0" err="1"/>
              <a:t>партнерів</a:t>
            </a:r>
            <a:r>
              <a:rPr lang="ru-RU" dirty="0"/>
              <a:t> за породою, </a:t>
            </a:r>
            <a:r>
              <a:rPr lang="ru-RU" dirty="0" err="1"/>
              <a:t>статтю</a:t>
            </a:r>
            <a:r>
              <a:rPr lang="ru-RU" dirty="0"/>
              <a:t>, </a:t>
            </a:r>
            <a:r>
              <a:rPr lang="ru-RU" dirty="0" err="1"/>
              <a:t>віком</a:t>
            </a:r>
            <a:r>
              <a:rPr lang="ru-RU" dirty="0"/>
              <a:t> </a:t>
            </a:r>
            <a:r>
              <a:rPr lang="ru-RU" dirty="0" err="1"/>
              <a:t>тощо</a:t>
            </a:r>
            <a:endParaRPr lang="ru-RU" dirty="0"/>
          </a:p>
          <a:p>
            <a:r>
              <a:rPr lang="ru-RU" dirty="0" err="1"/>
              <a:t>Реалізація</a:t>
            </a:r>
            <a:r>
              <a:rPr lang="ru-RU" dirty="0"/>
              <a:t> </a:t>
            </a:r>
            <a:r>
              <a:rPr lang="ru-RU" dirty="0" err="1"/>
              <a:t>функціоналу</a:t>
            </a:r>
            <a:r>
              <a:rPr lang="ru-RU" dirty="0"/>
              <a:t> </a:t>
            </a:r>
            <a:r>
              <a:rPr lang="ru-RU" dirty="0" err="1"/>
              <a:t>обміну</a:t>
            </a:r>
            <a:r>
              <a:rPr lang="ru-RU" dirty="0"/>
              <a:t> </a:t>
            </a:r>
            <a:r>
              <a:rPr lang="ru-RU" dirty="0" err="1"/>
              <a:t>повідомленнями</a:t>
            </a:r>
            <a:r>
              <a:rPr lang="ru-RU" dirty="0"/>
              <a:t> на основі </a:t>
            </a:r>
            <a:r>
              <a:rPr lang="en-GB" dirty="0"/>
              <a:t>WebSocket</a:t>
            </a:r>
            <a:endParaRPr lang="ru-RU" dirty="0"/>
          </a:p>
          <a:p>
            <a:r>
              <a:rPr lang="ru-RU" dirty="0" err="1"/>
              <a:t>Створення</a:t>
            </a:r>
            <a:r>
              <a:rPr lang="ru-RU" dirty="0"/>
              <a:t> </a:t>
            </a:r>
            <a:r>
              <a:rPr lang="ru-RU" dirty="0" err="1"/>
              <a:t>масштабованої</a:t>
            </a:r>
            <a:r>
              <a:rPr lang="ru-RU" dirty="0"/>
              <a:t> та </a:t>
            </a:r>
            <a:r>
              <a:rPr lang="ru-RU" dirty="0" err="1"/>
              <a:t>модульної</a:t>
            </a:r>
            <a:r>
              <a:rPr lang="ru-RU" dirty="0"/>
              <a:t> </a:t>
            </a:r>
            <a:r>
              <a:rPr lang="ru-RU" dirty="0" err="1"/>
              <a:t>структури</a:t>
            </a:r>
            <a:r>
              <a:rPr lang="ru-RU" dirty="0"/>
              <a:t> серверного </a:t>
            </a:r>
            <a:r>
              <a:rPr lang="ru-RU" dirty="0" err="1"/>
              <a:t>застосунку</a:t>
            </a:r>
            <a:r>
              <a:rPr lang="ru-RU" dirty="0"/>
              <a:t> на </a:t>
            </a:r>
            <a:r>
              <a:rPr lang="ru-RU" dirty="0" err="1"/>
              <a:t>базі</a:t>
            </a:r>
            <a:r>
              <a:rPr lang="ru-RU" dirty="0"/>
              <a:t> </a:t>
            </a:r>
            <a:r>
              <a:rPr lang="ru-RU" b="1" dirty="0" err="1"/>
              <a:t>Django</a:t>
            </a:r>
            <a:endParaRPr dirty="0"/>
          </a:p>
        </p:txBody>
      </p:sp>
      <p:pic>
        <p:nvPicPr>
          <p:cNvPr id="4" name="Google Shape;142;p18">
            <a:extLst>
              <a:ext uri="{FF2B5EF4-FFF2-40B4-BE49-F238E27FC236}">
                <a16:creationId xmlns:a16="http://schemas.microsoft.com/office/drawing/2014/main" id="{A7D68A83-D61F-4DB1-A512-7C9DF8D3DFBC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8474" y="6041363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43ADDE6-E7B0-4168-909A-83189E27A982}"/>
              </a:ext>
            </a:extLst>
          </p:cNvPr>
          <p:cNvSpPr txBox="1"/>
          <p:nvPr/>
        </p:nvSpPr>
        <p:spPr>
          <a:xfrm>
            <a:off x="8682990" y="6469224"/>
            <a:ext cx="9220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  <a:endParaRPr lang="ru-RU" sz="1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Актуальність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Існуючі</a:t>
            </a:r>
            <a:r>
              <a:rPr lang="ru-RU" dirty="0"/>
              <a:t> </a:t>
            </a:r>
            <a:r>
              <a:rPr lang="ru-RU" dirty="0" err="1"/>
              <a:t>платформи</a:t>
            </a:r>
            <a:r>
              <a:rPr lang="ru-RU" dirty="0"/>
              <a:t> (</a:t>
            </a:r>
            <a:r>
              <a:rPr lang="ru-RU" dirty="0" err="1"/>
              <a:t>включно</a:t>
            </a:r>
            <a:r>
              <a:rPr lang="ru-RU" dirty="0"/>
              <a:t> із </a:t>
            </a:r>
            <a:r>
              <a:rPr lang="ru-RU" dirty="0" err="1"/>
              <a:t>соцмережами</a:t>
            </a:r>
            <a:r>
              <a:rPr lang="ru-RU" dirty="0"/>
              <a:t>) </a:t>
            </a:r>
            <a:r>
              <a:rPr lang="ru-RU" b="1" dirty="0"/>
              <a:t>не </a:t>
            </a:r>
            <a:r>
              <a:rPr lang="ru-RU" b="1" dirty="0" err="1"/>
              <a:t>забезпечують</a:t>
            </a:r>
            <a:r>
              <a:rPr lang="ru-RU" b="1" dirty="0"/>
              <a:t> </a:t>
            </a:r>
            <a:r>
              <a:rPr lang="ru-RU" b="1" dirty="0" err="1"/>
              <a:t>ефективного</a:t>
            </a:r>
            <a:r>
              <a:rPr lang="ru-RU" b="1" dirty="0"/>
              <a:t> серверного </a:t>
            </a:r>
            <a:r>
              <a:rPr lang="ru-RU" b="1" dirty="0" err="1"/>
              <a:t>механізму</a:t>
            </a:r>
            <a:r>
              <a:rPr lang="ru-RU" dirty="0"/>
              <a:t> для </a:t>
            </a:r>
            <a:r>
              <a:rPr lang="ru-RU" dirty="0" err="1"/>
              <a:t>підбору</a:t>
            </a:r>
            <a:r>
              <a:rPr lang="ru-RU" dirty="0"/>
              <a:t> тварин за параметрами</a:t>
            </a:r>
          </a:p>
          <a:p>
            <a:r>
              <a:rPr lang="ru-RU" dirty="0"/>
              <a:t>Потреба у </a:t>
            </a:r>
            <a:r>
              <a:rPr lang="ru-RU" b="1" dirty="0" err="1"/>
              <a:t>безпечній</a:t>
            </a:r>
            <a:r>
              <a:rPr lang="ru-RU" b="1" dirty="0"/>
              <a:t> </a:t>
            </a:r>
            <a:r>
              <a:rPr lang="en-GB" b="1" dirty="0"/>
              <a:t>backend-</a:t>
            </a:r>
            <a:r>
              <a:rPr lang="ru-RU" b="1" dirty="0" err="1"/>
              <a:t>архітектурі</a:t>
            </a:r>
            <a:r>
              <a:rPr lang="ru-RU" dirty="0"/>
              <a:t> з </a:t>
            </a:r>
            <a:r>
              <a:rPr lang="ru-RU" dirty="0" err="1"/>
              <a:t>підтримкою</a:t>
            </a:r>
            <a:r>
              <a:rPr lang="ru-RU" dirty="0"/>
              <a:t> </a:t>
            </a:r>
            <a:r>
              <a:rPr lang="ru-RU" dirty="0" err="1"/>
              <a:t>параметричного</a:t>
            </a:r>
            <a:r>
              <a:rPr lang="ru-RU" dirty="0"/>
              <a:t> </a:t>
            </a:r>
            <a:r>
              <a:rPr lang="ru-RU" dirty="0" err="1"/>
              <a:t>пошуку</a:t>
            </a:r>
            <a:r>
              <a:rPr lang="ru-RU" dirty="0"/>
              <a:t>, </a:t>
            </a:r>
            <a:r>
              <a:rPr lang="en-GB" dirty="0"/>
              <a:t>WebSocket-</a:t>
            </a:r>
            <a:r>
              <a:rPr lang="ru-RU" dirty="0" err="1"/>
              <a:t>комунікацій</a:t>
            </a:r>
            <a:r>
              <a:rPr lang="ru-RU" dirty="0"/>
              <a:t> та </a:t>
            </a:r>
            <a:r>
              <a:rPr lang="ru-RU" dirty="0" err="1"/>
              <a:t>захисту</a:t>
            </a:r>
            <a:r>
              <a:rPr lang="ru-RU" dirty="0"/>
              <a:t> </a:t>
            </a:r>
            <a:r>
              <a:rPr lang="ru-RU" dirty="0" err="1"/>
              <a:t>персональних</a:t>
            </a:r>
            <a:r>
              <a:rPr lang="ru-RU" dirty="0"/>
              <a:t> даних</a:t>
            </a:r>
          </a:p>
          <a:p>
            <a:r>
              <a:rPr lang="ru-RU" dirty="0" err="1"/>
              <a:t>Відсутність</a:t>
            </a:r>
            <a:r>
              <a:rPr lang="ru-RU" dirty="0"/>
              <a:t> </a:t>
            </a:r>
            <a:r>
              <a:rPr lang="ru-RU" b="1" dirty="0" err="1"/>
              <a:t>уніфікованого</a:t>
            </a:r>
            <a:r>
              <a:rPr lang="ru-RU" b="1" dirty="0"/>
              <a:t> </a:t>
            </a:r>
            <a:r>
              <a:rPr lang="en-GB" b="1" dirty="0"/>
              <a:t>API</a:t>
            </a:r>
            <a:r>
              <a:rPr lang="en-GB" dirty="0"/>
              <a:t> </a:t>
            </a:r>
            <a:r>
              <a:rPr lang="ru-RU" dirty="0"/>
              <a:t>для </a:t>
            </a:r>
            <a:r>
              <a:rPr lang="ru-RU" dirty="0" err="1"/>
              <a:t>обміну</a:t>
            </a:r>
            <a:r>
              <a:rPr lang="ru-RU" dirty="0"/>
              <a:t> </a:t>
            </a:r>
            <a:r>
              <a:rPr lang="ru-RU" dirty="0" err="1"/>
              <a:t>інформацією</a:t>
            </a:r>
            <a:r>
              <a:rPr lang="ru-RU" dirty="0"/>
              <a:t> між </a:t>
            </a:r>
            <a:r>
              <a:rPr lang="ru-RU" dirty="0" err="1"/>
              <a:t>користувачами</a:t>
            </a:r>
            <a:r>
              <a:rPr lang="ru-RU" dirty="0"/>
              <a:t>, анкетами тварин і чатами</a:t>
            </a:r>
            <a:endParaRPr dirty="0"/>
          </a:p>
        </p:txBody>
      </p:sp>
      <p:pic>
        <p:nvPicPr>
          <p:cNvPr id="4" name="Google Shape;142;p18">
            <a:extLst>
              <a:ext uri="{FF2B5EF4-FFF2-40B4-BE49-F238E27FC236}">
                <a16:creationId xmlns:a16="http://schemas.microsoft.com/office/drawing/2014/main" id="{E709A296-2A43-4178-A99A-7982A054E26F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8474" y="6041363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4E21D29-4F17-4384-BED1-12218B880BBB}"/>
              </a:ext>
            </a:extLst>
          </p:cNvPr>
          <p:cNvSpPr txBox="1"/>
          <p:nvPr/>
        </p:nvSpPr>
        <p:spPr>
          <a:xfrm>
            <a:off x="8682990" y="6469224"/>
            <a:ext cx="9220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</a:t>
            </a:r>
            <a:endParaRPr lang="ru-RU" sz="1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Аналіз</a:t>
            </a:r>
            <a:r>
              <a:rPr dirty="0"/>
              <a:t> </a:t>
            </a:r>
            <a:r>
              <a:rPr dirty="0" err="1"/>
              <a:t>аналогів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1711857"/>
            <a:ext cx="7061202" cy="4189410"/>
          </a:xfrm>
        </p:spPr>
        <p:txBody>
          <a:bodyPr>
            <a:normAutofit fontScale="92500" lnSpcReduction="10000"/>
          </a:bodyPr>
          <a:lstStyle/>
          <a:p>
            <a:r>
              <a:rPr lang="ru-RU" sz="1400" dirty="0"/>
              <a:t>На ринку </a:t>
            </a:r>
            <a:r>
              <a:rPr lang="ru-RU" sz="1400" b="1" dirty="0" err="1"/>
              <a:t>відсутні</a:t>
            </a:r>
            <a:r>
              <a:rPr lang="ru-RU" sz="1400" b="1" dirty="0"/>
              <a:t> </a:t>
            </a:r>
            <a:r>
              <a:rPr lang="ru-RU" sz="1400" b="1" dirty="0" err="1"/>
              <a:t>спеціалізовані</a:t>
            </a:r>
            <a:r>
              <a:rPr lang="ru-RU" sz="1400" b="1" dirty="0"/>
              <a:t> </a:t>
            </a:r>
            <a:r>
              <a:rPr lang="ru-RU" sz="1400" b="1" dirty="0" err="1"/>
              <a:t>серверні</a:t>
            </a:r>
            <a:r>
              <a:rPr lang="ru-RU" sz="1400" b="1" dirty="0"/>
              <a:t> </a:t>
            </a:r>
            <a:r>
              <a:rPr lang="ru-RU" sz="1400" b="1" dirty="0" err="1"/>
              <a:t>рішення</a:t>
            </a:r>
            <a:r>
              <a:rPr lang="ru-RU" sz="1400" dirty="0"/>
              <a:t> для </a:t>
            </a:r>
            <a:r>
              <a:rPr lang="ru-RU" sz="1400" dirty="0" err="1"/>
              <a:t>автоматизованого</a:t>
            </a:r>
            <a:r>
              <a:rPr lang="ru-RU" sz="1400" dirty="0"/>
              <a:t> </a:t>
            </a:r>
            <a:r>
              <a:rPr lang="ru-RU" sz="1400" dirty="0" err="1"/>
              <a:t>підбору</a:t>
            </a:r>
            <a:r>
              <a:rPr lang="ru-RU" sz="1400" dirty="0"/>
              <a:t> </a:t>
            </a:r>
            <a:r>
              <a:rPr lang="ru-RU" sz="1400" dirty="0" err="1"/>
              <a:t>партнерів</a:t>
            </a:r>
            <a:r>
              <a:rPr lang="ru-RU" sz="1400" dirty="0"/>
              <a:t> </a:t>
            </a:r>
            <a:r>
              <a:rPr lang="ru-RU" sz="1400" dirty="0" err="1"/>
              <a:t>серед</a:t>
            </a:r>
            <a:r>
              <a:rPr lang="ru-RU" sz="1400" dirty="0"/>
              <a:t> тварин з </a:t>
            </a:r>
            <a:r>
              <a:rPr lang="ru-RU" sz="1400" dirty="0" err="1"/>
              <a:t>можливістю</a:t>
            </a:r>
            <a:r>
              <a:rPr lang="ru-RU" sz="1400" dirty="0"/>
              <a:t> </a:t>
            </a:r>
            <a:r>
              <a:rPr lang="ru-RU" sz="1400" dirty="0" err="1"/>
              <a:t>повноцінної</a:t>
            </a:r>
            <a:r>
              <a:rPr lang="ru-RU" sz="1400" dirty="0"/>
              <a:t> взаємодії між </a:t>
            </a:r>
            <a:r>
              <a:rPr lang="ru-RU" sz="1400" dirty="0" err="1"/>
              <a:t>користувачами</a:t>
            </a:r>
            <a:r>
              <a:rPr lang="ru-RU" sz="1400" dirty="0"/>
              <a:t>.</a:t>
            </a:r>
          </a:p>
          <a:p>
            <a:r>
              <a:rPr lang="en-GB" sz="1400" b="1" dirty="0"/>
              <a:t>Pets4You</a:t>
            </a:r>
            <a:r>
              <a:rPr lang="en-GB" sz="1400" dirty="0"/>
              <a:t> – </a:t>
            </a:r>
            <a:r>
              <a:rPr lang="ru-RU" sz="1400" dirty="0"/>
              <a:t>онлайн-каталог для продажу </a:t>
            </a:r>
            <a:r>
              <a:rPr lang="ru-RU" sz="1400" dirty="0" err="1"/>
              <a:t>породистих</a:t>
            </a:r>
            <a:r>
              <a:rPr lang="ru-RU" sz="1400" dirty="0"/>
              <a:t> тварин:</a:t>
            </a:r>
          </a:p>
          <a:p>
            <a:r>
              <a:rPr lang="ru-RU" sz="1400" dirty="0"/>
              <a:t>Велика база даних тварин</a:t>
            </a:r>
            <a:br>
              <a:rPr lang="ru-RU" sz="1400" dirty="0"/>
            </a:br>
            <a:r>
              <a:rPr lang="ru-RU" sz="1400" dirty="0"/>
              <a:t>– </a:t>
            </a:r>
            <a:r>
              <a:rPr lang="ru-RU" sz="1400" dirty="0" err="1"/>
              <a:t>Немає</a:t>
            </a:r>
            <a:r>
              <a:rPr lang="ru-RU" sz="1400" dirty="0"/>
              <a:t> </a:t>
            </a:r>
            <a:r>
              <a:rPr lang="ru-RU" sz="1400" dirty="0" err="1"/>
              <a:t>серверної</a:t>
            </a:r>
            <a:r>
              <a:rPr lang="ru-RU" sz="1400" dirty="0"/>
              <a:t> </a:t>
            </a:r>
            <a:r>
              <a:rPr lang="ru-RU" sz="1400" dirty="0" err="1"/>
              <a:t>логіки</a:t>
            </a:r>
            <a:r>
              <a:rPr lang="ru-RU" sz="1400" dirty="0"/>
              <a:t> </a:t>
            </a:r>
            <a:r>
              <a:rPr lang="ru-RU" sz="1400" dirty="0" err="1"/>
              <a:t>пошуку</a:t>
            </a:r>
            <a:r>
              <a:rPr lang="ru-RU" sz="1400" dirty="0"/>
              <a:t> </a:t>
            </a:r>
            <a:r>
              <a:rPr lang="ru-RU" sz="1400" dirty="0" err="1"/>
              <a:t>сумісних</a:t>
            </a:r>
            <a:r>
              <a:rPr lang="ru-RU" sz="1400" dirty="0"/>
              <a:t> пар</a:t>
            </a:r>
            <a:br>
              <a:rPr lang="ru-RU" sz="1400" dirty="0"/>
            </a:br>
            <a:r>
              <a:rPr lang="ru-RU" sz="1400" dirty="0"/>
              <a:t>– </a:t>
            </a:r>
            <a:r>
              <a:rPr lang="ru-RU" sz="1400" dirty="0" err="1"/>
              <a:t>Відсутній</a:t>
            </a:r>
            <a:r>
              <a:rPr lang="ru-RU" sz="1400" dirty="0"/>
              <a:t> </a:t>
            </a:r>
            <a:r>
              <a:rPr lang="en-GB" sz="1400" dirty="0"/>
              <a:t>API </a:t>
            </a:r>
            <a:r>
              <a:rPr lang="ru-RU" sz="1400" dirty="0"/>
              <a:t>для взаємодії між </a:t>
            </a:r>
            <a:r>
              <a:rPr lang="ru-RU" sz="1400" dirty="0" err="1"/>
              <a:t>власниками</a:t>
            </a:r>
            <a:endParaRPr lang="ru-RU" sz="1400" dirty="0"/>
          </a:p>
          <a:p>
            <a:r>
              <a:rPr lang="en-GB" sz="1400" b="1" dirty="0"/>
              <a:t>Petfinder</a:t>
            </a:r>
            <a:r>
              <a:rPr lang="en-GB" sz="1400" dirty="0"/>
              <a:t> – </a:t>
            </a:r>
            <a:r>
              <a:rPr lang="ru-RU" sz="1400" dirty="0" err="1"/>
              <a:t>сервіс</a:t>
            </a:r>
            <a:r>
              <a:rPr lang="ru-RU" sz="1400" dirty="0"/>
              <a:t> для </a:t>
            </a:r>
            <a:r>
              <a:rPr lang="ru-RU" sz="1400" dirty="0" err="1"/>
              <a:t>адопції</a:t>
            </a:r>
            <a:r>
              <a:rPr lang="ru-RU" sz="1400" dirty="0"/>
              <a:t> тварин з </a:t>
            </a:r>
            <a:r>
              <a:rPr lang="ru-RU" sz="1400" dirty="0" err="1"/>
              <a:t>притулків</a:t>
            </a:r>
            <a:r>
              <a:rPr lang="ru-RU" sz="1400" dirty="0"/>
              <a:t>:</a:t>
            </a:r>
          </a:p>
          <a:p>
            <a:r>
              <a:rPr lang="ru-RU" sz="1400" dirty="0" err="1"/>
              <a:t>Категоризація</a:t>
            </a:r>
            <a:r>
              <a:rPr lang="ru-RU" sz="1400" dirty="0"/>
              <a:t> за </a:t>
            </a:r>
            <a:r>
              <a:rPr lang="ru-RU" sz="1400" dirty="0" err="1"/>
              <a:t>місцем</a:t>
            </a:r>
            <a:r>
              <a:rPr lang="ru-RU" sz="1400" dirty="0"/>
              <a:t>, видом</a:t>
            </a:r>
            <a:br>
              <a:rPr lang="ru-RU" sz="1400" dirty="0"/>
            </a:br>
            <a:r>
              <a:rPr lang="ru-RU" sz="1400" dirty="0"/>
              <a:t>– </a:t>
            </a:r>
            <a:r>
              <a:rPr lang="ru-RU" sz="1400" dirty="0" err="1"/>
              <a:t>Відсутність</a:t>
            </a:r>
            <a:r>
              <a:rPr lang="ru-RU" sz="1400" dirty="0"/>
              <a:t> </a:t>
            </a:r>
            <a:r>
              <a:rPr lang="ru-RU" sz="1400" dirty="0" err="1"/>
              <a:t>серверної</a:t>
            </a:r>
            <a:r>
              <a:rPr lang="ru-RU" sz="1400" dirty="0"/>
              <a:t> </a:t>
            </a:r>
            <a:r>
              <a:rPr lang="ru-RU" sz="1400" dirty="0" err="1"/>
              <a:t>підтримки</a:t>
            </a:r>
            <a:r>
              <a:rPr lang="ru-RU" sz="1400" dirty="0"/>
              <a:t> алгоритму </a:t>
            </a:r>
            <a:r>
              <a:rPr lang="ru-RU" sz="1400" dirty="0" err="1"/>
              <a:t>сумісності</a:t>
            </a:r>
            <a:br>
              <a:rPr lang="ru-RU" sz="1400" dirty="0"/>
            </a:br>
            <a:r>
              <a:rPr lang="ru-RU" sz="1400" dirty="0"/>
              <a:t>– </a:t>
            </a:r>
            <a:r>
              <a:rPr lang="ru-RU" sz="1400" dirty="0" err="1"/>
              <a:t>Немає</a:t>
            </a:r>
            <a:r>
              <a:rPr lang="ru-RU" sz="1400" dirty="0"/>
              <a:t> </a:t>
            </a:r>
            <a:r>
              <a:rPr lang="ru-RU" sz="1400" dirty="0" err="1"/>
              <a:t>бекенд-реалізації</a:t>
            </a:r>
            <a:r>
              <a:rPr lang="ru-RU" sz="1400" dirty="0"/>
              <a:t> </a:t>
            </a:r>
            <a:r>
              <a:rPr lang="ru-RU" sz="1400" dirty="0" err="1"/>
              <a:t>двосторонньої</a:t>
            </a:r>
            <a:r>
              <a:rPr lang="ru-RU" sz="1400" dirty="0"/>
              <a:t> </a:t>
            </a:r>
            <a:r>
              <a:rPr lang="ru-RU" sz="1400" dirty="0" err="1"/>
              <a:t>комунікації</a:t>
            </a:r>
            <a:r>
              <a:rPr lang="ru-RU" sz="1400" dirty="0"/>
              <a:t> або </a:t>
            </a:r>
            <a:r>
              <a:rPr lang="ru-RU" sz="1400" dirty="0" err="1"/>
              <a:t>оцінювання</a:t>
            </a:r>
            <a:endParaRPr lang="ru-RU" sz="1400" dirty="0"/>
          </a:p>
          <a:p>
            <a:endParaRPr lang="ru-RU" sz="1400" dirty="0"/>
          </a:p>
          <a:p>
            <a:pPr marL="0" indent="0">
              <a:buNone/>
            </a:pPr>
            <a:r>
              <a:rPr lang="ru-RU" sz="1400" dirty="0"/>
              <a:t> </a:t>
            </a:r>
            <a:r>
              <a:rPr lang="ru-RU" sz="1400" b="1" dirty="0" err="1"/>
              <a:t>Висновок</a:t>
            </a:r>
            <a:r>
              <a:rPr lang="ru-RU" sz="1400" dirty="0"/>
              <a:t>: </a:t>
            </a:r>
            <a:r>
              <a:rPr lang="ru-RU" sz="1400" dirty="0" err="1"/>
              <a:t>Існуючі</a:t>
            </a:r>
            <a:r>
              <a:rPr lang="ru-RU" sz="1400" dirty="0"/>
              <a:t> </a:t>
            </a:r>
            <a:r>
              <a:rPr lang="ru-RU" sz="1400" dirty="0" err="1"/>
              <a:t>сервіси</a:t>
            </a:r>
            <a:r>
              <a:rPr lang="ru-RU" sz="1400" dirty="0"/>
              <a:t> </a:t>
            </a:r>
            <a:r>
              <a:rPr lang="ru-RU" sz="1400" b="1" dirty="0"/>
              <a:t>не </a:t>
            </a:r>
            <a:r>
              <a:rPr lang="ru-RU" sz="1400" b="1" dirty="0" err="1"/>
              <a:t>мають</a:t>
            </a:r>
            <a:r>
              <a:rPr lang="ru-RU" sz="1400" b="1" dirty="0"/>
              <a:t> </a:t>
            </a:r>
            <a:r>
              <a:rPr lang="en-GB" sz="1400" b="1" dirty="0"/>
              <a:t>backend-</a:t>
            </a:r>
            <a:r>
              <a:rPr lang="ru-RU" sz="1400" b="1" dirty="0" err="1"/>
              <a:t>архітектури</a:t>
            </a:r>
            <a:r>
              <a:rPr lang="ru-RU" sz="1400" dirty="0"/>
              <a:t>, яка б </a:t>
            </a:r>
            <a:r>
              <a:rPr lang="ru-RU" sz="1400" dirty="0" err="1"/>
              <a:t>підтримувала</a:t>
            </a:r>
            <a:r>
              <a:rPr lang="ru-RU" sz="1400" dirty="0"/>
              <a:t>:</a:t>
            </a:r>
          </a:p>
          <a:p>
            <a:r>
              <a:rPr lang="ru-RU" sz="1400" b="1" dirty="0" err="1"/>
              <a:t>авторизовану</a:t>
            </a:r>
            <a:r>
              <a:rPr lang="ru-RU" sz="1400" b="1" dirty="0"/>
              <a:t> </a:t>
            </a:r>
            <a:r>
              <a:rPr lang="ru-RU" sz="1400" b="1" dirty="0" err="1"/>
              <a:t>взаємодію</a:t>
            </a:r>
            <a:r>
              <a:rPr lang="ru-RU" sz="1400" b="1" dirty="0"/>
              <a:t> між </a:t>
            </a:r>
            <a:r>
              <a:rPr lang="ru-RU" sz="1400" b="1" dirty="0" err="1"/>
              <a:t>власниками</a:t>
            </a:r>
            <a:r>
              <a:rPr lang="ru-RU" sz="1400" b="1" dirty="0"/>
              <a:t> тварин</a:t>
            </a:r>
            <a:r>
              <a:rPr lang="ru-RU" sz="1400" dirty="0"/>
              <a:t>,</a:t>
            </a:r>
          </a:p>
          <a:p>
            <a:r>
              <a:rPr lang="ru-RU" sz="1400" b="1" dirty="0" err="1"/>
              <a:t>алгоритмічний</a:t>
            </a:r>
            <a:r>
              <a:rPr lang="ru-RU" sz="1400" b="1" dirty="0"/>
              <a:t> </a:t>
            </a:r>
            <a:r>
              <a:rPr lang="ru-RU" sz="1400" b="1" dirty="0" err="1"/>
              <a:t>підбір</a:t>
            </a:r>
            <a:r>
              <a:rPr lang="ru-RU" sz="1400" dirty="0"/>
              <a:t> за параметрами,</a:t>
            </a:r>
          </a:p>
          <a:p>
            <a:r>
              <a:rPr lang="ru-RU" sz="1400" b="1" dirty="0" err="1"/>
              <a:t>обмін</a:t>
            </a:r>
            <a:r>
              <a:rPr lang="ru-RU" sz="1400" b="1" dirty="0"/>
              <a:t> </a:t>
            </a:r>
            <a:r>
              <a:rPr lang="ru-RU" sz="1400" b="1" dirty="0" err="1"/>
              <a:t>повідомленнями</a:t>
            </a:r>
            <a:r>
              <a:rPr lang="ru-RU" sz="1400" dirty="0"/>
              <a:t>,</a:t>
            </a:r>
            <a:br>
              <a:rPr lang="ru-RU" sz="1400" dirty="0"/>
            </a:br>
            <a:r>
              <a:rPr lang="ru-RU" sz="1400" dirty="0"/>
              <a:t>що </a:t>
            </a:r>
            <a:r>
              <a:rPr lang="ru-RU" sz="1400" dirty="0" err="1"/>
              <a:t>реалізовано</a:t>
            </a:r>
            <a:r>
              <a:rPr lang="ru-RU" sz="1400" dirty="0"/>
              <a:t> в </a:t>
            </a:r>
            <a:r>
              <a:rPr lang="en-GB" sz="1400" b="1" dirty="0" err="1"/>
              <a:t>PetBreedingApp</a:t>
            </a:r>
            <a:r>
              <a:rPr lang="en-GB" sz="1400" dirty="0"/>
              <a:t> </a:t>
            </a:r>
            <a:r>
              <a:rPr lang="ru-RU" sz="1400" dirty="0"/>
              <a:t>на основі </a:t>
            </a:r>
            <a:r>
              <a:rPr lang="en-GB" sz="1400" dirty="0"/>
              <a:t>Django.</a:t>
            </a:r>
          </a:p>
          <a:p>
            <a:pPr marL="0" indent="0">
              <a:buNone/>
            </a:pPr>
            <a:endParaRPr lang="tr-TR" sz="1400" dirty="0"/>
          </a:p>
        </p:txBody>
      </p:sp>
      <p:pic>
        <p:nvPicPr>
          <p:cNvPr id="4" name="Google Shape;142;p18">
            <a:extLst>
              <a:ext uri="{FF2B5EF4-FFF2-40B4-BE49-F238E27FC236}">
                <a16:creationId xmlns:a16="http://schemas.microsoft.com/office/drawing/2014/main" id="{C4104387-650B-4BB3-985C-CC67C86761F0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8474" y="6041363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9590024-6883-40AE-B280-BB11ABDB8CD4}"/>
              </a:ext>
            </a:extLst>
          </p:cNvPr>
          <p:cNvSpPr txBox="1"/>
          <p:nvPr/>
        </p:nvSpPr>
        <p:spPr>
          <a:xfrm>
            <a:off x="8682990" y="6469224"/>
            <a:ext cx="9220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</a:t>
            </a:r>
            <a:endParaRPr lang="ru-RU" sz="1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Постановка</a:t>
            </a:r>
            <a:r>
              <a:rPr dirty="0"/>
              <a:t> задачі (</a:t>
            </a:r>
            <a:r>
              <a:rPr lang="en-GB" dirty="0"/>
              <a:t>Backend</a:t>
            </a:r>
            <a:r>
              <a:rPr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err="1"/>
              <a:t>Реалізація</a:t>
            </a:r>
            <a:r>
              <a:rPr lang="ru-RU" dirty="0"/>
              <a:t> </a:t>
            </a:r>
            <a:r>
              <a:rPr lang="en-GB" dirty="0"/>
              <a:t>API </a:t>
            </a:r>
            <a:r>
              <a:rPr lang="ru-RU" dirty="0"/>
              <a:t>для </a:t>
            </a:r>
            <a:r>
              <a:rPr lang="ru-RU" b="1" dirty="0" err="1"/>
              <a:t>реєстрації</a:t>
            </a:r>
            <a:r>
              <a:rPr lang="ru-RU" b="1" dirty="0"/>
              <a:t>, </a:t>
            </a:r>
            <a:r>
              <a:rPr lang="ru-RU" b="1" dirty="0" err="1"/>
              <a:t>авторизації</a:t>
            </a:r>
            <a:r>
              <a:rPr lang="ru-RU" b="1" dirty="0"/>
              <a:t> та </a:t>
            </a:r>
            <a:r>
              <a:rPr lang="ru-RU" b="1" dirty="0" err="1"/>
              <a:t>аутентифікації</a:t>
            </a:r>
            <a:r>
              <a:rPr lang="ru-RU" b="1" dirty="0"/>
              <a:t> користувачів</a:t>
            </a:r>
            <a:endParaRPr lang="ru-RU" dirty="0"/>
          </a:p>
          <a:p>
            <a:r>
              <a:rPr lang="ru-RU" dirty="0" err="1"/>
              <a:t>Створення</a:t>
            </a:r>
            <a:r>
              <a:rPr lang="ru-RU" dirty="0"/>
              <a:t> моделей та </a:t>
            </a:r>
            <a:r>
              <a:rPr lang="ru-RU" dirty="0" err="1"/>
              <a:t>ендпоінтів</a:t>
            </a:r>
            <a:r>
              <a:rPr lang="ru-RU" dirty="0"/>
              <a:t> для </a:t>
            </a:r>
            <a:r>
              <a:rPr lang="ru-RU" b="1" dirty="0" err="1"/>
              <a:t>анкетування</a:t>
            </a:r>
            <a:r>
              <a:rPr lang="ru-RU" b="1" dirty="0"/>
              <a:t> тварин</a:t>
            </a:r>
            <a:endParaRPr lang="ru-RU" dirty="0"/>
          </a:p>
          <a:p>
            <a:r>
              <a:rPr lang="ru-RU" dirty="0" err="1"/>
              <a:t>Підтримка</a:t>
            </a:r>
            <a:r>
              <a:rPr lang="ru-RU" dirty="0"/>
              <a:t> </a:t>
            </a:r>
            <a:r>
              <a:rPr lang="ru-RU" b="1" dirty="0" err="1"/>
              <a:t>параметричного</a:t>
            </a:r>
            <a:r>
              <a:rPr lang="ru-RU" b="1" dirty="0"/>
              <a:t> </a:t>
            </a:r>
            <a:r>
              <a:rPr lang="ru-RU" b="1" dirty="0" err="1"/>
              <a:t>пошуку</a:t>
            </a:r>
            <a:r>
              <a:rPr lang="ru-RU" dirty="0"/>
              <a:t> за </a:t>
            </a:r>
            <a:r>
              <a:rPr lang="ru-RU" dirty="0" err="1"/>
              <a:t>віком</a:t>
            </a:r>
            <a:r>
              <a:rPr lang="ru-RU" dirty="0"/>
              <a:t>, </a:t>
            </a:r>
            <a:r>
              <a:rPr lang="ru-RU" dirty="0" err="1"/>
              <a:t>статтю</a:t>
            </a:r>
            <a:r>
              <a:rPr lang="ru-RU" dirty="0"/>
              <a:t>, породою та </a:t>
            </a:r>
            <a:r>
              <a:rPr lang="ru-RU" dirty="0" err="1"/>
              <a:t>локацією</a:t>
            </a:r>
            <a:endParaRPr lang="ru-RU" dirty="0"/>
          </a:p>
          <a:p>
            <a:r>
              <a:rPr lang="ru-RU" dirty="0" err="1"/>
              <a:t>Обробка</a:t>
            </a:r>
            <a:r>
              <a:rPr lang="ru-RU" dirty="0"/>
              <a:t> запитів на </a:t>
            </a:r>
            <a:r>
              <a:rPr lang="ru-RU" b="1" dirty="0"/>
              <a:t>перегляд </a:t>
            </a:r>
            <a:r>
              <a:rPr lang="ru-RU" b="1" dirty="0" err="1"/>
              <a:t>профілів</a:t>
            </a:r>
            <a:r>
              <a:rPr lang="ru-RU" dirty="0"/>
              <a:t> та </a:t>
            </a:r>
            <a:r>
              <a:rPr lang="ru-RU" dirty="0" err="1"/>
              <a:t>улюблених</a:t>
            </a:r>
            <a:r>
              <a:rPr lang="ru-RU" dirty="0"/>
              <a:t> анкет</a:t>
            </a:r>
          </a:p>
          <a:p>
            <a:r>
              <a:rPr lang="en-GB" b="1" dirty="0"/>
              <a:t>WebSocket-</a:t>
            </a:r>
            <a:r>
              <a:rPr lang="ru-RU" b="1" dirty="0" err="1"/>
              <a:t>підключення</a:t>
            </a:r>
            <a:r>
              <a:rPr lang="ru-RU" dirty="0"/>
              <a:t> для чату між </a:t>
            </a:r>
            <a:r>
              <a:rPr lang="ru-RU" dirty="0" err="1"/>
              <a:t>користувачами</a:t>
            </a:r>
            <a:endParaRPr lang="ru-RU" dirty="0"/>
          </a:p>
          <a:p>
            <a:r>
              <a:rPr lang="ru-RU" dirty="0"/>
              <a:t>Система </a:t>
            </a:r>
            <a:r>
              <a:rPr lang="ru-RU" b="1" dirty="0"/>
              <a:t>рейтингу та </a:t>
            </a:r>
            <a:r>
              <a:rPr lang="ru-RU" b="1" dirty="0" err="1"/>
              <a:t>фіксації</a:t>
            </a:r>
            <a:r>
              <a:rPr lang="ru-RU" b="1" dirty="0"/>
              <a:t> </a:t>
            </a:r>
            <a:r>
              <a:rPr lang="ru-RU" b="1" dirty="0" err="1"/>
              <a:t>взаємних</a:t>
            </a:r>
            <a:r>
              <a:rPr lang="ru-RU" b="1" dirty="0"/>
              <a:t> </a:t>
            </a:r>
            <a:r>
              <a:rPr lang="ru-RU" b="1" dirty="0" err="1"/>
              <a:t>симпатій</a:t>
            </a:r>
            <a:r>
              <a:rPr lang="ru-RU" b="1" dirty="0"/>
              <a:t>/</a:t>
            </a:r>
            <a:r>
              <a:rPr lang="ru-RU" b="1" dirty="0" err="1"/>
              <a:t>антипатій</a:t>
            </a:r>
            <a:endParaRPr lang="ru-RU" dirty="0"/>
          </a:p>
        </p:txBody>
      </p:sp>
      <p:pic>
        <p:nvPicPr>
          <p:cNvPr id="4" name="Google Shape;142;p18">
            <a:extLst>
              <a:ext uri="{FF2B5EF4-FFF2-40B4-BE49-F238E27FC236}">
                <a16:creationId xmlns:a16="http://schemas.microsoft.com/office/drawing/2014/main" id="{94364034-243A-4A6D-98D4-185229172E1E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8474" y="6041363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8F6E59A-ED82-4F0D-A211-D894C8E807EB}"/>
              </a:ext>
            </a:extLst>
          </p:cNvPr>
          <p:cNvSpPr txBox="1"/>
          <p:nvPr/>
        </p:nvSpPr>
        <p:spPr>
          <a:xfrm>
            <a:off x="8682990" y="6469224"/>
            <a:ext cx="9220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</a:t>
            </a:r>
            <a:endParaRPr lang="ru-RU" sz="1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Вибір </a:t>
            </a:r>
            <a:r>
              <a:rPr dirty="0" err="1"/>
              <a:t>технологій</a:t>
            </a:r>
            <a:r>
              <a:rPr dirty="0"/>
              <a:t> (</a:t>
            </a:r>
            <a:r>
              <a:rPr lang="en-GB" dirty="0"/>
              <a:t>Backend</a:t>
            </a:r>
            <a:r>
              <a:rPr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</a:t>
            </a:r>
            <a:r>
              <a:rPr lang="en-GB" b="1" dirty="0"/>
              <a:t>Django</a:t>
            </a:r>
            <a:r>
              <a:rPr lang="en-GB" dirty="0"/>
              <a:t> – </a:t>
            </a:r>
            <a:r>
              <a:rPr lang="ru-RU" dirty="0"/>
              <a:t>основа </a:t>
            </a:r>
            <a:r>
              <a:rPr lang="ru-RU" dirty="0" err="1"/>
              <a:t>серверної</a:t>
            </a:r>
            <a:r>
              <a:rPr lang="ru-RU" dirty="0"/>
              <a:t> </a:t>
            </a:r>
            <a:r>
              <a:rPr lang="ru-RU" dirty="0" err="1"/>
              <a:t>логіки</a:t>
            </a:r>
            <a:r>
              <a:rPr lang="ru-RU" dirty="0"/>
              <a:t>, </a:t>
            </a:r>
            <a:r>
              <a:rPr lang="ru-RU" dirty="0" err="1"/>
              <a:t>реалізація</a:t>
            </a:r>
            <a:r>
              <a:rPr lang="ru-RU" dirty="0"/>
              <a:t> </a:t>
            </a:r>
            <a:r>
              <a:rPr lang="en-GB" dirty="0"/>
              <a:t>REST API, </a:t>
            </a:r>
            <a:r>
              <a:rPr lang="ru-RU" dirty="0" err="1"/>
              <a:t>авторизації</a:t>
            </a:r>
            <a:r>
              <a:rPr lang="ru-RU" dirty="0"/>
              <a:t>, </a:t>
            </a:r>
            <a:r>
              <a:rPr lang="en-GB" dirty="0"/>
              <a:t>CRUD-</a:t>
            </a:r>
            <a:r>
              <a:rPr lang="ru-RU" dirty="0" err="1"/>
              <a:t>операцій</a:t>
            </a:r>
            <a:r>
              <a:rPr lang="ru-RU" dirty="0"/>
              <a:t> </a:t>
            </a:r>
            <a:endParaRPr lang="en-GB" dirty="0"/>
          </a:p>
          <a:p>
            <a:pPr marL="0" indent="0">
              <a:buNone/>
            </a:pPr>
            <a:r>
              <a:rPr dirty="0"/>
              <a:t>• </a:t>
            </a:r>
            <a:r>
              <a:rPr lang="en-GB" b="1" dirty="0"/>
              <a:t>Django</a:t>
            </a:r>
            <a:r>
              <a:rPr lang="en-GB" dirty="0"/>
              <a:t> – </a:t>
            </a:r>
            <a:r>
              <a:rPr lang="ru-RU" dirty="0"/>
              <a:t>основа </a:t>
            </a:r>
            <a:r>
              <a:rPr lang="ru-RU" dirty="0" err="1"/>
              <a:t>серверної</a:t>
            </a:r>
            <a:r>
              <a:rPr lang="ru-RU" dirty="0"/>
              <a:t> </a:t>
            </a:r>
            <a:r>
              <a:rPr lang="ru-RU" dirty="0" err="1"/>
              <a:t>логіки</a:t>
            </a:r>
            <a:r>
              <a:rPr lang="ru-RU" dirty="0"/>
              <a:t>, </a:t>
            </a:r>
            <a:r>
              <a:rPr lang="ru-RU" dirty="0" err="1"/>
              <a:t>реалізація</a:t>
            </a:r>
            <a:r>
              <a:rPr lang="ru-RU" dirty="0"/>
              <a:t> </a:t>
            </a:r>
            <a:r>
              <a:rPr lang="en-GB" dirty="0"/>
              <a:t>REST API, </a:t>
            </a:r>
            <a:r>
              <a:rPr lang="ru-RU" dirty="0" err="1"/>
              <a:t>авторизації</a:t>
            </a:r>
            <a:r>
              <a:rPr lang="ru-RU" dirty="0"/>
              <a:t>, </a:t>
            </a:r>
            <a:r>
              <a:rPr lang="en-GB" dirty="0"/>
              <a:t>CRUD-</a:t>
            </a:r>
            <a:r>
              <a:rPr lang="ru-RU" dirty="0" err="1"/>
              <a:t>операцій</a:t>
            </a:r>
            <a:r>
              <a:rPr lang="ru-RU" dirty="0"/>
              <a:t> </a:t>
            </a:r>
            <a:endParaRPr lang="en-GB" dirty="0"/>
          </a:p>
          <a:p>
            <a:pPr marL="0" indent="0">
              <a:buNone/>
            </a:pPr>
            <a:r>
              <a:rPr dirty="0"/>
              <a:t>• React Router — </a:t>
            </a:r>
            <a:r>
              <a:rPr dirty="0" err="1"/>
              <a:t>маршрутизація</a:t>
            </a:r>
            <a:endParaRPr dirty="0"/>
          </a:p>
          <a:p>
            <a:pPr marL="0" indent="0">
              <a:buNone/>
            </a:pPr>
            <a:r>
              <a:rPr dirty="0"/>
              <a:t>• </a:t>
            </a:r>
            <a:r>
              <a:rPr lang="en-GB" b="1" dirty="0"/>
              <a:t>Django Channels</a:t>
            </a:r>
            <a:r>
              <a:rPr lang="en-GB" dirty="0"/>
              <a:t> – </a:t>
            </a:r>
            <a:r>
              <a:rPr lang="ru-RU" dirty="0" err="1"/>
              <a:t>підтримка</a:t>
            </a:r>
            <a:r>
              <a:rPr lang="ru-RU" dirty="0"/>
              <a:t> </a:t>
            </a:r>
            <a:r>
              <a:rPr lang="en-GB" dirty="0"/>
              <a:t>WebSocket </a:t>
            </a:r>
            <a:r>
              <a:rPr lang="ru-RU" dirty="0"/>
              <a:t>для чату в реальному </a:t>
            </a:r>
            <a:r>
              <a:rPr lang="ru-RU" dirty="0" err="1"/>
              <a:t>часі</a:t>
            </a:r>
            <a:r>
              <a:rPr lang="ru-RU" dirty="0"/>
              <a:t> </a:t>
            </a:r>
            <a:endParaRPr lang="en-GB" dirty="0"/>
          </a:p>
          <a:p>
            <a:pPr marL="0" indent="0">
              <a:buNone/>
            </a:pPr>
            <a:r>
              <a:rPr dirty="0"/>
              <a:t>• </a:t>
            </a:r>
            <a:r>
              <a:rPr lang="en-GB" b="1" dirty="0"/>
              <a:t>JWT/CSRF </a:t>
            </a:r>
            <a:r>
              <a:rPr lang="ru-RU" b="1" dirty="0" err="1"/>
              <a:t>автентифікація</a:t>
            </a:r>
            <a:r>
              <a:rPr lang="ru-RU" dirty="0"/>
              <a:t> – </a:t>
            </a:r>
            <a:r>
              <a:rPr lang="ru-RU" dirty="0" err="1"/>
              <a:t>захист</a:t>
            </a:r>
            <a:r>
              <a:rPr lang="ru-RU" dirty="0"/>
              <a:t> </a:t>
            </a:r>
            <a:r>
              <a:rPr lang="en-GB" dirty="0"/>
              <a:t>API </a:t>
            </a:r>
            <a:r>
              <a:rPr lang="ru-RU" dirty="0"/>
              <a:t>та </a:t>
            </a:r>
            <a:r>
              <a:rPr lang="ru-RU" dirty="0" err="1"/>
              <a:t>сесій</a:t>
            </a:r>
            <a:r>
              <a:rPr lang="ru-RU" dirty="0"/>
              <a:t> користувача </a:t>
            </a:r>
            <a:endParaRPr lang="en-GB" dirty="0"/>
          </a:p>
          <a:p>
            <a:pPr marL="0" indent="0">
              <a:buNone/>
            </a:pPr>
            <a:r>
              <a:rPr dirty="0"/>
              <a:t>• </a:t>
            </a:r>
            <a:r>
              <a:rPr lang="en-GB" b="1" dirty="0"/>
              <a:t>media storage</a:t>
            </a:r>
            <a:r>
              <a:rPr lang="en-GB" dirty="0"/>
              <a:t> – </a:t>
            </a:r>
            <a:r>
              <a:rPr lang="ru-RU" dirty="0"/>
              <a:t>збереження фото тварин</a:t>
            </a:r>
            <a:endParaRPr lang="en-GB" dirty="0"/>
          </a:p>
          <a:p>
            <a:pPr marL="0" indent="0">
              <a:buNone/>
            </a:pPr>
            <a:endParaRPr dirty="0"/>
          </a:p>
        </p:txBody>
      </p:sp>
      <p:pic>
        <p:nvPicPr>
          <p:cNvPr id="4" name="Google Shape;142;p18">
            <a:extLst>
              <a:ext uri="{FF2B5EF4-FFF2-40B4-BE49-F238E27FC236}">
                <a16:creationId xmlns:a16="http://schemas.microsoft.com/office/drawing/2014/main" id="{8499A5A0-3862-4AE8-87B2-303EE4A405C1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8474" y="6041363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8221E15-9754-478B-BEBF-3467F443C939}"/>
              </a:ext>
            </a:extLst>
          </p:cNvPr>
          <p:cNvSpPr txBox="1"/>
          <p:nvPr/>
        </p:nvSpPr>
        <p:spPr>
          <a:xfrm>
            <a:off x="8682990" y="6469224"/>
            <a:ext cx="9220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6</a:t>
            </a:r>
            <a:endParaRPr lang="ru-RU" sz="1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F5B381-D2EC-47A0-84A6-15F9D66BB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609600"/>
            <a:ext cx="7179734" cy="1320800"/>
          </a:xfrm>
        </p:spPr>
        <p:txBody>
          <a:bodyPr/>
          <a:lstStyle/>
          <a:p>
            <a:r>
              <a:rPr lang="uk" dirty="0"/>
              <a:t>Архітектура створенного програмного забезпечення</a:t>
            </a:r>
            <a:endParaRPr lang="ru-RU" dirty="0"/>
          </a:p>
        </p:txBody>
      </p:sp>
      <p:pic>
        <p:nvPicPr>
          <p:cNvPr id="8" name="Google Shape;142;p18">
            <a:extLst>
              <a:ext uri="{FF2B5EF4-FFF2-40B4-BE49-F238E27FC236}">
                <a16:creationId xmlns:a16="http://schemas.microsoft.com/office/drawing/2014/main" id="{7C39B990-B0CD-4C3B-8483-F0202D7960B9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8474" y="6041363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4691740-8EE8-4592-9E0C-C442FFEF873E}"/>
              </a:ext>
            </a:extLst>
          </p:cNvPr>
          <p:cNvSpPr txBox="1"/>
          <p:nvPr/>
        </p:nvSpPr>
        <p:spPr>
          <a:xfrm>
            <a:off x="8682990" y="6469224"/>
            <a:ext cx="9220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7</a:t>
            </a:r>
            <a:endParaRPr lang="ru-RU" sz="1400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FE469760-BE22-B46B-C282-F0F15518AC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523" y="2763953"/>
            <a:ext cx="2467319" cy="2505425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5A21AEE6-8FDC-E827-8274-6CB8AFE421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7090" y="2025505"/>
            <a:ext cx="2543530" cy="2086266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0BE84557-C54B-D5C5-4956-2871E49559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27701" y="1935162"/>
            <a:ext cx="2543530" cy="4163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545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A3C4BA-3257-41AC-AE5B-5DA2169AB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" dirty="0"/>
              <a:t>Архітектура створенного програмного забезпечення</a:t>
            </a:r>
            <a:endParaRPr lang="ru-RU" dirty="0"/>
          </a:p>
        </p:txBody>
      </p:sp>
      <p:pic>
        <p:nvPicPr>
          <p:cNvPr id="5" name="Google Shape;142;p18">
            <a:extLst>
              <a:ext uri="{FF2B5EF4-FFF2-40B4-BE49-F238E27FC236}">
                <a16:creationId xmlns:a16="http://schemas.microsoft.com/office/drawing/2014/main" id="{2103EC25-E91A-4E42-B4C6-2F9A878DB14C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8474" y="6041363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617ED85-C8F5-46AF-B1AA-C30B65F995CF}"/>
              </a:ext>
            </a:extLst>
          </p:cNvPr>
          <p:cNvSpPr txBox="1"/>
          <p:nvPr/>
        </p:nvSpPr>
        <p:spPr>
          <a:xfrm>
            <a:off x="8682990" y="6469224"/>
            <a:ext cx="9220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8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C309985D-D21F-0F6D-E93A-249882C941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4807" y="1798242"/>
            <a:ext cx="4367789" cy="4978759"/>
          </a:xfrm>
          <a:prstGeom prst="rect">
            <a:avLst/>
          </a:prstGeom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21457A50-C4D0-4953-8F99-4A453114344A}"/>
              </a:ext>
            </a:extLst>
          </p:cNvPr>
          <p:cNvSpPr/>
          <p:nvPr/>
        </p:nvSpPr>
        <p:spPr>
          <a:xfrm>
            <a:off x="3534846" y="6332238"/>
            <a:ext cx="3845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ER-</a:t>
            </a:r>
            <a:r>
              <a:rPr lang="ru-RU" dirty="0" err="1"/>
              <a:t>діаграма</a:t>
            </a:r>
            <a:r>
              <a:rPr lang="ru-RU" dirty="0"/>
              <a:t> </a:t>
            </a:r>
            <a:r>
              <a:rPr lang="ru-RU" dirty="0" err="1"/>
              <a:t>структури</a:t>
            </a:r>
            <a:r>
              <a:rPr lang="ru-RU" dirty="0"/>
              <a:t> бази даних</a:t>
            </a:r>
          </a:p>
        </p:txBody>
      </p:sp>
    </p:spTree>
    <p:extLst>
      <p:ext uri="{BB962C8B-B14F-4D97-AF65-F5344CB8AC3E}">
        <p14:creationId xmlns:p14="http://schemas.microsoft.com/office/powerpoint/2010/main" val="20477255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1D957B-DD44-4F41-AC02-A9B8BB360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" dirty="0"/>
              <a:t>Архітектура створенного програмного забезпечення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F61BD3-1275-4102-8A02-4F9D5A1B75A7}"/>
              </a:ext>
            </a:extLst>
          </p:cNvPr>
          <p:cNvSpPr txBox="1"/>
          <p:nvPr/>
        </p:nvSpPr>
        <p:spPr>
          <a:xfrm rot="10800000" flipV="1">
            <a:off x="1750395" y="5252688"/>
            <a:ext cx="4805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err="1"/>
              <a:t>Діаграма</a:t>
            </a:r>
            <a:r>
              <a:rPr lang="ru-RU" dirty="0"/>
              <a:t> </a:t>
            </a:r>
            <a:r>
              <a:rPr lang="ru-RU" dirty="0" err="1"/>
              <a:t>компонентів</a:t>
            </a:r>
            <a:r>
              <a:rPr lang="ru-RU" dirty="0"/>
              <a:t> </a:t>
            </a:r>
            <a:r>
              <a:rPr lang="ru-RU" dirty="0" err="1"/>
              <a:t>серверної</a:t>
            </a:r>
            <a:r>
              <a:rPr lang="ru-RU" dirty="0"/>
              <a:t> </a:t>
            </a:r>
            <a:r>
              <a:rPr lang="ru-RU" dirty="0" err="1"/>
              <a:t>частини</a:t>
            </a:r>
            <a:endParaRPr lang="ru-RU" dirty="0"/>
          </a:p>
        </p:txBody>
      </p:sp>
      <p:pic>
        <p:nvPicPr>
          <p:cNvPr id="7" name="Google Shape;142;p18">
            <a:extLst>
              <a:ext uri="{FF2B5EF4-FFF2-40B4-BE49-F238E27FC236}">
                <a16:creationId xmlns:a16="http://schemas.microsoft.com/office/drawing/2014/main" id="{11CBB652-1E6E-41B8-BA72-0C65E5F5DDED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8474" y="6041363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2CC07EF-A85E-421A-852B-7001A45CAB97}"/>
              </a:ext>
            </a:extLst>
          </p:cNvPr>
          <p:cNvSpPr txBox="1"/>
          <p:nvPr/>
        </p:nvSpPr>
        <p:spPr>
          <a:xfrm>
            <a:off x="8682990" y="6469224"/>
            <a:ext cx="9220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9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62B974B-84BA-4FC8-2FAF-D4F78F968B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292" y="1847641"/>
            <a:ext cx="5544324" cy="2991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41947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1050</TotalTime>
  <Words>518</Words>
  <Application>Microsoft Office PowerPoint</Application>
  <PresentationFormat>Экран (4:3)</PresentationFormat>
  <Paragraphs>63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 3</vt:lpstr>
      <vt:lpstr>Аспект</vt:lpstr>
      <vt:lpstr>Програмна система для реалізації параметричного пошуку партнерів для домашніх улюбленців (Серверна частина)</vt:lpstr>
      <vt:lpstr>Мета проєкту</vt:lpstr>
      <vt:lpstr>Актуальність</vt:lpstr>
      <vt:lpstr>Аналіз аналогів</vt:lpstr>
      <vt:lpstr>Постановка задачі (Backend)</vt:lpstr>
      <vt:lpstr>Вибір технологій (Backend)</vt:lpstr>
      <vt:lpstr>Архітектура створенного програмного забезпечення</vt:lpstr>
      <vt:lpstr>Архітектура створенного програмного забезпечення</vt:lpstr>
      <vt:lpstr>Архітектура створенного програмного забезпечення</vt:lpstr>
      <vt:lpstr>Тези</vt:lpstr>
      <vt:lpstr>Підсумки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Програмна система для реалізації параметричного пошуку партнерів для домашніх улюбленців (Клієнтська частина)</dc:title>
  <dc:subject/>
  <cp:keywords/>
  <dc:description>generated using python-pptx</dc:description>
  <cp:lastModifiedBy>Илья Романовский</cp:lastModifiedBy>
  <cp:revision>10</cp:revision>
  <dcterms:created xsi:type="dcterms:W3CDTF">2013-01-27T09:14:16Z</dcterms:created>
  <dcterms:modified xsi:type="dcterms:W3CDTF">2025-06-15T04:49:11Z</dcterms:modified>
  <cp:category/>
</cp:coreProperties>
</file>