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BDA9A-1B36-4534-9814-8623F67DB9A4}" type="datetimeFigureOut">
              <a:rPr lang="uk-UA" smtClean="0"/>
              <a:t>17.06.2025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A2AC3-F697-43CE-AE41-3E5D3EB2718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485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AC9E-9102-4F17-A679-4FFFA00D9FB5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DAC82-BEC9-4A24-8F9F-70D8D7354FCE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57DC8-79BF-42AC-9016-480535C07E29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8141-04A6-4DD2-97C7-ADFCC3B78A7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68D2-0F2F-41C1-B400-C29A78738590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0245-700C-4E87-8BB6-4AEBB7DC3EDB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3AB-F3D1-448D-A96E-25A027CE6604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101EC-04DD-4C47-A3F2-B4A301F94EF0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AD9B0-92C8-4135-94DA-EA37FE360DC1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4B263-8A2D-4CB7-A5D0-92A513367C8E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D6188B4-741F-42B0-B4DE-3808DA94ACD6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D1435-7765-4A34-A218-BD42CD653E7F}" type="datetime1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6F232-AB70-8C12-087F-C1728FB5D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1456270"/>
          </a:xfrm>
        </p:spPr>
        <p:txBody>
          <a:bodyPr>
            <a:normAutofit/>
          </a:bodyPr>
          <a:lstStyle/>
          <a:p>
            <a:r>
              <a:rPr lang="uk-UA" sz="4000" dirty="0"/>
              <a:t>Кваліфікаційна робота бакалавра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725C87-16BD-054D-2EFE-A048652EE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5483" y="2451379"/>
            <a:ext cx="8637072" cy="977621"/>
          </a:xfrm>
        </p:spPr>
        <p:txBody>
          <a:bodyPr/>
          <a:lstStyle/>
          <a:p>
            <a:pPr algn="ctr"/>
            <a:r>
              <a:rPr lang="uk-UA" dirty="0" err="1"/>
              <a:t>Гейміфікований</a:t>
            </a:r>
            <a:r>
              <a:rPr lang="uk-UA" dirty="0"/>
              <a:t> веб-застосунок для тренування пам’яті, концентрації та швидкості читання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98951-4A90-F099-6473-FECBF688D256}"/>
              </a:ext>
            </a:extLst>
          </p:cNvPr>
          <p:cNvSpPr txBox="1"/>
          <p:nvPr/>
        </p:nvSpPr>
        <p:spPr>
          <a:xfrm>
            <a:off x="2417778" y="155448"/>
            <a:ext cx="86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Міністерство</a:t>
            </a:r>
            <a:r>
              <a:rPr lang="ru-RU" dirty="0"/>
              <a:t> </a:t>
            </a:r>
            <a:r>
              <a:rPr lang="ru-RU" dirty="0" err="1"/>
              <a:t>освіти</a:t>
            </a:r>
            <a:r>
              <a:rPr lang="ru-RU" dirty="0"/>
              <a:t> і науки </a:t>
            </a:r>
            <a:r>
              <a:rPr lang="ru-RU" dirty="0" err="1"/>
              <a:t>України</a:t>
            </a:r>
            <a:endParaRPr lang="ru-RU" dirty="0"/>
          </a:p>
          <a:p>
            <a:pPr algn="ctr"/>
            <a:r>
              <a:rPr lang="ru-RU" dirty="0" err="1"/>
              <a:t>Харківський</a:t>
            </a:r>
            <a:r>
              <a:rPr lang="ru-RU" dirty="0"/>
              <a:t> </a:t>
            </a:r>
            <a:r>
              <a:rPr lang="ru-RU" dirty="0" err="1"/>
              <a:t>національний</a:t>
            </a:r>
            <a:r>
              <a:rPr lang="ru-RU" dirty="0"/>
              <a:t> </a:t>
            </a:r>
            <a:r>
              <a:rPr lang="ru-RU" dirty="0" err="1"/>
              <a:t>університет</a:t>
            </a:r>
            <a:r>
              <a:rPr lang="ru-RU" dirty="0"/>
              <a:t> </a:t>
            </a:r>
            <a:r>
              <a:rPr lang="ru-RU" dirty="0" err="1"/>
              <a:t>радіоелектроніки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F27EB-3AFE-9530-48EA-A93D7EBD6F01}"/>
              </a:ext>
            </a:extLst>
          </p:cNvPr>
          <p:cNvSpPr txBox="1"/>
          <p:nvPr/>
        </p:nvSpPr>
        <p:spPr>
          <a:xfrm>
            <a:off x="6096000" y="4155270"/>
            <a:ext cx="317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Виконав:</a:t>
            </a:r>
          </a:p>
          <a:p>
            <a:r>
              <a:rPr lang="uk-UA" dirty="0"/>
              <a:t>Здобувач гр. ПЗПІ-21-6</a:t>
            </a:r>
          </a:p>
          <a:p>
            <a:r>
              <a:rPr lang="uk-UA" dirty="0"/>
              <a:t>Артем РОЗОВ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12B01-3A35-0ADF-8AF3-5805EB8F04FE}"/>
              </a:ext>
            </a:extLst>
          </p:cNvPr>
          <p:cNvSpPr txBox="1"/>
          <p:nvPr/>
        </p:nvSpPr>
        <p:spPr>
          <a:xfrm>
            <a:off x="9019032" y="4137767"/>
            <a:ext cx="317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Науковий керівник:</a:t>
            </a:r>
          </a:p>
          <a:p>
            <a:r>
              <a:rPr lang="uk-UA" dirty="0" err="1"/>
              <a:t>к.т.н</a:t>
            </a:r>
            <a:r>
              <a:rPr lang="uk-UA" dirty="0"/>
              <a:t>., доц. </a:t>
            </a:r>
          </a:p>
          <a:p>
            <a:r>
              <a:rPr lang="uk-UA" dirty="0"/>
              <a:t>Дмитро КОЛЕСНИКОВ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1496F-1F28-3CE0-AC9E-E2F9C14A3CF8}"/>
              </a:ext>
            </a:extLst>
          </p:cNvPr>
          <p:cNvSpPr txBox="1"/>
          <p:nvPr/>
        </p:nvSpPr>
        <p:spPr>
          <a:xfrm>
            <a:off x="5931643" y="5620204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2025 р.</a:t>
            </a:r>
          </a:p>
        </p:txBody>
      </p:sp>
    </p:spTree>
    <p:extLst>
      <p:ext uri="{BB962C8B-B14F-4D97-AF65-F5344CB8AC3E}">
        <p14:creationId xmlns:p14="http://schemas.microsoft.com/office/powerpoint/2010/main" val="1371864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A9CB2-431C-26AD-BADF-9F7FC77C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користувача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1598DF0-2A14-7279-8C27-87FE4F2DD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9349" y="2029830"/>
            <a:ext cx="5678805" cy="2518969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99189B-11BA-3AE0-F4EE-8F62F5F93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61" y="2029830"/>
            <a:ext cx="5764530" cy="2484711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E923A8C-79D1-7197-955F-E006DE5A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60871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12E12-F17F-F5D5-F77D-AC304854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Тестування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3ED15-2E49-4570-6FAC-3984B03B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Функціональне тестування</a:t>
            </a:r>
          </a:p>
          <a:p>
            <a:r>
              <a:rPr lang="uk-UA" dirty="0"/>
              <a:t>Нефункціональне тестування (</a:t>
            </a:r>
            <a:r>
              <a:rPr lang="uk-UA" dirty="0" err="1"/>
              <a:t>кросбраузерності</a:t>
            </a:r>
            <a:r>
              <a:rPr lang="uk-UA" dirty="0"/>
              <a:t> та адаптивності)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519B0-8C3F-8571-CC64-0B2ABCE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61786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92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63EE5-FA91-AA40-1515-1C04F854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Тестування адаптивності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809CC-81AB-CA5B-CE0A-AD8C216B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92D013-B732-8F0A-5577-5F2BEC4D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526" y="1929114"/>
            <a:ext cx="3033395" cy="3151505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B8014A-B0C0-5141-4E88-CA0B5F744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1920051"/>
            <a:ext cx="4154805" cy="3104515"/>
          </a:xfrm>
          <a:prstGeom prst="rect">
            <a:avLst/>
          </a:prstGeom>
        </p:spPr>
      </p:pic>
      <p:pic>
        <p:nvPicPr>
          <p:cNvPr id="6" name="Рисунок 5" descr="Изображение выглядит как программное обеспечение, текст, Мультимедийное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C0BEEB8-9D28-0D9C-4B8D-20EDB6B75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40372"/>
            <a:ext cx="4918710" cy="306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34E377-DB24-94D1-A24F-13CF28785D43}"/>
              </a:ext>
            </a:extLst>
          </p:cNvPr>
          <p:cNvSpPr txBox="1"/>
          <p:nvPr/>
        </p:nvSpPr>
        <p:spPr>
          <a:xfrm>
            <a:off x="1531239" y="5079607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FHD </a:t>
            </a:r>
            <a:r>
              <a:rPr lang="ru-RU" dirty="0" err="1"/>
              <a:t>монітор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CAB48-5CE7-BD82-9FC6-10011502BDAA}"/>
              </a:ext>
            </a:extLst>
          </p:cNvPr>
          <p:cNvSpPr txBox="1"/>
          <p:nvPr/>
        </p:nvSpPr>
        <p:spPr>
          <a:xfrm>
            <a:off x="5809732" y="5097013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iPhone SE</a:t>
            </a:r>
            <a:endParaRPr lang="uk-U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66B979-2D91-696D-2E2A-CC18BFBAE032}"/>
              </a:ext>
            </a:extLst>
          </p:cNvPr>
          <p:cNvSpPr txBox="1"/>
          <p:nvPr/>
        </p:nvSpPr>
        <p:spPr>
          <a:xfrm>
            <a:off x="10335577" y="5055450"/>
            <a:ext cx="185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iPad Air</a:t>
            </a:r>
            <a:endParaRPr lang="uk-UA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FEBB68A6-CF45-98CD-4FCB-4C88E7D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995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27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14694-F3DB-D034-8825-4893E3D1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Висновок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C1272-6722-DEFF-59B6-C1D1AE11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результаті було створено веб-застосунок, що дозволяє користувачам виконувати інтерактивні вправи, відстежувати свій прогрес та змагатися за місця у таблиці кращих гравців. Також було проведено функціональне та нефункціональне тестування, яке підтвердило, що розроблене програмне забезпечення відповідає поставленим вимогам і може використовуватися в реальних умовах з незначними обмеженнями, пов’язаними з нефункціональними аспектами</a:t>
            </a:r>
            <a:r>
              <a:rPr lang="en-US" sz="18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uk-UA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161B11-0E17-AB61-7525-3DC72304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995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14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4FD47-2874-AF64-F43F-92F485E2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5AE3A-B8AE-D331-5086-B811E85B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9D7902-4101-AB09-D55A-48FE6DF5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608717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9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8609D-72F7-4AB0-F134-AD359B24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роботи: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4997D-8F16-43F1-5181-614A8E3C1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Аналіз предметної області</a:t>
            </a:r>
          </a:p>
          <a:p>
            <a:r>
              <a:rPr lang="uk-UA" dirty="0"/>
              <a:t>Аналіз потреб цільової аудиторії</a:t>
            </a:r>
          </a:p>
          <a:p>
            <a:r>
              <a:rPr lang="uk-UA" dirty="0"/>
              <a:t>Формування вимог до програмного забезпечення</a:t>
            </a:r>
          </a:p>
          <a:p>
            <a:r>
              <a:rPr lang="uk-UA" dirty="0"/>
              <a:t>Проектування та реалізація веб-застосунку</a:t>
            </a:r>
          </a:p>
          <a:p>
            <a:r>
              <a:rPr lang="uk-UA" dirty="0"/>
              <a:t>Користувацький інтерфейс</a:t>
            </a:r>
          </a:p>
          <a:p>
            <a:r>
              <a:rPr lang="uk-UA" dirty="0"/>
              <a:t>Тестування програмного забезпечення</a:t>
            </a:r>
          </a:p>
          <a:p>
            <a:r>
              <a:rPr lang="uk-UA" dirty="0"/>
              <a:t>Аналіз результатів роботи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BF4C72-ACF3-90DC-2668-25403E29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61786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8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DB639A2B-C30C-4F6F-B847-6960F3CF8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DE39B7BA-A877-44A2-A5C9-7852CEFBF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2347FB29-ACC4-46E3-8BA6-E22DA2D3C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A0C22-2A94-A254-1105-8C6C4B95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9" y="4459039"/>
            <a:ext cx="8643011" cy="5515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 err="1"/>
              <a:t>Аналіз</a:t>
            </a:r>
            <a:r>
              <a:rPr lang="en-US" sz="3600" dirty="0"/>
              <a:t> </a:t>
            </a:r>
            <a:r>
              <a:rPr lang="en-US" sz="3600" dirty="0" err="1"/>
              <a:t>існуючих</a:t>
            </a:r>
            <a:r>
              <a:rPr lang="en-US" sz="3600" dirty="0"/>
              <a:t> </a:t>
            </a:r>
            <a:r>
              <a:rPr lang="en-US" sz="3600" dirty="0" err="1"/>
              <a:t>аналогів</a:t>
            </a:r>
            <a:endParaRPr lang="en-US" sz="3600" dirty="0"/>
          </a:p>
        </p:txBody>
      </p:sp>
      <p:pic>
        <p:nvPicPr>
          <p:cNvPr id="1032" name="Picture 8" descr="Peak Brain Training | LinkedIn">
            <a:extLst>
              <a:ext uri="{FF2B5EF4-FFF2-40B4-BE49-F238E27FC236}">
                <a16:creationId xmlns:a16="http://schemas.microsoft.com/office/drawing/2014/main" id="{55CDA0A0-DAB6-75D8-3DB0-66CDB285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1137" y="1371956"/>
            <a:ext cx="2039112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NeuroNation - тренировка мозга">
            <a:extLst>
              <a:ext uri="{FF2B5EF4-FFF2-40B4-BE49-F238E27FC236}">
                <a16:creationId xmlns:a16="http://schemas.microsoft.com/office/drawing/2014/main" id="{509CA28F-1CB6-920F-C363-9BAC59EF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3975" y="1371956"/>
            <a:ext cx="2039112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ticon Launches BrainHearing Promotion Featuring Lumosity's Brain Training  Program | The Hearing Review">
            <a:extLst>
              <a:ext uri="{FF2B5EF4-FFF2-40B4-BE49-F238E27FC236}">
                <a16:creationId xmlns:a16="http://schemas.microsoft.com/office/drawing/2014/main" id="{1EC13A18-FA5D-7026-B720-5919E20E80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813" y="1371956"/>
            <a:ext cx="2039112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иложения в Google Play – Elevate - Brain Training">
            <a:extLst>
              <a:ext uri="{FF2B5EF4-FFF2-40B4-BE49-F238E27FC236}">
                <a16:creationId xmlns:a16="http://schemas.microsoft.com/office/drawing/2014/main" id="{EA309DAA-DB95-1096-9E39-74E7AE66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8025" y="1371956"/>
            <a:ext cx="2039112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A0EB9673-0F34-4B59-96DE-2073C1D10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F5118825-AFC3-4D65-AEB0-56335AC6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E6F1E583-F58F-4646-9A88-37785C9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9C9375-1635-D90B-52CE-A20427639763}"/>
              </a:ext>
            </a:extLst>
          </p:cNvPr>
          <p:cNvSpPr txBox="1"/>
          <p:nvPr/>
        </p:nvSpPr>
        <p:spPr>
          <a:xfrm>
            <a:off x="1771137" y="3781364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0AF37-4741-AF4C-E7C0-911BA6F0A5DE}"/>
              </a:ext>
            </a:extLst>
          </p:cNvPr>
          <p:cNvSpPr txBox="1"/>
          <p:nvPr/>
        </p:nvSpPr>
        <p:spPr>
          <a:xfrm>
            <a:off x="8388025" y="3800475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Elevate</a:t>
            </a:r>
            <a:endParaRPr lang="uk-U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048A3-2C51-BB7E-5430-CF7E6C4120A0}"/>
              </a:ext>
            </a:extLst>
          </p:cNvPr>
          <p:cNvSpPr txBox="1"/>
          <p:nvPr/>
        </p:nvSpPr>
        <p:spPr>
          <a:xfrm>
            <a:off x="6176813" y="3800475"/>
            <a:ext cx="203911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Lumosity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96228-8DC8-214B-20C2-F5645352AFAC}"/>
              </a:ext>
            </a:extLst>
          </p:cNvPr>
          <p:cNvSpPr txBox="1"/>
          <p:nvPr/>
        </p:nvSpPr>
        <p:spPr>
          <a:xfrm>
            <a:off x="3973975" y="3809125"/>
            <a:ext cx="203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NeuroNation</a:t>
            </a:r>
            <a:endParaRPr lang="uk-UA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B9821E8-74FF-AA2F-8CA9-148EFD1F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1" y="5611472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CB54-159A-B44E-BEE5-DB5F3471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</a:t>
            </a:r>
            <a:r>
              <a:rPr lang="uk-UA" dirty="0" err="1"/>
              <a:t>задачи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5DE94-A41F-D6CA-EA52-B13FFB956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Предмет розробки – веб-застосунок для тренування когнітивних навичок (пам’яті, концентрації і </a:t>
            </a:r>
            <a:r>
              <a:rPr lang="uk-UA" dirty="0" err="1"/>
              <a:t>т.д</a:t>
            </a:r>
            <a:r>
              <a:rPr lang="uk-UA" dirty="0"/>
              <a:t>.)</a:t>
            </a:r>
          </a:p>
          <a:p>
            <a:pPr marL="0" indent="0">
              <a:buNone/>
            </a:pPr>
            <a:r>
              <a:rPr lang="uk-UA" dirty="0"/>
              <a:t>Вимоги до ПЗ: гнучкість, масштабованість, функціонал, що допоможе покращити пам’ять та концентрацію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001B6B-5A8A-6698-5115-27B890B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995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25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B2C1-8696-69C5-EDDE-C55EA93D3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Технології розробки</a:t>
            </a:r>
          </a:p>
        </p:txBody>
      </p:sp>
      <p:pic>
        <p:nvPicPr>
          <p:cNvPr id="2050" name="Picture 2" descr="Java — Вікіпедія">
            <a:extLst>
              <a:ext uri="{FF2B5EF4-FFF2-40B4-BE49-F238E27FC236}">
                <a16:creationId xmlns:a16="http://schemas.microsoft.com/office/drawing/2014/main" id="{133769FC-0640-AFE6-E906-104615023C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6" y="19550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ire Spring Boot Developers, Java Spring Development Company">
            <a:extLst>
              <a:ext uri="{FF2B5EF4-FFF2-40B4-BE49-F238E27FC236}">
                <a16:creationId xmlns:a16="http://schemas.microsoft.com/office/drawing/2014/main" id="{F5BA0D07-4BA4-3C20-2595-BEC52C32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5" y="1955006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дборка лучших онлайн-курсов по React.js, обучение с нуля, для начинающих  и профи">
            <a:extLst>
              <a:ext uri="{FF2B5EF4-FFF2-40B4-BE49-F238E27FC236}">
                <a16:creationId xmlns:a16="http://schemas.microsoft.com/office/drawing/2014/main" id="{573E577B-C562-38A8-65F2-A2F7369B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955006"/>
            <a:ext cx="3274761" cy="18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Підручник. Основи програмування. Приклади. Уроки для  початківців. W3Schools українською">
            <a:extLst>
              <a:ext uri="{FF2B5EF4-FFF2-40B4-BE49-F238E27FC236}">
                <a16:creationId xmlns:a16="http://schemas.microsoft.com/office/drawing/2014/main" id="{E72B1219-D83D-51EF-3E61-9097EF8A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8" y="194548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What is PostgreSQL?">
            <a:extLst>
              <a:ext uri="{FF2B5EF4-FFF2-40B4-BE49-F238E27FC236}">
                <a16:creationId xmlns:a16="http://schemas.microsoft.com/office/drawing/2014/main" id="{E20C8145-6C41-1ECF-620C-AFAC4B8B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160" y="4199383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ntelliJ IDEA, a JetBrains IDE - YouTube">
            <a:extLst>
              <a:ext uri="{FF2B5EF4-FFF2-40B4-BE49-F238E27FC236}">
                <a16:creationId xmlns:a16="http://schemas.microsoft.com/office/drawing/2014/main" id="{27F9A52D-5929-8DEC-F4CB-E097CAF9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8731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Visual Studio Code — Википедия">
            <a:extLst>
              <a:ext uri="{FF2B5EF4-FFF2-40B4-BE49-F238E27FC236}">
                <a16:creationId xmlns:a16="http://schemas.microsoft.com/office/drawing/2014/main" id="{892A1B8B-692B-9A20-F43B-DFB398E5A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848" y="4246389"/>
            <a:ext cx="1515715" cy="151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04F308-E286-2276-DFAE-7DF2F213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25494" y="5643044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7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7EB13-C34D-A578-663D-41E76AAE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uk-UA" dirty="0"/>
              <a:t>Проектування застосунку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26FADB-2580-0DC0-141C-E488DEBE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Діаграма пакетів</a:t>
            </a:r>
          </a:p>
        </p:txBody>
      </p:sp>
      <p:pic>
        <p:nvPicPr>
          <p:cNvPr id="4" name="Рисунок 3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FC9442-5476-E342-40BF-13956E55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200" y="729586"/>
            <a:ext cx="5778566" cy="44928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CFD353-D448-0B9C-58CE-8109A3F0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1" y="560217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9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E8EC89-86BC-4558-B010-53DF36A5A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CCDDFF-B9CC-494C-8BEE-2451CD79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35237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707CB-6D6D-64E1-74C0-E44259D9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3525184" cy="1049235"/>
          </a:xfrm>
        </p:spPr>
        <p:txBody>
          <a:bodyPr>
            <a:normAutofit/>
          </a:bodyPr>
          <a:lstStyle/>
          <a:p>
            <a:r>
              <a:rPr lang="uk-UA" dirty="0"/>
              <a:t>Приклади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977EF3-E0BF-4719-9C15-8564B7D68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625D1-3193-2CEC-0FC1-EB85E48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525184" cy="3450613"/>
          </a:xfrm>
        </p:spPr>
        <p:txBody>
          <a:bodyPr>
            <a:normAutofit/>
          </a:bodyPr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CDC39-03C7-FFA0-3CEB-25016DE9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2019476"/>
            <a:ext cx="3905822" cy="32821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ED9C36-7559-E205-D3E6-9DA90738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947" y="1967742"/>
            <a:ext cx="3737929" cy="33855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DC397C-2B77-4200-B02F-47CA26CA2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AFA304-05B8-441F-BA73-B92E08BD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5ECA5E0-1DD4-4311-CD4F-76026C59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301" y="5582106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2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5E5F96-222F-ABA1-C67B-AB33B4D41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користувача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E0CD8-73EB-04E3-4A05-DA4027BF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9C634C-62A5-58AC-4856-24B908C37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67399"/>
            <a:ext cx="5686425" cy="27232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F1E6FF-DDFB-E255-96B3-85B98734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977" y="2042892"/>
            <a:ext cx="5838825" cy="277221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515C819-9923-E484-5345-3A6140ADB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5995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4DA1F-C9F2-FFB4-3314-F79BF524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Інтерфейс користувача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B9E6C-D214-8D98-193A-8AED5519C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5B3F53-8AFB-FB11-B338-4904D3BC2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215764"/>
            <a:ext cx="5750610" cy="26970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26969F-7CC6-B8BE-A621-099EDAB22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667" y="2318142"/>
            <a:ext cx="5472145" cy="2594625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D121192-679E-5F0E-F077-3D7E31C8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5617861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81510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146</TotalTime>
  <Words>223</Words>
  <Application>Microsoft Office PowerPoint</Application>
  <PresentationFormat>Широкоэкранный</PresentationFormat>
  <Paragraphs>57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Aptos</vt:lpstr>
      <vt:lpstr>Arial</vt:lpstr>
      <vt:lpstr>Gill Sans MT</vt:lpstr>
      <vt:lpstr>Times New Roman</vt:lpstr>
      <vt:lpstr>Галерея</vt:lpstr>
      <vt:lpstr>Кваліфікаційна робота бакалавра</vt:lpstr>
      <vt:lpstr>Мета роботи:</vt:lpstr>
      <vt:lpstr>Аналіз існуючих аналогів</vt:lpstr>
      <vt:lpstr>Постановка задачи</vt:lpstr>
      <vt:lpstr>Технології розробки</vt:lpstr>
      <vt:lpstr>Проектування застосунку</vt:lpstr>
      <vt:lpstr>Приклади </vt:lpstr>
      <vt:lpstr>Інтерфейс користувача</vt:lpstr>
      <vt:lpstr>Інтерфейс користувача</vt:lpstr>
      <vt:lpstr>Інтерфейс користувача</vt:lpstr>
      <vt:lpstr>Тестування</vt:lpstr>
      <vt:lpstr>Тестування адаптивності</vt:lpstr>
      <vt:lpstr>Висновок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Розов Артем</dc:creator>
  <cp:lastModifiedBy>Розов Артем</cp:lastModifiedBy>
  <cp:revision>49</cp:revision>
  <dcterms:created xsi:type="dcterms:W3CDTF">2025-06-17T10:05:04Z</dcterms:created>
  <dcterms:modified xsi:type="dcterms:W3CDTF">2025-06-17T12:31:35Z</dcterms:modified>
</cp:coreProperties>
</file>