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DA7"/>
    <a:srgbClr val="FF818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6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9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1501363"/>
            <a:ext cx="6766148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noProof="1"/>
              <a:t>Програмна система для організації збору коштів. Клієнтська частина для донорів та адміністраторів</a:t>
            </a:r>
            <a:endParaRPr lang="uk-UA" sz="2400" noProof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05449" y="1845482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перший (бакалаврський)</a:t>
            </a:r>
          </a:p>
        </p:txBody>
      </p:sp>
      <p:sp>
        <p:nvSpPr>
          <p:cNvPr id="9" name="Google Shape;63;p13"/>
          <p:cNvSpPr txBox="1">
            <a:spLocks/>
          </p:cNvSpPr>
          <p:nvPr/>
        </p:nvSpPr>
        <p:spPr>
          <a:xfrm>
            <a:off x="1714264" y="3408550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Ричко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С.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ПЗПІ-21-1 </a:t>
            </a:r>
          </a:p>
          <a:p>
            <a:pPr marL="0" indent="0" algn="l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ст.викл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кафедри ПІ </a:t>
            </a:r>
            <a:r>
              <a:rPr lang="uk-UA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Ляпота</a:t>
            </a:r>
            <a:r>
              <a:rPr lang="uk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В. М.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uk-UA" dirty="0"/>
          </a:p>
          <a:p>
            <a:pPr marL="0" indent="0"/>
            <a:endParaRPr lang="uk-UA" dirty="0"/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78302"/>
            <a:ext cx="7620720" cy="125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системі було реалізовано модуль статистики для оновлення даних із бази по сборам та ініціативам, реалізовано за допомогою бібліотеки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Recharts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278086" y="1420938"/>
            <a:ext cx="4701454" cy="3191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7216681B-1604-2080-BFB3-530F93CD2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50" y="2210329"/>
            <a:ext cx="30099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076575" y="687680"/>
            <a:ext cx="5701665" cy="262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3758565" y="2606901"/>
            <a:ext cx="4716780" cy="2153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89984" y="835016"/>
            <a:ext cx="2711098" cy="2691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75" y="272030"/>
            <a:ext cx="2727718" cy="30036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778" y="1035540"/>
            <a:ext cx="2842031" cy="224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73B5A-B139-4A87-A7FD-CC654D912BEC}"/>
              </a:ext>
            </a:extLst>
          </p:cNvPr>
          <p:cNvSpPr txBox="1"/>
          <p:nvPr/>
        </p:nvSpPr>
        <p:spPr>
          <a:xfrm>
            <a:off x="1270778" y="3384113"/>
            <a:ext cx="43164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</a:t>
            </a:r>
            <a:r>
              <a:rPr lang="ru-UA" sz="1200" dirty="0" err="1"/>
              <a:t>естування</a:t>
            </a:r>
            <a:r>
              <a:rPr lang="ru-UA" sz="1200" dirty="0"/>
              <a:t> доступу до </a:t>
            </a:r>
            <a:r>
              <a:rPr lang="ru-UA" sz="1200" dirty="0" err="1"/>
              <a:t>адмін-панелі</a:t>
            </a:r>
            <a:endParaRPr lang="ru-U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/>
              <a:t>П</a:t>
            </a:r>
            <a:r>
              <a:rPr lang="ru-UA" sz="1200" dirty="0" err="1"/>
              <a:t>еревірка</a:t>
            </a:r>
            <a:r>
              <a:rPr lang="ru-UA" sz="1200" dirty="0"/>
              <a:t> </a:t>
            </a:r>
            <a:r>
              <a:rPr lang="ru-UA" sz="1200" dirty="0" err="1"/>
              <a:t>підтвердження</a:t>
            </a:r>
            <a:r>
              <a:rPr lang="ru-UA" sz="1200" dirty="0"/>
              <a:t> </a:t>
            </a:r>
            <a:r>
              <a:rPr lang="ru-UA" sz="1200" dirty="0" err="1"/>
              <a:t>валідації</a:t>
            </a:r>
            <a:r>
              <a:rPr lang="ru-UA" sz="1200" dirty="0"/>
              <a:t> </a:t>
            </a:r>
            <a:r>
              <a:rPr lang="ru-UA" sz="1200" dirty="0" err="1"/>
              <a:t>ініціатив</a:t>
            </a:r>
            <a:endParaRPr lang="ru-U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/>
              <a:t>В</a:t>
            </a:r>
            <a:r>
              <a:rPr lang="ru-UA" sz="1200" dirty="0" err="1"/>
              <a:t>ідображення</a:t>
            </a:r>
            <a:r>
              <a:rPr lang="ru-UA" sz="1200" dirty="0"/>
              <a:t> не «</a:t>
            </a:r>
            <a:r>
              <a:rPr lang="ru-UA" sz="1200" dirty="0" err="1"/>
              <a:t>апрувнутих</a:t>
            </a:r>
            <a:r>
              <a:rPr lang="ru-UA" sz="1200" dirty="0"/>
              <a:t>» </a:t>
            </a:r>
            <a:r>
              <a:rPr lang="ru-UA" sz="1200" dirty="0" err="1"/>
              <a:t>ініціатив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Відображення</a:t>
            </a:r>
            <a:r>
              <a:rPr lang="ru-UA" sz="1200" dirty="0"/>
              <a:t> </a:t>
            </a:r>
            <a:r>
              <a:rPr lang="ru-UA" sz="1200" dirty="0" err="1"/>
              <a:t>коректного</a:t>
            </a:r>
            <a:r>
              <a:rPr lang="ru-UA" sz="1200" dirty="0"/>
              <a:t> </a:t>
            </a:r>
            <a:r>
              <a:rPr lang="ru-UA" sz="1200" dirty="0" err="1"/>
              <a:t>відображення</a:t>
            </a:r>
            <a:r>
              <a:rPr lang="ru-UA" sz="1200" dirty="0"/>
              <a:t> </a:t>
            </a:r>
            <a:r>
              <a:rPr lang="ru-UA" sz="1200" dirty="0" err="1"/>
              <a:t>фільтрованого</a:t>
            </a:r>
            <a:r>
              <a:rPr lang="ru-UA" sz="1200" dirty="0"/>
              <a:t> списку топ-</a:t>
            </a:r>
            <a:r>
              <a:rPr lang="ru-UA" sz="1200" dirty="0" err="1"/>
              <a:t>донаторів</a:t>
            </a:r>
            <a:endParaRPr lang="uk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0F8F8-CBEF-4548-9310-93AED60812F9}"/>
              </a:ext>
            </a:extLst>
          </p:cNvPr>
          <p:cNvSpPr txBox="1"/>
          <p:nvPr/>
        </p:nvSpPr>
        <p:spPr>
          <a:xfrm>
            <a:off x="5587222" y="3384113"/>
            <a:ext cx="3475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</a:t>
            </a:r>
            <a:r>
              <a:rPr lang="ru-UA" sz="1200" dirty="0" err="1"/>
              <a:t>естування</a:t>
            </a:r>
            <a:r>
              <a:rPr lang="ru-UA" sz="1200" dirty="0"/>
              <a:t> </a:t>
            </a:r>
            <a:r>
              <a:rPr lang="ru-UA" sz="1200" dirty="0" err="1"/>
              <a:t>реєстрації</a:t>
            </a:r>
            <a:r>
              <a:rPr lang="ru-UA" sz="12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авторизація</a:t>
            </a:r>
            <a:r>
              <a:rPr lang="ru-UA" sz="1200" dirty="0"/>
              <a:t> через токен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обробка</a:t>
            </a:r>
            <a:r>
              <a:rPr lang="ru-UA" sz="1200" dirty="0"/>
              <a:t> деталей не </a:t>
            </a:r>
            <a:r>
              <a:rPr lang="ru-UA" sz="1200" dirty="0" err="1"/>
              <a:t>заповнених</a:t>
            </a:r>
            <a:r>
              <a:rPr lang="ru-UA" sz="1200" dirty="0"/>
              <a:t> </a:t>
            </a:r>
            <a:r>
              <a:rPr lang="ru-UA" sz="1200" dirty="0" err="1"/>
              <a:t>полів</a:t>
            </a:r>
            <a:r>
              <a:rPr lang="ru-UA" sz="1200" dirty="0"/>
              <a:t> та </a:t>
            </a:r>
            <a:r>
              <a:rPr lang="ru-UA" sz="1200" dirty="0" err="1"/>
              <a:t>даних</a:t>
            </a:r>
            <a:r>
              <a:rPr lang="ru-UA" sz="1200" dirty="0"/>
              <a:t> деталей </a:t>
            </a:r>
            <a:r>
              <a:rPr lang="ru-UA" sz="1200" dirty="0" err="1"/>
              <a:t>сборів</a:t>
            </a:r>
            <a:r>
              <a:rPr lang="ru-UA" sz="1200" dirty="0"/>
              <a:t> та </a:t>
            </a:r>
            <a:r>
              <a:rPr lang="ru-UA" sz="1200" dirty="0" err="1"/>
              <a:t>донатів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редагування</a:t>
            </a:r>
            <a:r>
              <a:rPr lang="ru-UA" sz="1200" dirty="0"/>
              <a:t> </a:t>
            </a:r>
            <a:r>
              <a:rPr lang="ru-UA" sz="1200" dirty="0" err="1"/>
              <a:t>профілю</a:t>
            </a:r>
            <a:r>
              <a:rPr lang="ru-UA" sz="1200" dirty="0"/>
              <a:t>, та </a:t>
            </a:r>
            <a:r>
              <a:rPr lang="ru-UA" sz="1200" dirty="0" err="1"/>
              <a:t>підписок</a:t>
            </a:r>
            <a:endParaRPr lang="uk-UA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9230FB-79A2-44BE-9A6F-46CA93F53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16" y="3384113"/>
            <a:ext cx="400662" cy="3920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280453-456C-405C-AF29-BD73FC1F7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560" y="3384113"/>
            <a:ext cx="400662" cy="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r>
              <a:rPr lang="uk-UA" sz="1600" b="1" dirty="0">
                <a:latin typeface="+mn-lt"/>
              </a:rPr>
              <a:t>Запропоноване рішення підвищує прозорість та довіру</a:t>
            </a:r>
            <a:r>
              <a:rPr lang="en-US" sz="1600" b="1" dirty="0">
                <a:latin typeface="+mn-lt"/>
              </a:rPr>
              <a:t> </a:t>
            </a:r>
            <a:r>
              <a:rPr lang="ru-UA" sz="1600" b="1" dirty="0">
                <a:latin typeface="+mn-lt"/>
              </a:rPr>
              <a:t>до </a:t>
            </a:r>
            <a:r>
              <a:rPr lang="ru-UA" sz="1600" b="1" dirty="0" err="1">
                <a:latin typeface="+mn-lt"/>
              </a:rPr>
              <a:t>розробленої</a:t>
            </a:r>
            <a:r>
              <a:rPr lang="ru-UA" sz="1600" b="1" dirty="0">
                <a:latin typeface="+mn-lt"/>
              </a:rPr>
              <a:t> </a:t>
            </a:r>
            <a:r>
              <a:rPr lang="ru-UA" sz="1600" b="1" err="1">
                <a:latin typeface="+mn-lt"/>
              </a:rPr>
              <a:t>платіжної</a:t>
            </a:r>
            <a:r>
              <a:rPr lang="ru-UA" sz="1600" b="1">
                <a:latin typeface="+mn-lt"/>
              </a:rPr>
              <a:t> системи</a:t>
            </a:r>
            <a:endParaRPr lang="ru-RU" sz="1600" b="1" dirty="0">
              <a:latin typeface="+mn-lt"/>
            </a:endParaRPr>
          </a:p>
          <a:p>
            <a:pPr marL="114300" indent="0" algn="ctr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uk-UA" sz="1600" b="1" dirty="0">
                <a:latin typeface="+mn-lt"/>
              </a:rPr>
              <a:t>Автоматизує взаємодію </a:t>
            </a:r>
            <a:r>
              <a:rPr lang="en-US" sz="1600" b="1" dirty="0">
                <a:latin typeface="+mn-lt"/>
              </a:rPr>
              <a:t>“</a:t>
            </a:r>
            <a:r>
              <a:rPr lang="uk-UA" sz="1600" b="1" dirty="0">
                <a:latin typeface="+mn-lt"/>
              </a:rPr>
              <a:t>Донор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>
                <a:latin typeface="+mn-lt"/>
                <a:sym typeface="Wingdings" pitchFamily="2" charset="2"/>
              </a:rPr>
              <a:t></a:t>
            </a:r>
            <a:r>
              <a:rPr lang="uk-UA" sz="1600" b="1" dirty="0">
                <a:latin typeface="+mn-lt"/>
                <a:sym typeface="Wingdings" pitchFamily="2" charset="2"/>
              </a:rPr>
              <a:t> О</a:t>
            </a:r>
            <a:r>
              <a:rPr lang="uk-UA" sz="1600" b="1" dirty="0">
                <a:latin typeface="+mn-lt"/>
              </a:rPr>
              <a:t>рганізатор</a:t>
            </a:r>
            <a:r>
              <a:rPr lang="en-US" sz="1600" b="1" dirty="0">
                <a:latin typeface="+mn-lt"/>
              </a:rPr>
              <a:t>”</a:t>
            </a:r>
          </a:p>
          <a:p>
            <a:pPr marL="114300" indent="0" algn="ctr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ru-UA" sz="1600" b="1" dirty="0">
                <a:latin typeface="+mn-lt"/>
              </a:rPr>
              <a:t>У </a:t>
            </a:r>
            <a:r>
              <a:rPr lang="ru-UA" sz="1600" b="1" dirty="0" err="1">
                <a:latin typeface="+mn-lt"/>
              </a:rPr>
              <a:t>потенціалі</a:t>
            </a:r>
            <a:r>
              <a:rPr lang="ru-UA" sz="1600" b="1" dirty="0">
                <a:latin typeface="+mn-lt"/>
              </a:rPr>
              <a:t> </a:t>
            </a:r>
            <a:r>
              <a:rPr lang="ru-UA" sz="1600" b="1" dirty="0" err="1">
                <a:latin typeface="+mn-lt"/>
              </a:rPr>
              <a:t>розширення</a:t>
            </a:r>
            <a:r>
              <a:rPr lang="ru-UA" sz="1600" b="1" dirty="0">
                <a:latin typeface="+mn-lt"/>
              </a:rPr>
              <a:t> – </a:t>
            </a:r>
            <a:r>
              <a:rPr lang="ru-UA" sz="1600" b="1">
                <a:latin typeface="+mn-lt"/>
              </a:rPr>
              <a:t>м</a:t>
            </a:r>
            <a:r>
              <a:rPr lang="uk-UA" sz="1600" b="1" dirty="0" err="1">
                <a:latin typeface="+mn-lt"/>
              </a:rPr>
              <a:t>асштабується</a:t>
            </a:r>
            <a:r>
              <a:rPr lang="uk-UA" sz="1600" b="1" dirty="0">
                <a:latin typeface="+mn-lt"/>
              </a:rPr>
              <a:t> до міжнародного використання</a:t>
            </a:r>
            <a:endParaRPr lang="en-US" sz="1600" b="1" dirty="0">
              <a:latin typeface="+mn-lt"/>
            </a:endParaRPr>
          </a:p>
          <a:p>
            <a:pPr marL="114300" indent="0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H</a:t>
            </a:r>
            <a:r>
              <a:rPr lang="uk-UA" sz="1600" b="1" dirty="0" err="1">
                <a:latin typeface="+mn-lt"/>
              </a:rPr>
              <a:t>аступні</a:t>
            </a:r>
            <a:r>
              <a:rPr lang="uk-UA" sz="1600" b="1" dirty="0">
                <a:latin typeface="+mn-lt"/>
              </a:rPr>
              <a:t> кроки: </a:t>
            </a:r>
            <a:r>
              <a:rPr lang="en-US" sz="1600" b="1" dirty="0">
                <a:latin typeface="+mn-lt"/>
              </a:rPr>
              <a:t>AI‑fraud</a:t>
            </a:r>
            <a:r>
              <a:rPr lang="uk-UA" sz="1600" b="1" dirty="0">
                <a:latin typeface="+mn-lt"/>
              </a:rPr>
              <a:t>‑фільтр, крипто‑</a:t>
            </a:r>
            <a:r>
              <a:rPr lang="uk-UA" sz="1600" b="1" dirty="0" err="1">
                <a:latin typeface="+mn-lt"/>
              </a:rPr>
              <a:t>донати</a:t>
            </a:r>
            <a:endParaRPr lang="uk-UA" sz="1600" b="1" dirty="0">
              <a:latin typeface="+mn-l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650261"/>
            <a:ext cx="8520600" cy="106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-UA" b="1" noProof="1">
                <a:latin typeface="+mn-lt"/>
              </a:rPr>
              <a:t>Створити модульну систему з прозорим управлінням ініціативами, безпечними платежами та гнучкими сповіщеннями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683840" y="2053520"/>
            <a:ext cx="148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Актуальність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Прямая со стрелкой 4"/>
          <p:cNvCxnSpPr>
            <a:cxnSpLocks/>
            <a:stCxn id="3" idx="1"/>
            <a:endCxn id="9" idx="0"/>
          </p:cNvCxnSpPr>
          <p:nvPr/>
        </p:nvCxnSpPr>
        <p:spPr>
          <a:xfrm flipH="1">
            <a:off x="2170977" y="2207409"/>
            <a:ext cx="1512863" cy="13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3" idx="2"/>
            <a:endCxn id="17" idx="0"/>
          </p:cNvCxnSpPr>
          <p:nvPr/>
        </p:nvCxnSpPr>
        <p:spPr>
          <a:xfrm>
            <a:off x="4427507" y="2361297"/>
            <a:ext cx="990508" cy="119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3" idx="3"/>
          </p:cNvCxnSpPr>
          <p:nvPr/>
        </p:nvCxnSpPr>
        <p:spPr>
          <a:xfrm>
            <a:off x="5171174" y="2207409"/>
            <a:ext cx="2001564" cy="131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258265" y="3574329"/>
            <a:ext cx="18254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Повномасштабна війна:</a:t>
            </a:r>
          </a:p>
          <a:p>
            <a:pPr algn="ctr"/>
            <a:r>
              <a:rPr lang="uk-UA" sz="900" noProof="1"/>
              <a:t>потреба у швидких та прозорих донатах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509336" y="3559812"/>
            <a:ext cx="18173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Падіння довіри до фіктивних зборів: необхідна верифікація та звітність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26693" y="3593002"/>
            <a:ext cx="16920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Онлайн‑платежі ≈ 60 % благодійних внесків у 2024 р.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3D1FB1C-98D0-4634-BC2F-FF1EDF0DDD7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16290" y="2361297"/>
            <a:ext cx="534062" cy="11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D4E282-A712-45E9-A984-126C723C160C}"/>
              </a:ext>
            </a:extLst>
          </p:cNvPr>
          <p:cNvSpPr txBox="1"/>
          <p:nvPr/>
        </p:nvSpPr>
        <p:spPr>
          <a:xfrm>
            <a:off x="2968301" y="3515449"/>
            <a:ext cx="1495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900" noProof="1"/>
              <a:t>Відсутність належного контролю для організаторів зборів та репутації</a:t>
            </a:r>
            <a:endParaRPr lang="uk-UA" sz="900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існуючих рішень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35005"/>
              </p:ext>
            </p:extLst>
          </p:nvPr>
        </p:nvGraphicFramePr>
        <p:xfrm>
          <a:off x="4774474" y="824287"/>
          <a:ext cx="4287818" cy="339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05">
                <a:tc>
                  <a:txBody>
                    <a:bodyPr/>
                    <a:lstStyle/>
                    <a:p>
                      <a:r>
                        <a:rPr lang="uk-UA" sz="1050" noProof="1"/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noProof="1"/>
                        <a:t>Переваги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noProof="1"/>
                        <a:t>Недоліки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UNITED24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Довіра уряду UA;</a:t>
                      </a:r>
                    </a:p>
                    <a:p>
                      <a:r>
                        <a:rPr lang="uk-UA" sz="1050" kern="100" spc="0" baseline="0" noProof="1"/>
                        <a:t>Щотижневі open‑звіти;</a:t>
                      </a:r>
                    </a:p>
                    <a:p>
                      <a:r>
                        <a:rPr lang="uk-UA" sz="1050" kern="100" spc="0" baseline="0" noProof="1"/>
                        <a:t>Global payments + crypto;</a:t>
                      </a:r>
                    </a:p>
                    <a:p>
                      <a:r>
                        <a:rPr lang="uk-UA" sz="1050" kern="100" spc="0" baseline="0" noProof="1"/>
                        <a:t>Великі суми збору;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Лише держ. напрями;</a:t>
                      </a:r>
                    </a:p>
                    <a:p>
                      <a:r>
                        <a:rPr lang="uk-UA" sz="1050" kern="100" spc="0" baseline="0" noProof="1"/>
                        <a:t>Без сторонніх кампаній;</a:t>
                      </a:r>
                    </a:p>
                    <a:p>
                      <a:r>
                        <a:rPr lang="uk-UA" sz="1050" kern="100" spc="0" baseline="0" noProof="1"/>
                        <a:t>Мінімум engagement‑фіч;</a:t>
                      </a:r>
                    </a:p>
                    <a:p>
                      <a:r>
                        <a:rPr lang="uk-UA" sz="1050" kern="100" spc="0" baseline="0" noProof="1"/>
                        <a:t>Фіксовані напрямки</a:t>
                      </a:r>
                    </a:p>
                  </a:txBody>
                  <a:tcPr>
                    <a:solidFill>
                      <a:srgbClr val="FF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Donorbox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Embeddable‑віджети;</a:t>
                      </a:r>
                    </a:p>
                    <a:p>
                      <a:r>
                        <a:rPr lang="uk-UA" sz="1050" kern="100" spc="0" baseline="0" noProof="1"/>
                        <a:t>Низька комісія (~1.5%);</a:t>
                      </a:r>
                    </a:p>
                    <a:p>
                      <a:r>
                        <a:rPr lang="uk-UA" sz="1050" kern="100" spc="0" baseline="0" noProof="1"/>
                        <a:t>CRM‑інтеграції;</a:t>
                      </a:r>
                    </a:p>
                    <a:p>
                      <a:r>
                        <a:rPr lang="uk-UA" sz="1050" kern="100" spc="0" baseline="0" noProof="1"/>
                        <a:t>Підтримка підписок;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Поганий UI;</a:t>
                      </a:r>
                    </a:p>
                    <a:p>
                      <a:r>
                        <a:rPr lang="uk-UA" sz="1050" kern="100" spc="0" baseline="0" noProof="1"/>
                        <a:t>Недостатня локалізація;</a:t>
                      </a:r>
                    </a:p>
                    <a:p>
                      <a:r>
                        <a:rPr lang="uk-UA" sz="1050" kern="100" spc="0" baseline="0" noProof="1"/>
                        <a:t>Платні advanced‑фічі;</a:t>
                      </a:r>
                    </a:p>
                  </a:txBody>
                  <a:tcPr>
                    <a:solidFill>
                      <a:srgbClr val="FF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Donate24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Mobile‑first UX;</a:t>
                      </a:r>
                    </a:p>
                    <a:p>
                      <a:r>
                        <a:rPr lang="uk-UA" sz="1050" kern="100" spc="0" baseline="0" noProof="1"/>
                        <a:t>Фільтри та push;</a:t>
                      </a:r>
                    </a:p>
                    <a:p>
                      <a:r>
                        <a:rPr lang="uk-UA" sz="1050" kern="100" spc="0" baseline="0" noProof="1"/>
                        <a:t>Прозорий прогрес;</a:t>
                      </a:r>
                    </a:p>
                    <a:p>
                      <a:r>
                        <a:rPr lang="uk-UA" sz="1050" kern="100" spc="0" baseline="0" noProof="1"/>
                        <a:t>Sharing у соцмережах;</a:t>
                      </a:r>
                    </a:p>
                  </a:txBody>
                  <a:tcPr>
                    <a:solidFill>
                      <a:srgbClr val="81CD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Мала аудиторія;</a:t>
                      </a:r>
                    </a:p>
                    <a:p>
                      <a:r>
                        <a:rPr lang="uk-UA" sz="1050" kern="100" spc="0" baseline="0" noProof="1"/>
                        <a:t>Без відкритого API;</a:t>
                      </a:r>
                    </a:p>
                    <a:p>
                      <a:r>
                        <a:rPr lang="uk-UA" sz="1050" kern="100" spc="0" baseline="0" noProof="1"/>
                        <a:t>Обмежені методи платежів;</a:t>
                      </a:r>
                    </a:p>
                    <a:p>
                      <a:r>
                        <a:rPr lang="uk-UA" sz="1050" kern="100" spc="0" baseline="0" noProof="1"/>
                        <a:t>Фокус на військових зборах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 descr="Donorbox Org Login - Donation Website for Nonprofits">
            <a:extLst>
              <a:ext uri="{FF2B5EF4-FFF2-40B4-BE49-F238E27FC236}">
                <a16:creationId xmlns:a16="http://schemas.microsoft.com/office/drawing/2014/main" id="{8FEA2E17-9D8E-AED8-B589-20F2D47F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1172218"/>
            <a:ext cx="4189977" cy="27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554" y="-17753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445" y="863590"/>
            <a:ext cx="67180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Очікувані результати: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 під-системі передбачено зручний для юзера процес авторизації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Доступне редагування профілю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Верифікація через </a:t>
            </a:r>
            <a:r>
              <a:rPr kumimoji="0" lang="uk-UA" altLang="en-US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e-mail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Функціонал збереження та фільтрації донатів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Управління підписками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Адміністрування користувачів та зборів, валідація ініціатив</a:t>
            </a:r>
            <a:endParaRPr kumimoji="0" lang="uk-UA" altLang="en-US" i="0" u="none" strike="noStrike" cap="none" normalizeH="0" baseline="0" noProof="1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C47FAE-D3FA-4B41-8234-9ECC9E8E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5" y="2759062"/>
            <a:ext cx="67180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Вірішена проблематика: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Зручна авторизація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Усунення сумнівних організаторів сборів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Проблематика відсутності гнучкого налаштування профілю та підписок на сповіщення</a:t>
            </a:r>
            <a:br>
              <a:rPr lang="ru-RU" altLang="en-US" noProof="1">
                <a:solidFill>
                  <a:srgbClr val="0070C0"/>
                </a:solidFill>
                <a:latin typeface="Arial" panose="020B0604020202020204" pitchFamily="34" charset="0"/>
              </a:rPr>
            </a:br>
            <a:endParaRPr kumimoji="0" lang="uk-UA" altLang="en-US" i="0" u="none" strike="noStrike" cap="none" normalizeH="0" baseline="0" noProof="1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42" y="2714458"/>
            <a:ext cx="1795097" cy="17950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39" y="923637"/>
            <a:ext cx="1597608" cy="15976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9" y="2772794"/>
            <a:ext cx="1987443" cy="1987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12" y="785639"/>
            <a:ext cx="2011077" cy="2011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10" name="Google Shape;85;p16"/>
          <p:cNvSpPr txBox="1">
            <a:spLocks/>
          </p:cNvSpPr>
          <p:nvPr/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205364" y="1639036"/>
            <a:ext cx="3757578" cy="3275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3078119" y="680364"/>
            <a:ext cx="457915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50" dirty="0"/>
              <a:t>Користувач реєструється/</a:t>
            </a:r>
            <a:r>
              <a:rPr lang="uk-UA" sz="1050" dirty="0" err="1"/>
              <a:t>верифікуєтся</a:t>
            </a:r>
            <a:r>
              <a:rPr lang="uk-UA" sz="1050" dirty="0"/>
              <a:t>, налаштовує підписки та переглядає історію </a:t>
            </a:r>
            <a:r>
              <a:rPr lang="uk-UA" sz="1050" dirty="0" err="1"/>
              <a:t>донатів</a:t>
            </a:r>
            <a:r>
              <a:rPr lang="uk-UA" sz="1050" dirty="0"/>
              <a:t>, після чого знаходить ініціативу, переглядає список донорів.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07257" y="1881715"/>
            <a:ext cx="21550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uk-UA" sz="7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62942" y="2674028"/>
            <a:ext cx="2209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sz="1100" dirty="0"/>
              <a:t>Користувач заповнює форму, ініціатива потрапляє у статус «</a:t>
            </a:r>
            <a:r>
              <a:rPr lang="en-US" sz="1100" dirty="0"/>
              <a:t>Pending», </a:t>
            </a:r>
            <a:r>
              <a:rPr lang="uk-UA" sz="1100" dirty="0"/>
              <a:t>далі модератор або активує її («</a:t>
            </a:r>
            <a:r>
              <a:rPr lang="en-US" sz="1100" dirty="0"/>
              <a:t>Active»), </a:t>
            </a:r>
            <a:r>
              <a:rPr lang="uk-UA" sz="1100" dirty="0"/>
              <a:t>або блокує («</a:t>
            </a:r>
            <a:r>
              <a:rPr lang="en-US" sz="1100" dirty="0"/>
              <a:t>Blocked»), </a:t>
            </a:r>
            <a:r>
              <a:rPr lang="uk-UA" sz="1100" dirty="0"/>
              <a:t>і система оновлює стрічку.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D9514DEE-21B8-F7B2-C8FF-A778B3885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50" y="902909"/>
            <a:ext cx="1557998" cy="30831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" name="Google Shape;85;p16"/>
          <p:cNvSpPr txBox="1">
            <a:spLocks/>
          </p:cNvSpPr>
          <p:nvPr/>
        </p:nvSpPr>
        <p:spPr>
          <a:xfrm>
            <a:off x="2437421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3200" dirty="0"/>
              <a:t>Про</a:t>
            </a:r>
            <a:r>
              <a:rPr lang="ru-UA" sz="3200" dirty="0"/>
              <a:t>є</a:t>
            </a:r>
            <a:r>
              <a:rPr lang="ru-RU" sz="3200" dirty="0" err="1"/>
              <a:t>ктування</a:t>
            </a:r>
            <a:r>
              <a:rPr lang="ru-RU" sz="3200" dirty="0"/>
              <a:t> </a:t>
            </a:r>
            <a:r>
              <a:rPr lang="ru-RU" sz="3200" dirty="0" err="1"/>
              <a:t>архітектури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07257" y="1881715"/>
            <a:ext cx="21550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uk-UA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09C44F-106A-40CA-8705-4811B6C1EC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7418" y="640282"/>
            <a:ext cx="5595505" cy="2652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9ECCB2-8E28-4D81-99D8-29A92B532344}"/>
              </a:ext>
            </a:extLst>
          </p:cNvPr>
          <p:cNvSpPr txBox="1"/>
          <p:nvPr/>
        </p:nvSpPr>
        <p:spPr>
          <a:xfrm>
            <a:off x="1461077" y="3293250"/>
            <a:ext cx="7175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 діаграмі зображено архітектуру Next.js, яка поєднує серверний </a:t>
            </a:r>
            <a:r>
              <a:rPr lang="uk-UA" dirty="0" err="1"/>
              <a:t>рендеринг</a:t>
            </a:r>
            <a:r>
              <a:rPr lang="uk-UA" dirty="0"/>
              <a:t> (SSR), статичну генерацію (SS</a:t>
            </a:r>
            <a:r>
              <a:rPr lang="en-US" dirty="0"/>
              <a:t>G</a:t>
            </a:r>
            <a:r>
              <a:rPr lang="uk-UA" dirty="0"/>
              <a:t>) та клієнтські компоненти </a:t>
            </a:r>
            <a:r>
              <a:rPr lang="uk-UA" dirty="0" err="1"/>
              <a:t>React</a:t>
            </a:r>
            <a:r>
              <a:rPr lang="uk-UA" dirty="0"/>
              <a:t>. Запити обробляються через (</a:t>
            </a:r>
            <a:r>
              <a:rPr lang="uk-UA" dirty="0" err="1"/>
              <a:t>App</a:t>
            </a:r>
            <a:r>
              <a:rPr lang="uk-UA" dirty="0"/>
              <a:t>/</a:t>
            </a:r>
            <a:r>
              <a:rPr lang="uk-UA" dirty="0" err="1"/>
              <a:t>Pages</a:t>
            </a:r>
            <a:r>
              <a:rPr lang="uk-UA" dirty="0"/>
              <a:t> </a:t>
            </a:r>
            <a:r>
              <a:rPr lang="uk-UA" dirty="0" err="1"/>
              <a:t>Router</a:t>
            </a:r>
            <a:r>
              <a:rPr lang="uk-UA" dirty="0"/>
              <a:t>), який може повертати статичні файли, серверні компоненти або викликати API. Система підтримує </a:t>
            </a:r>
            <a:r>
              <a:rPr lang="uk-UA" dirty="0" err="1"/>
              <a:t>middleware</a:t>
            </a:r>
            <a:r>
              <a:rPr lang="uk-UA" dirty="0"/>
              <a:t>, а також інтегрується з зовнішніми API (наприклад, </a:t>
            </a:r>
            <a:r>
              <a:rPr lang="uk-UA" dirty="0" err="1"/>
              <a:t>OAuth</a:t>
            </a:r>
            <a:r>
              <a:rPr lang="uk-UA" dirty="0"/>
              <a:t>). Це забезпечує гнучку, масштабовану і продуктивну платформу для потреб нашої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41738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фреймворків, що було використано у </a:t>
            </a:r>
            <a:r>
              <a:rPr lang="ru-UA" sz="3200" dirty="0" err="1"/>
              <a:t>розробці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5363323" y="1279938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noProof="1"/>
              <a:t>Опис процесу розробки</a:t>
            </a:r>
            <a:endParaRPr lang="uk-UA" b="1" noProof="1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" y="1816287"/>
            <a:ext cx="2225376" cy="139478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6" y="3423291"/>
            <a:ext cx="3040380" cy="80955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25440" y="1718370"/>
            <a:ext cx="371855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Збір і аналіз вимог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Вибір стеку (Next.js, ASP .NET Core, Stripe, Recharts)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UML- та архітектурне проєктування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Налаштування CI/CD і середовища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 UI/UX (авторизація, підписки, адміністрування)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Інтеграція платежів і сповіщень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Юніт-/інтеграційне тестування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Деплой і реліз</a:t>
            </a:r>
          </a:p>
        </p:txBody>
      </p:sp>
      <p:pic>
        <p:nvPicPr>
          <p:cNvPr id="3" name="Picture 2" descr="Using Next.js Server Actions to Call External APIs">
            <a:extLst>
              <a:ext uri="{FF2B5EF4-FFF2-40B4-BE49-F238E27FC236}">
                <a16:creationId xmlns:a16="http://schemas.microsoft.com/office/drawing/2014/main" id="{89A5CB29-9A90-5634-6516-769A3E1C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45" y="1718370"/>
            <a:ext cx="1657350" cy="14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94262" y="675917"/>
            <a:ext cx="1326078" cy="408432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0789"/>
              </p:ext>
            </p:extLst>
          </p:nvPr>
        </p:nvGraphicFramePr>
        <p:xfrm>
          <a:off x="3399240" y="1515904"/>
          <a:ext cx="42741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37050">
                  <a:extLst>
                    <a:ext uri="{9D8B030D-6E8A-4147-A177-3AD203B41FA5}">
                      <a16:colId xmlns:a16="http://schemas.microsoft.com/office/drawing/2014/main" val="2153846873"/>
                    </a:ext>
                  </a:extLst>
                </a:gridCol>
                <a:gridCol w="2137050">
                  <a:extLst>
                    <a:ext uri="{9D8B030D-6E8A-4147-A177-3AD203B41FA5}">
                      <a16:colId xmlns:a16="http://schemas.microsoft.com/office/drawing/2014/main" val="329439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uk-UA" dirty="0"/>
                        <a:t>Папка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Роль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8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app/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маршрути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6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components/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UI-</a:t>
                      </a:r>
                      <a:r>
                        <a:rPr lang="uk-UA" dirty="0"/>
                        <a:t>компоненти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actions/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1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lib/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утиліти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67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 (2).potx" id="{EE180F11-118B-4C4B-A09A-DA2AEE9E2BB2}" vid="{5BDE0EEC-08B7-49E6-898C-7F4D394289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Пахаренко</Template>
  <TotalTime>358</TotalTime>
  <Words>585</Words>
  <Application>Microsoft Macintosh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Economica</vt:lpstr>
      <vt:lpstr>Wingdings</vt:lpstr>
      <vt:lpstr>Open Sans</vt:lpstr>
      <vt:lpstr>Arial</vt:lpstr>
      <vt:lpstr>Шаблон презентації кваліфікаційної роботи магістрів</vt:lpstr>
      <vt:lpstr>Програмна система для організації збору коштів. Клієнтська частина для донорів та адміністраторів</vt:lpstr>
      <vt:lpstr>Мета роботи</vt:lpstr>
      <vt:lpstr>Аналіз існуючих рішень</vt:lpstr>
      <vt:lpstr>Постановка задачі</vt:lpstr>
      <vt:lpstr>Вибір технологій розробки </vt:lpstr>
      <vt:lpstr>PowerPoint Presentation</vt:lpstr>
      <vt:lpstr>PowerPoint Presentation</vt:lpstr>
      <vt:lpstr>Опис фреймворків, що було використано у розробці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збору коштів. Клієнтська частина для донорів та адміністраторів</dc:title>
  <dc:creator>Алексей Радионов</dc:creator>
  <cp:lastModifiedBy>Ричко Олексій</cp:lastModifiedBy>
  <cp:revision>23</cp:revision>
  <dcterms:created xsi:type="dcterms:W3CDTF">2025-06-03T14:01:02Z</dcterms:created>
  <dcterms:modified xsi:type="dcterms:W3CDTF">2025-06-18T09:55:32Z</dcterms:modified>
</cp:coreProperties>
</file>