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68cbfe82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68cbfe8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68cbfe82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68cbfe82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68cbfe82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368cbfe82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68cbfe82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68cbfe82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68cbfe82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68cbfe82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68cbfe82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68cbfe82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68cbfe82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68cbfe82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68cbfe82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68cbfe82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368cbfe827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368cbfe82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68cbfe827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68cbfe82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Патерн Adapter в архітектурі програмного забезпечення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47"/>
            <a:ext cx="7488900" cy="17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Виконав: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студ. ПЗПІ-22-5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Рикуш Богдан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 </a:t>
            </a:r>
            <a:r>
              <a:rPr lang="ru">
                <a:solidFill>
                  <a:schemeClr val="lt2"/>
                </a:solidFill>
              </a:rPr>
              <a:t>Висновки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25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Патерн Adapter забезпечує сумісність між несумісними інтерфейсами.</a:t>
            </a:r>
            <a:endParaRPr sz="82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25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Дозволяє використовувати старий код без змін.</a:t>
            </a:r>
            <a:endParaRPr sz="82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25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Покращує модульність і гнучкість системи.</a:t>
            </a:r>
            <a:endParaRPr sz="82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25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Застосовується в реальних проєктах для інтеграції та масштабування.</a:t>
            </a:r>
            <a:endParaRPr sz="82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2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2820725" y="1999050"/>
            <a:ext cx="547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800">
                <a:solidFill>
                  <a:schemeClr val="lt2"/>
                </a:solidFill>
              </a:rPr>
              <a:t>Дякую за увагу!</a:t>
            </a:r>
            <a:endParaRPr sz="3800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Що таке патерн Adapter?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6255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884">
                <a:solidFill>
                  <a:schemeClr val="lt1"/>
                </a:solidFill>
              </a:rPr>
              <a:t>Структурний патерн проектування.</a:t>
            </a:r>
            <a:endParaRPr sz="5884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884">
                <a:solidFill>
                  <a:schemeClr val="lt1"/>
                </a:solidFill>
              </a:rPr>
              <a:t>Дозволяє об’єктам з несумісними інтерфейсами працювати разом.</a:t>
            </a:r>
            <a:endParaRPr sz="5884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884">
                <a:solidFill>
                  <a:schemeClr val="lt1"/>
                </a:solidFill>
              </a:rPr>
              <a:t>Використовується для адаптації одного інтерфейсу до іншого.</a:t>
            </a:r>
            <a:endParaRPr sz="5884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884">
                <a:solidFill>
                  <a:schemeClr val="lt1"/>
                </a:solidFill>
              </a:rPr>
              <a:t>Застосовується для інтеграції старих систем з новими.</a:t>
            </a:r>
            <a:endParaRPr sz="5884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500" y="824600"/>
            <a:ext cx="2811700" cy="174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Призначення патерну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</a:rPr>
              <a:t>Забезпечує сумісність між класами з різними інтерфейсами.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</a:rPr>
              <a:t>Дозволяє повторно використовувати існуючий код без його модифікації.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100">
                <a:solidFill>
                  <a:schemeClr val="lt1"/>
                </a:solidFill>
              </a:rPr>
              <a:t>Зменшує залежність між компонентами системи.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38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Структура патерну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93900" y="1085050"/>
            <a:ext cx="6137700" cy="344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845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Target: Інтерфейс, який очікує клієнт.</a:t>
            </a:r>
            <a:endParaRPr sz="845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45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Adaptee: Клас з несумісним інтерфейсом, який потрібно адаптувати.</a:t>
            </a:r>
            <a:endParaRPr sz="845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45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Adapter: Клас, що реалізує Target і викликає методи Adaptee.</a:t>
            </a:r>
            <a:endParaRPr sz="845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455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Client: Код, який використовує Target інтерфейс.</a:t>
            </a:r>
            <a:endParaRPr sz="8455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4800" y="3276700"/>
            <a:ext cx="3387500" cy="144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Типи адаптерів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329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Об’єктний адаптер</a:t>
            </a:r>
            <a:r>
              <a:rPr lang="ru" sz="329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Використовує композицію для зв’язку з Adaptee.</a:t>
            </a:r>
            <a:endParaRPr sz="329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329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Класовий адаптер</a:t>
            </a:r>
            <a:r>
              <a:rPr lang="ru" sz="329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: Використовує множинне успадкування (застосовується рідше).</a:t>
            </a:r>
            <a:endParaRPr sz="329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Код без адаптера (Java)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687500" y="1140750"/>
            <a:ext cx="470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1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OldPrinter {</a:t>
            </a:r>
            <a:endParaRPr sz="51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1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void printOldFormat(String text) {</a:t>
            </a:r>
            <a:endParaRPr sz="51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1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System.out.println("Old format: " + text);</a:t>
            </a:r>
            <a:endParaRPr sz="51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1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51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1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51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1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Client {</a:t>
            </a:r>
            <a:endParaRPr sz="51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1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void printDocument(String text) {</a:t>
            </a:r>
            <a:endParaRPr sz="51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1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OldPrinter printer = new OldPrinter();</a:t>
            </a:r>
            <a:endParaRPr sz="51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1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printer.printOldFormat(text); // Несумісний інтерфейс</a:t>
            </a:r>
            <a:endParaRPr sz="51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1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51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116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51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/>
        </p:nvSpPr>
        <p:spPr>
          <a:xfrm>
            <a:off x="5028425" y="1773225"/>
            <a:ext cx="39135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2000">
                <a:solidFill>
                  <a:srgbClr val="CCCCCC"/>
                </a:solidFill>
              </a:rPr>
              <a:t>Клієнт залежить від старого інтерфейсу OldPrinter, що обмежує гнучкість.</a:t>
            </a:r>
            <a:endParaRPr sz="2000">
              <a:solidFill>
                <a:srgbClr val="CCCCCC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8975" y="3872949"/>
            <a:ext cx="744650" cy="78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184400" y="274800"/>
            <a:ext cx="2503800" cy="7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Застосування Adapter</a:t>
            </a:r>
            <a:r>
              <a:rPr lang="ru">
                <a:solidFill>
                  <a:schemeClr val="lt2"/>
                </a:solidFill>
              </a:rPr>
              <a:t> (Java)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2755475" y="180875"/>
            <a:ext cx="3084300" cy="43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39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interface Printer {</a:t>
            </a:r>
            <a:endParaRPr sz="439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39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void print(String text);</a:t>
            </a:r>
            <a:endParaRPr sz="439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39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439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39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OldPrinter {</a:t>
            </a:r>
            <a:endParaRPr sz="439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39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void printOldFormat(String text) {</a:t>
            </a:r>
            <a:endParaRPr sz="439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39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System.out.println("Old format: " + text);</a:t>
            </a:r>
            <a:endParaRPr sz="439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39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439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39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439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39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 PrinterAdapter implements Printer {</a:t>
            </a:r>
            <a:endParaRPr sz="439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39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private OldPrinter oldPrinter;</a:t>
            </a:r>
            <a:endParaRPr sz="439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39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public PrinterAdapter(OldPrinter oldPrinter) {</a:t>
            </a:r>
            <a:endParaRPr sz="439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39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this.oldPrinter = oldPrinter;</a:t>
            </a:r>
            <a:endParaRPr sz="439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4392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sz="439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9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92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816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5965750" y="663750"/>
            <a:ext cx="30843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}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    public void print(String text) {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        oldPrinter.printOldFormat(text);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    }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}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class Client {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    private Printer printer;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    public Client(Printer printer) {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        this.printer = printer;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    }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    void printDocument(String text) {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        printer.print(text);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    }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lt1"/>
                </a:solidFill>
              </a:rPr>
              <a:t>}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275" y="3863300"/>
            <a:ext cx="889425" cy="68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Переваги після адаптера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4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Клієнт працює з уніфікованим інтерфейсом Printer.</a:t>
            </a:r>
            <a:endParaRPr sz="24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Легко підключити нові принтери, що реалізують Printer.</a:t>
            </a:r>
            <a:endParaRPr sz="24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4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Старий код OldPrinter залишився незмінним.</a:t>
            </a:r>
            <a:endParaRPr sz="24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lt2"/>
                </a:solidFill>
              </a:rPr>
              <a:t> Практичне застосування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25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Інтеграція зі старими системами (legacy code).</a:t>
            </a:r>
            <a:endParaRPr sz="82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25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Робота з бібліотеками з несумісними API.</a:t>
            </a:r>
            <a:endParaRPr sz="82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25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Забезпечення гнучкості при зміні зовнішніх сервісів.</a:t>
            </a:r>
            <a:endParaRPr sz="82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2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8258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Приклад: Адаптація старого API платіжної системи до нового інтерфейсу.</a:t>
            </a:r>
            <a:endParaRPr sz="8258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