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6C31A-F9AE-401B-9997-1403CD6FBF3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C594-5E62-43E7-82AB-86C984EB4B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417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C594-5E62-43E7-82AB-86C984EB4BD0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991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FC32F-65E1-4950-9991-E73629FA4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7EA7959-88C8-4857-8D31-9E4CA18A1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0E9B901-4F22-475E-BA80-31854FBB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A7F7B0B-647E-4B29-A5BA-4AEC6620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A3361C5-82A3-4188-98CD-1B6B3B0E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49368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39219-4DD7-498A-943F-3B4E28C9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E8F567F-7D13-4B69-9623-D1EB8C82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1E21DE8-23E9-49D5-B912-399777A3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80FFA33-9EE8-4964-995C-E5D0C7E1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74F1FDE-B209-40BF-A57A-88F64A82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1209522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6F72E20E-3D2C-4A8C-A82A-78B2C7E24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C8F894E-7270-44D7-8FC5-2F7A138ED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394AAE-6ED9-4104-91EB-9FED9F2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3ABE034-D028-43D9-99E6-5B31FAFB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7C8D9E5-10CE-4113-80FA-B0D10E6E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5152165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77C4-D739-41AD-A3B6-71641453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13FA17-A7C0-44D7-AA97-E7B4660C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B59D8D6-B1BC-4699-AAA1-22071BCB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67EDB4F-7285-4DEE-A40E-4871A12A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7AFB397-229B-44A6-ACF1-E020783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984471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1FBA7-FFFC-4CB4-9F8F-726DAFDB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3522D4C-E59A-43AF-9BB8-F919F935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4B3D1B0-EBEA-45EA-9EF4-7FC54CCC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ED4E7BA-7AE2-45BB-8E03-3B78E6CC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9BE5B1C-F1BB-490A-BE73-95B5E264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72265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F802B-AC79-498D-8983-73F2F880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692938A-4D6D-4666-85B0-8D9BF01D4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98C2401-2ACE-41AA-AF77-087631BF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E25BDD6-1523-4D08-B88B-4EE044F5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ABF7A41-83AF-4FA0-8637-291F11E6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AECF14B-F408-458C-A877-A0A7319C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3504228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2B7AE-2FBF-4D9E-B62B-C8187001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8783760-748B-4FDE-8D66-BFA944BE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79B37AB-FBDA-458E-974E-7B7828D9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C7A6E17-BABE-49EF-9B37-01AB7F98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36FFF0B-FBDC-404A-BE7F-6F5C04278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4B2D5F2A-6CBC-4DD3-B348-0E745A33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CD7F7D22-BD4A-4F61-AC68-0B38B6DC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BD7A4B6-FEB1-4533-AE2F-A19CCFAD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4851964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BA7EC-DEFF-40AE-91B0-CB722B2E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40AA4F6-09E1-4A78-8288-323AFCC0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E206473-62D4-4588-81A1-E095F31E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ABE91C6-FE78-4FD8-B5C1-D1778747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422813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9CAD55E0-4350-4B46-A434-B486C91B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3C832AB0-18F0-4D41-86F3-84976DA8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5EA9249-55B7-46F3-BB1E-24D3FB2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934295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4D737-B50D-4502-88F1-1E5EEBC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338B2F3-40F6-4FD5-B04A-B9D4241E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46615C8-B59D-4BB2-B507-1806190E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D66FF63-4F8C-4C35-903A-AA28FFD6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C8EB493-0793-4F5B-9D21-7FD1026B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43F640A-9C51-4B36-978C-F6577E55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4429669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007E5-D916-4947-A0CD-4E632741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1B0A68D-5E73-4F79-817E-97858611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42E931A-AD80-4B31-B033-7F3547256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613C1FE-2BF1-4390-9DCC-55C1A2AF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09A608C-E1D8-4180-888A-A9144029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16366AD-4547-49B7-84E6-D394FEFD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63423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4BC5CDC-4D61-48B6-8502-48309083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D3997A8-BFD3-4CF5-A7D8-7C870CAC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C7465BC-F601-4D19-90AE-F700748F7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EF9A-A62D-4FB7-A765-294E947B374A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BF04C17-1491-4622-BDF2-CD8E1154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A73BCF4-7374-4774-A295-C9835A77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1C01-D66F-4624-B35A-9B7D20D2AD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812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BFC20-B9A3-4C4F-AEAA-81CEF3A69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532" y="-355693"/>
            <a:ext cx="8256936" cy="1508944"/>
          </a:xfrm>
        </p:spPr>
        <p:txBody>
          <a:bodyPr/>
          <a:lstStyle/>
          <a:p>
            <a:r>
              <a:rPr lang="en-US" dirty="0"/>
              <a:t>VISION &amp; SCOPE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DE14410-BCA6-4478-9304-8AE827509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792" y="5398035"/>
            <a:ext cx="3511351" cy="957661"/>
          </a:xfrm>
        </p:spPr>
        <p:txBody>
          <a:bodyPr/>
          <a:lstStyle/>
          <a:p>
            <a:r>
              <a:rPr lang="ru-RU"/>
              <a:t>Викон</a:t>
            </a:r>
            <a:r>
              <a:rPr lang="uk-UA"/>
              <a:t>ав</a:t>
            </a:r>
            <a:r>
              <a:rPr lang="ru-RU"/>
              <a:t> ст. гр ПЗПІ-22-5</a:t>
            </a:r>
          </a:p>
          <a:p>
            <a:r>
              <a:rPr lang="ru-RU"/>
              <a:t>Рикуш Богдан Юрійович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093B0-C543-4B17-A839-9A00C22995C3}"/>
              </a:ext>
            </a:extLst>
          </p:cNvPr>
          <p:cNvSpPr txBox="1"/>
          <p:nvPr/>
        </p:nvSpPr>
        <p:spPr>
          <a:xfrm>
            <a:off x="1546894" y="2398480"/>
            <a:ext cx="9098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/>
              <a:t>Система моніторингу екологічного стану місцевості</a:t>
            </a:r>
          </a:p>
        </p:txBody>
      </p:sp>
    </p:spTree>
    <p:extLst>
      <p:ext uri="{BB962C8B-B14F-4D97-AF65-F5344CB8AC3E}">
        <p14:creationId xmlns:p14="http://schemas.microsoft.com/office/powerpoint/2010/main" val="343222738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19F66-E219-4954-B5E0-A98629B8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617" y="208243"/>
            <a:ext cx="9838765" cy="1329204"/>
          </a:xfrm>
        </p:spPr>
        <p:txBody>
          <a:bodyPr/>
          <a:lstStyle/>
          <a:p>
            <a:r>
              <a:rPr lang="uk-UA" dirty="0"/>
              <a:t>Робоче середовище системи включає: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3E787F-273D-4999-95FE-E452E0C2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9388" cy="4490010"/>
          </a:xfrm>
        </p:spPr>
        <p:txBody>
          <a:bodyPr>
            <a:normAutofit/>
          </a:bodyPr>
          <a:lstStyle/>
          <a:p>
            <a:r>
              <a:rPr lang="en-US" dirty="0"/>
              <a:t>IoT-</a:t>
            </a:r>
            <a:r>
              <a:rPr lang="uk-UA" dirty="0"/>
              <a:t>пристрої: сенсори з високою точністю вимірювання, підключені через сучасні технології передачі даних.</a:t>
            </a:r>
          </a:p>
          <a:p>
            <a:r>
              <a:rPr lang="uk-UA" dirty="0"/>
              <a:t>Серверна інфраструктура: надійна хмарна платформа для обробки, зберігання та аналізу екологічних даних.</a:t>
            </a:r>
          </a:p>
          <a:p>
            <a:r>
              <a:rPr lang="uk-UA" dirty="0"/>
              <a:t>Веб-сайт: створений на основі сучасних технологій ( </a:t>
            </a:r>
            <a:r>
              <a:rPr lang="en-US" dirty="0"/>
              <a:t>Node.js) </a:t>
            </a:r>
            <a:r>
              <a:rPr lang="uk-UA" dirty="0"/>
              <a:t>для забезпечення інтерактивності та зручності користувачів.</a:t>
            </a:r>
          </a:p>
          <a:p>
            <a:r>
              <a:rPr lang="uk-UA" dirty="0"/>
              <a:t>Мобільний додаток: </a:t>
            </a:r>
            <a:r>
              <a:rPr lang="uk-UA" dirty="0" err="1"/>
              <a:t>кросплатформний</a:t>
            </a:r>
            <a:r>
              <a:rPr lang="uk-UA" dirty="0"/>
              <a:t>, розроблений на основі </a:t>
            </a:r>
            <a:r>
              <a:rPr lang="en-US" dirty="0"/>
              <a:t>Kotlin, </a:t>
            </a:r>
            <a:r>
              <a:rPr lang="uk-UA" dirty="0"/>
              <a:t>з інтуїтивно зрозумілим інтерфейсом.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252215-A421-440D-9170-C00DAA41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" y="1702173"/>
            <a:ext cx="842109" cy="7003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BBD9C8-CB64-4C00-B434-4B372AD5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7" y="2649071"/>
            <a:ext cx="790575" cy="609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A68EFD-DD6F-442B-837D-358437703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2" y="3546849"/>
            <a:ext cx="819150" cy="6858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2F99F1-555A-43A4-9797-2F9DC7A1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2" y="4457888"/>
            <a:ext cx="819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416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2FA3E-E617-489B-B0DB-DB899745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47" y="226172"/>
            <a:ext cx="3021106" cy="1266451"/>
          </a:xfrm>
        </p:spPr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AEA57C6-4E68-421D-9349-C00FB754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706" cy="4579657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Під час виконання лабораторної роботи виконувалося написання пунктів 1.1 (Передумови), 1.2 (Бізнес Можливості), 2.1 (Окреслення Концепції), 2.2 (Головна Функціональність), 3.1 (Рамки Первинного Випуску), 3.2 (Рамки Наступних Випусків) та 4.3 </a:t>
            </a:r>
          </a:p>
          <a:p>
            <a:r>
              <a:rPr lang="uk-UA" dirty="0"/>
              <a:t>(Робоче Середовище) </a:t>
            </a:r>
            <a:r>
              <a:rPr lang="en-US" dirty="0"/>
              <a:t>Vision &amp; Scope </a:t>
            </a:r>
            <a:r>
              <a:rPr lang="uk-UA" dirty="0"/>
              <a:t>документу для програмної системи моніторингу екологічного стану місцевості. Текст цього документу наведено в Додатку А. Робота була спрямована на детальне дослідження та документування бізнес-вимог, функціональності і </a:t>
            </a:r>
          </a:p>
          <a:p>
            <a:r>
              <a:rPr lang="uk-UA" dirty="0"/>
              <a:t>технічних аспектів розробки системи, яка поєднує сучасні технології зручного відображення екологічних даних у реальному часі. У процесі реалізації документу була виконана класифікація функціоналу за випусками, що дозволяє поступово розширювати можливості </a:t>
            </a:r>
          </a:p>
          <a:p>
            <a:r>
              <a:rPr lang="uk-UA" dirty="0"/>
              <a:t>системи, починаючи з її базового рівня В рамки первинного випуску увійшла функціональність, пов’язана із сервером та </a:t>
            </a:r>
            <a:r>
              <a:rPr lang="en-US" dirty="0"/>
              <a:t>IoT-</a:t>
            </a:r>
            <a:r>
              <a:rPr lang="uk-UA" dirty="0"/>
              <a:t>девайсами, які забезпечують збирання й передачу даних у реальному часі. Крім того, цей етап охоплював створення базового функціоналу</a:t>
            </a:r>
          </a:p>
          <a:p>
            <a:r>
              <a:rPr lang="uk-UA" dirty="0"/>
              <a:t>для обробки отриманої інформації та формування основних звітів. В рамки наступних випусків включено розширення системи, зокрема інтеграцію веб- та мобільних клієнтів, а також впровадження нових аналітичних можливостей.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530281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3F81B-3501-4AF8-A256-1389D9A6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484" y="134756"/>
            <a:ext cx="4029032" cy="1284000"/>
          </a:xfrm>
        </p:spPr>
        <p:txBody>
          <a:bodyPr/>
          <a:lstStyle/>
          <a:p>
            <a:r>
              <a:rPr lang="uk-UA" dirty="0"/>
              <a:t>Передумови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2540C7D-E81B-42C7-B60F-70DB9C05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38" y="1887131"/>
            <a:ext cx="7264286" cy="416103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Сучасні виклики екологічної безпеки та збереження довкілля вимагають створення інноваційних рішень для моніторингу та аналізу екологічного стану місцевості. Забруднення повітря, води, шумове навантаження та кліматичні зміни є ключовими факторами, які потребують </a:t>
            </a:r>
          </a:p>
          <a:p>
            <a:r>
              <a:rPr lang="uk-UA" dirty="0"/>
              <a:t>негайного вирішення. Використання сучасних технологій, таких як </a:t>
            </a:r>
            <a:r>
              <a:rPr lang="en-US" dirty="0"/>
              <a:t>IoT, </a:t>
            </a:r>
            <a:r>
              <a:rPr lang="uk-UA" dirty="0"/>
              <a:t>аналітика даних та мобільні додатки, дозволяє забезпечити оперативний моніторинг та надання рекомендацій громадянам і організаціям щодо вирішення екологічних проблем.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63AE45-D9A2-4937-B580-DE21DEEF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10" y="2293325"/>
            <a:ext cx="4740118" cy="27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037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93782-0E83-48B8-9237-D326D3C9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046" y="303619"/>
            <a:ext cx="4717908" cy="1115137"/>
          </a:xfrm>
        </p:spPr>
        <p:txBody>
          <a:bodyPr/>
          <a:lstStyle/>
          <a:p>
            <a:r>
              <a:rPr lang="uk-UA" dirty="0"/>
              <a:t>Бізнес Можливості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8042174-989C-4D43-A124-54C92D54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3612" cy="4599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/>
              <a:t>Проект створює широкі можливості для різних категорій користувачів:</a:t>
            </a:r>
          </a:p>
          <a:p>
            <a:r>
              <a:rPr lang="uk-UA" dirty="0"/>
              <a:t>Органи місцевого самоврядування отримають інструмент для прийняття швидких і зважених рішень щодо екологічної безпеки.</a:t>
            </a:r>
          </a:p>
          <a:p>
            <a:r>
              <a:rPr lang="uk-UA" dirty="0"/>
              <a:t>Громадяни матимуть доступ до інформації про стан довкілля, що сприятиме підвищенню екологічної свідомості та безпеки.</a:t>
            </a:r>
          </a:p>
          <a:p>
            <a:r>
              <a:rPr lang="uk-UA" dirty="0"/>
              <a:t>Бізнес зможе використовувати дані для дотримання екологічних норм та стандартів.</a:t>
            </a:r>
          </a:p>
          <a:p>
            <a:r>
              <a:rPr lang="uk-UA" dirty="0"/>
              <a:t>Екологічні організації матимуть можливість аналізувати великі обсяги даних для впровадження програм з охорони природи.</a:t>
            </a:r>
          </a:p>
          <a:p>
            <a:r>
              <a:rPr lang="uk-UA" dirty="0"/>
              <a:t>Ринок </a:t>
            </a:r>
            <a:r>
              <a:rPr lang="en-US" dirty="0"/>
              <a:t>IoT </a:t>
            </a:r>
            <a:r>
              <a:rPr lang="uk-UA" dirty="0"/>
              <a:t>зможе розширити свою присутність завдяки інтеграції нових сенсорних пристроїв і технологій.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DEA411-FD05-452A-94BE-0EF546CF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584" y="2215416"/>
            <a:ext cx="4745808" cy="27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919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421E9-7A72-4C8B-A88F-42964B63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604" y="205209"/>
            <a:ext cx="5488792" cy="1049530"/>
          </a:xfrm>
        </p:spPr>
        <p:txBody>
          <a:bodyPr/>
          <a:lstStyle/>
          <a:p>
            <a:r>
              <a:rPr lang="uk-UA" dirty="0"/>
              <a:t>Окреслення Концепції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87A018-65D8-41AD-909B-5DFE0D87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9429" cy="4415258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Програмна система для моніторингу екологічного стану місцевості представляє собою комплексну багатокомпонентну платформу. Вона об'єднує </a:t>
            </a:r>
            <a:r>
              <a:rPr lang="en-US" dirty="0"/>
              <a:t>IoT-</a:t>
            </a:r>
            <a:r>
              <a:rPr lang="uk-UA" dirty="0"/>
              <a:t>датчики, сервери, веб-сайт і мобільний додаток, що працюють разом для збору, обробки та відображення екологічних даних у</a:t>
            </a:r>
          </a:p>
          <a:p>
            <a:r>
              <a:rPr lang="uk-UA" dirty="0"/>
              <a:t> реальному часі. Система орієнтована на розв'язання проблем, пов'язаних з моніторингом якості повітря, води та рівня шуму, забезпечуючи високу точність аналізу та швидкість реагування на екологічні загрози.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A081E9-2C8D-404C-B3D0-674EFCCC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11" y="2272033"/>
            <a:ext cx="4359036" cy="25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8535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81A57-26D3-4D74-96CB-CDBB013C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605" y="156004"/>
            <a:ext cx="6386790" cy="1201246"/>
          </a:xfrm>
        </p:spPr>
        <p:txBody>
          <a:bodyPr/>
          <a:lstStyle/>
          <a:p>
            <a:r>
              <a:rPr lang="uk-UA" dirty="0"/>
              <a:t>Головна Функціональність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30D3045-1608-4D95-9C4A-ED3F42C0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0096" cy="4497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IoT-</a:t>
            </a:r>
            <a:r>
              <a:rPr lang="uk-UA" dirty="0"/>
              <a:t>система:</a:t>
            </a:r>
          </a:p>
          <a:p>
            <a:endParaRPr lang="uk-UA" dirty="0"/>
          </a:p>
          <a:p>
            <a:r>
              <a:rPr lang="uk-UA" dirty="0"/>
              <a:t>Вимірювання рівня </a:t>
            </a:r>
            <a:r>
              <a:rPr lang="en-US" dirty="0"/>
              <a:t>CO₂, PM2.5, SO₂ </a:t>
            </a:r>
            <a:r>
              <a:rPr lang="uk-UA" dirty="0"/>
              <a:t>у повітрі, температури, кислотності та солоності води, а також шумового навантаження.</a:t>
            </a:r>
          </a:p>
          <a:p>
            <a:r>
              <a:rPr lang="uk-UA" dirty="0"/>
              <a:t>Передача даних на сервер у реальному часі через </a:t>
            </a:r>
            <a:r>
              <a:rPr lang="en-US" dirty="0"/>
              <a:t>Wi-Fi, GSM </a:t>
            </a:r>
            <a:r>
              <a:rPr lang="uk-UA" dirty="0"/>
              <a:t>або </a:t>
            </a:r>
            <a:r>
              <a:rPr lang="en-US" dirty="0" err="1"/>
              <a:t>LoRaWAN</a:t>
            </a:r>
            <a:r>
              <a:rPr lang="en-US" dirty="0"/>
              <a:t>, </a:t>
            </a:r>
            <a:r>
              <a:rPr lang="uk-UA" dirty="0"/>
              <a:t>що забезпечує високу оперативність.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B16FAC-38EE-45E0-8093-AE97B261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96" y="2273890"/>
            <a:ext cx="4762987" cy="26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931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C9B6-5C3C-45DF-BB13-514A9C9B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23500" cy="1254552"/>
          </a:xfrm>
        </p:spPr>
        <p:txBody>
          <a:bodyPr/>
          <a:lstStyle/>
          <a:p>
            <a:r>
              <a:rPr lang="uk-UA" dirty="0"/>
              <a:t>Веб-сайт: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D8FEB7B-1F1A-442F-8CDB-8109CE9A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2352" cy="4603878"/>
          </a:xfrm>
        </p:spPr>
        <p:txBody>
          <a:bodyPr/>
          <a:lstStyle/>
          <a:p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екологічного</a:t>
            </a:r>
            <a:r>
              <a:rPr lang="ru-RU" dirty="0"/>
              <a:t> стану у </a:t>
            </a:r>
            <a:r>
              <a:rPr lang="ru-RU" dirty="0" err="1"/>
              <a:t>форматі</a:t>
            </a:r>
            <a:r>
              <a:rPr lang="ru-RU" dirty="0"/>
              <a:t> </a:t>
            </a:r>
            <a:r>
              <a:rPr lang="ru-RU" dirty="0" err="1"/>
              <a:t>інтерактивних</a:t>
            </a:r>
            <a:r>
              <a:rPr lang="ru-RU" dirty="0"/>
              <a:t> </a:t>
            </a:r>
            <a:r>
              <a:rPr lang="ru-RU" dirty="0" err="1"/>
              <a:t>графіків</a:t>
            </a:r>
            <a:r>
              <a:rPr lang="ru-RU" dirty="0"/>
              <a:t> .</a:t>
            </a:r>
          </a:p>
          <a:p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фільтрів</a:t>
            </a:r>
            <a:r>
              <a:rPr lang="ru-RU" dirty="0"/>
              <a:t> для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за </a:t>
            </a:r>
            <a:r>
              <a:rPr lang="ru-RU" dirty="0" err="1"/>
              <a:t>різними</a:t>
            </a:r>
            <a:r>
              <a:rPr lang="ru-RU" dirty="0"/>
              <a:t> параметрами.</a:t>
            </a:r>
          </a:p>
          <a:p>
            <a:r>
              <a:rPr lang="ru-RU" dirty="0" err="1"/>
              <a:t>Формування</a:t>
            </a:r>
            <a:r>
              <a:rPr lang="ru-RU" dirty="0"/>
              <a:t> та </a:t>
            </a:r>
            <a:r>
              <a:rPr lang="ru-RU" dirty="0" err="1"/>
              <a:t>завантаження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 про стан </a:t>
            </a:r>
            <a:r>
              <a:rPr lang="ru-RU" dirty="0" err="1"/>
              <a:t>довкілля</a:t>
            </a:r>
            <a:r>
              <a:rPr lang="ru-RU" dirty="0"/>
              <a:t>.</a:t>
            </a:r>
          </a:p>
          <a:p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рекомендацій</a:t>
            </a:r>
            <a:r>
              <a:rPr lang="ru-RU" dirty="0"/>
              <a:t> для </a:t>
            </a:r>
            <a:r>
              <a:rPr lang="ru-RU" dirty="0" err="1"/>
              <a:t>зменшення</a:t>
            </a:r>
            <a:r>
              <a:rPr lang="ru-RU" dirty="0"/>
              <a:t> негативного </a:t>
            </a:r>
            <a:r>
              <a:rPr lang="ru-RU" dirty="0" err="1"/>
              <a:t>впливу</a:t>
            </a:r>
            <a:r>
              <a:rPr lang="ru-RU" dirty="0"/>
              <a:t> на природу.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FE085D-1338-4C1C-BEF7-FC58FC73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78" y="1984595"/>
            <a:ext cx="4770615" cy="28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601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79EE9-4356-4216-B84B-3C1E7E7F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64857" cy="1147940"/>
          </a:xfrm>
        </p:spPr>
        <p:txBody>
          <a:bodyPr/>
          <a:lstStyle/>
          <a:p>
            <a:r>
              <a:rPr lang="uk-UA" dirty="0"/>
              <a:t>Мобільний додаток: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C51795-A61B-4ADC-8819-CAAED10F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907306" cy="4440705"/>
          </a:xfrm>
        </p:spPr>
        <p:txBody>
          <a:bodyPr/>
          <a:lstStyle/>
          <a:p>
            <a:r>
              <a:rPr lang="ru-RU" dirty="0"/>
              <a:t>Перегляд </a:t>
            </a:r>
            <a:r>
              <a:rPr lang="ru-RU" dirty="0" err="1"/>
              <a:t>локальних</a:t>
            </a:r>
            <a:r>
              <a:rPr lang="ru-RU" dirty="0"/>
              <a:t> </a:t>
            </a:r>
            <a:r>
              <a:rPr lang="ru-RU" dirty="0" err="1"/>
              <a:t>екологічних</a:t>
            </a:r>
            <a:r>
              <a:rPr lang="ru-RU" dirty="0"/>
              <a:t> </a:t>
            </a:r>
            <a:r>
              <a:rPr lang="ru-RU" dirty="0" err="1"/>
              <a:t>показників</a:t>
            </a:r>
            <a:r>
              <a:rPr lang="ru-RU" dirty="0"/>
              <a:t>.</a:t>
            </a:r>
          </a:p>
          <a:p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персональних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 про </a:t>
            </a:r>
            <a:r>
              <a:rPr lang="ru-RU" dirty="0" err="1"/>
              <a:t>перевищення</a:t>
            </a:r>
            <a:r>
              <a:rPr lang="ru-RU" dirty="0"/>
              <a:t> </a:t>
            </a:r>
            <a:r>
              <a:rPr lang="ru-RU" dirty="0" err="1"/>
              <a:t>допустимих</a:t>
            </a:r>
            <a:r>
              <a:rPr lang="ru-RU" dirty="0"/>
              <a:t> норм.</a:t>
            </a:r>
          </a:p>
          <a:p>
            <a:r>
              <a:rPr lang="ru-RU" dirty="0" err="1"/>
              <a:t>Сканування</a:t>
            </a:r>
            <a:r>
              <a:rPr lang="ru-RU" dirty="0"/>
              <a:t> QR-</a:t>
            </a:r>
            <a:r>
              <a:rPr lang="ru-RU" dirty="0" err="1"/>
              <a:t>кодів</a:t>
            </a:r>
            <a:r>
              <a:rPr lang="ru-RU" dirty="0"/>
              <a:t> для доступу до </a:t>
            </a:r>
            <a:r>
              <a:rPr lang="ru-RU" dirty="0" err="1"/>
              <a:t>даних</a:t>
            </a:r>
            <a:r>
              <a:rPr lang="ru-RU" dirty="0"/>
              <a:t> про </a:t>
            </a:r>
            <a:r>
              <a:rPr lang="ru-RU" dirty="0" err="1"/>
              <a:t>конкретну</a:t>
            </a:r>
            <a:r>
              <a:rPr lang="ru-RU" dirty="0"/>
              <a:t> </a:t>
            </a:r>
            <a:r>
              <a:rPr lang="ru-RU" dirty="0" err="1"/>
              <a:t>локацію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7176" name="Picture 8" descr="Как правильно выбрать смартфон в 2020? Какой смартфон выбрать?| Гайд">
            <a:extLst>
              <a:ext uri="{FF2B5EF4-FFF2-40B4-BE49-F238E27FC236}">
                <a16:creationId xmlns:a16="http://schemas.microsoft.com/office/drawing/2014/main" id="{BC8D66CE-893E-4680-891D-102045B34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309" y="1939512"/>
            <a:ext cx="3875147" cy="217977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6232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F58AE-E7A6-4228-9F9C-A5A9061C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370" y="374090"/>
            <a:ext cx="6665259" cy="1176804"/>
          </a:xfrm>
        </p:spPr>
        <p:txBody>
          <a:bodyPr/>
          <a:lstStyle/>
          <a:p>
            <a:r>
              <a:rPr lang="uk-UA" dirty="0"/>
              <a:t>Рамки Первинного Випуску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1F3901E-3749-4F8C-83FC-89DFE277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6953" cy="44138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На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буде </a:t>
            </a:r>
            <a:r>
              <a:rPr lang="ru-RU" dirty="0" err="1"/>
              <a:t>розроблено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IoT</a:t>
            </a:r>
            <a:r>
              <a:rPr lang="ru-RU" dirty="0"/>
              <a:t>-система для </a:t>
            </a:r>
            <a:r>
              <a:rPr lang="ru-RU" dirty="0" err="1"/>
              <a:t>збору</a:t>
            </a:r>
            <a:r>
              <a:rPr lang="ru-RU" dirty="0"/>
              <a:t> </a:t>
            </a:r>
            <a:r>
              <a:rPr lang="ru-RU" dirty="0" err="1"/>
              <a:t>екологічних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сенсорів</a:t>
            </a:r>
            <a:r>
              <a:rPr lang="ru-RU" dirty="0"/>
              <a:t> у </a:t>
            </a:r>
            <a:r>
              <a:rPr lang="ru-RU" dirty="0" err="1"/>
              <a:t>різних</a:t>
            </a:r>
            <a:r>
              <a:rPr lang="ru-RU" dirty="0"/>
              <a:t> зонах.</a:t>
            </a:r>
          </a:p>
          <a:p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інфраструктура</a:t>
            </a:r>
            <a:r>
              <a:rPr lang="ru-RU" dirty="0"/>
              <a:t>, </a:t>
            </a:r>
            <a:r>
              <a:rPr lang="ru-RU" dirty="0" err="1"/>
              <a:t>здатна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обсяги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режимі</a:t>
            </a:r>
            <a:r>
              <a:rPr lang="ru-RU" dirty="0"/>
              <a:t> реального часу.</a:t>
            </a:r>
          </a:p>
          <a:p>
            <a:r>
              <a:rPr lang="ru-RU" dirty="0" err="1"/>
              <a:t>Основний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веб-сайту для перегляду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.</a:t>
            </a:r>
          </a:p>
          <a:p>
            <a:r>
              <a:rPr lang="ru-RU" dirty="0"/>
              <a:t>Початкова </a:t>
            </a:r>
            <a:r>
              <a:rPr lang="ru-RU" dirty="0" err="1"/>
              <a:t>версія</a:t>
            </a:r>
            <a:r>
              <a:rPr lang="ru-RU" dirty="0"/>
              <a:t> </a:t>
            </a:r>
            <a:r>
              <a:rPr lang="ru-RU" dirty="0" err="1"/>
              <a:t>мобільного</a:t>
            </a:r>
            <a:r>
              <a:rPr lang="ru-RU" dirty="0"/>
              <a:t> </a:t>
            </a:r>
            <a:r>
              <a:rPr lang="ru-RU" dirty="0" err="1"/>
              <a:t>додатка</a:t>
            </a:r>
            <a:r>
              <a:rPr lang="ru-RU" dirty="0"/>
              <a:t> з </a:t>
            </a:r>
            <a:r>
              <a:rPr lang="ru-RU" dirty="0" err="1"/>
              <a:t>базовими</a:t>
            </a:r>
            <a:r>
              <a:rPr lang="ru-RU" dirty="0"/>
              <a:t> </a:t>
            </a:r>
            <a:r>
              <a:rPr lang="ru-RU" dirty="0" err="1"/>
              <a:t>можливостями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5EA2B-6F90-4385-BA8D-BB76D6A5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32" y="2401420"/>
            <a:ext cx="4426263" cy="25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1733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557C5-0ED5-4B0A-8487-E02F80C8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64" y="302373"/>
            <a:ext cx="6459071" cy="1199216"/>
          </a:xfrm>
        </p:spPr>
        <p:txBody>
          <a:bodyPr/>
          <a:lstStyle/>
          <a:p>
            <a:r>
              <a:rPr lang="uk-UA" dirty="0"/>
              <a:t>Рамки Наступних Випусків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D7ECC20-F098-4388-A878-7DA499AD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8353" cy="43869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У наступних випусках планується:</a:t>
            </a:r>
          </a:p>
          <a:p>
            <a:endParaRPr lang="uk-UA" dirty="0"/>
          </a:p>
          <a:p>
            <a:r>
              <a:rPr lang="uk-UA" dirty="0"/>
              <a:t>Інтеграція додаткових портативних пристроїв для вимірювань у віддалених місцевостях.</a:t>
            </a:r>
          </a:p>
          <a:p>
            <a:r>
              <a:rPr lang="uk-UA" dirty="0"/>
              <a:t>Реалізація прогнозних моделей на основі машинного навчання для попередження екологічних ризиків.</a:t>
            </a:r>
          </a:p>
          <a:p>
            <a:r>
              <a:rPr lang="uk-UA" dirty="0"/>
              <a:t>Розширення функціоналу мобільного додатка, включаючи можливість створення та обміну звітами між користувачами.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57A55-CF4D-47FC-BFF2-466C20A7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06" y="2362200"/>
            <a:ext cx="4782671" cy="28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927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698</Words>
  <Application>Microsoft Office PowerPoint</Application>
  <PresentationFormat>Широкий екран</PresentationFormat>
  <Paragraphs>56</Paragraphs>
  <Slides>11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VISION &amp; SCOPE</vt:lpstr>
      <vt:lpstr>Передумови</vt:lpstr>
      <vt:lpstr>Бізнес Можливості</vt:lpstr>
      <vt:lpstr>Окреслення Концепції</vt:lpstr>
      <vt:lpstr>Головна Функціональність</vt:lpstr>
      <vt:lpstr>Веб-сайт:</vt:lpstr>
      <vt:lpstr>Мобільний додаток:</vt:lpstr>
      <vt:lpstr>Рамки Первинного Випуску</vt:lpstr>
      <vt:lpstr>Рамки Наступних Випусків</vt:lpstr>
      <vt:lpstr>Робоче середовище системи включає: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Богдан Рыкуш</dc:creator>
  <cp:lastModifiedBy>Богдан Рыкуш</cp:lastModifiedBy>
  <cp:revision>4</cp:revision>
  <dcterms:created xsi:type="dcterms:W3CDTF">2025-01-03T15:37:49Z</dcterms:created>
  <dcterms:modified xsi:type="dcterms:W3CDTF">2025-01-03T16:15:26Z</dcterms:modified>
</cp:coreProperties>
</file>