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D3B14B-77D8-3B6B-34F1-52C5317EDD67}"/>
              </a:ext>
            </a:extLst>
          </p:cNvPr>
          <p:cNvSpPr/>
          <p:nvPr/>
        </p:nvSpPr>
        <p:spPr>
          <a:xfrm>
            <a:off x="5072518" y="3164484"/>
            <a:ext cx="1289714" cy="133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279E95-0B65-FD21-268C-F8FAC20EE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668" y="739628"/>
            <a:ext cx="1451016" cy="14510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E65C21-DD38-A5E1-80A6-91E713CB38B8}"/>
              </a:ext>
            </a:extLst>
          </p:cNvPr>
          <p:cNvSpPr/>
          <p:nvPr/>
        </p:nvSpPr>
        <p:spPr>
          <a:xfrm>
            <a:off x="2722728" y="746480"/>
            <a:ext cx="1289714" cy="133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89715" y="995505"/>
            <a:ext cx="4741762" cy="939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купівлі</a:t>
            </a:r>
            <a:r>
              <a:rPr lang="ru-RU" sz="2400" dirty="0"/>
              <a:t> та продажу </a:t>
            </a:r>
            <a:r>
              <a:rPr lang="ru-RU" sz="2400" dirty="0" err="1"/>
              <a:t>житла</a:t>
            </a:r>
            <a:endParaRPr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1A6E2-4516-E529-C297-B4B73860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973" y="3102979"/>
            <a:ext cx="1521199" cy="1457816"/>
          </a:xfrm>
          <a:prstGeom prst="rect">
            <a:avLst/>
          </a:prstGeom>
        </p:spPr>
      </p:pic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110186" y="3358772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Виконав:      ст. гр. ПЗПІ-21-1 Саламатов О.В.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</a:t>
            </a:r>
            <a:r>
              <a:rPr lang="uk-UA" dirty="0"/>
              <a:t>к. т. н., доц</a:t>
            </a:r>
            <a:r>
              <a:rPr lang="uk" dirty="0"/>
              <a:t>. ПІ Афанасьєва І.В.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10 червня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55B4DB-A6F1-A3B9-F1AE-E4A57A621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768103"/>
            <a:ext cx="4143055" cy="1915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C678B-2C1C-182C-5699-FAC21CB57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2921951"/>
            <a:ext cx="4061460" cy="1199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D30659-3B01-D223-3C0F-51F259CA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036" y="2444532"/>
            <a:ext cx="3866148" cy="19976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8BE211-2B5A-EBA9-5955-21730DD0A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633" y="282144"/>
            <a:ext cx="3513551" cy="2162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415D8F8-ED10-1AA3-46AE-ED97FFEE4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46082"/>
              </p:ext>
            </p:extLst>
          </p:nvPr>
        </p:nvGraphicFramePr>
        <p:xfrm>
          <a:off x="411480" y="1088391"/>
          <a:ext cx="8290560" cy="311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830">
                  <a:extLst>
                    <a:ext uri="{9D8B030D-6E8A-4147-A177-3AD203B41FA5}">
                      <a16:colId xmlns:a16="http://schemas.microsoft.com/office/drawing/2014/main" val="1956107743"/>
                    </a:ext>
                  </a:extLst>
                </a:gridCol>
                <a:gridCol w="5733730">
                  <a:extLst>
                    <a:ext uri="{9D8B030D-6E8A-4147-A177-3AD203B41FA5}">
                      <a16:colId xmlns:a16="http://schemas.microsoft.com/office/drawing/2014/main" val="3065066976"/>
                    </a:ext>
                  </a:extLst>
                </a:gridCol>
              </a:tblGrid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Назва тест-кейсу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/>
                        <a:t>Створення нового оголошення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78745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r>
                        <a:rPr lang="uk-UA" sz="1200" dirty="0"/>
                        <a:t>тест-кейсу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TC_ANNOUNCE_001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95850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Мета тестування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/>
                        <a:t>Перевірити, що користувач може успішно створити оголошення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07913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Вхідні дані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Форма </a:t>
                      </a:r>
                      <a:r>
                        <a:rPr lang="en-US" sz="1200" dirty="0"/>
                        <a:t>multipart/form-data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98867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ru-RU" sz="1200" dirty="0" err="1"/>
                        <a:t>Попередні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умови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Користувач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авторизований</a:t>
                      </a:r>
                      <a:r>
                        <a:rPr lang="ru-RU" sz="1200" dirty="0"/>
                        <a:t> у </a:t>
                      </a:r>
                      <a:r>
                        <a:rPr lang="ru-RU" sz="1200" dirty="0" err="1"/>
                        <a:t>системі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98080"/>
                  </a:ext>
                </a:extLst>
              </a:tr>
              <a:tr h="834597">
                <a:tc>
                  <a:txBody>
                    <a:bodyPr/>
                    <a:lstStyle/>
                    <a:p>
                      <a:r>
                        <a:rPr lang="uk-UA" sz="1200" dirty="0"/>
                        <a:t>Кроки виконання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Надіслати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POST-</a:t>
                      </a:r>
                      <a:r>
                        <a:rPr lang="ru-RU" sz="1200" dirty="0"/>
                        <a:t>запит на /</a:t>
                      </a:r>
                      <a:r>
                        <a:rPr lang="en-US" sz="1200" dirty="0" err="1"/>
                        <a:t>AddOrEdit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з </a:t>
                      </a:r>
                      <a:r>
                        <a:rPr lang="ru-RU" sz="1200" dirty="0" err="1"/>
                        <a:t>валідними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даними</a:t>
                      </a:r>
                      <a:endParaRPr lang="ru-RU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Перевірити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на /</a:t>
                      </a:r>
                      <a:r>
                        <a:rPr lang="en-US" sz="1200" dirty="0"/>
                        <a:t>View/{id}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Перевірити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що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оголошення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з’явилося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базі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даних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2225"/>
                  </a:ext>
                </a:extLst>
              </a:tr>
              <a:tr h="453405">
                <a:tc>
                  <a:txBody>
                    <a:bodyPr/>
                    <a:lstStyle/>
                    <a:p>
                      <a:r>
                        <a:rPr lang="ru-RU" sz="1200" dirty="0" err="1"/>
                        <a:t>Очікуваний</a:t>
                      </a:r>
                      <a:r>
                        <a:rPr lang="ru-RU" sz="1200" dirty="0"/>
                        <a:t> результат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200" dirty="0"/>
                        <a:t>Сервер </a:t>
                      </a:r>
                      <a:r>
                        <a:rPr lang="ru-RU" sz="1200" dirty="0" err="1"/>
                        <a:t>повертає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(HTTP 302) на </a:t>
                      </a:r>
                      <a:r>
                        <a:rPr lang="ru-RU" sz="1200" dirty="0" err="1"/>
                        <a:t>сторінку</a:t>
                      </a:r>
                      <a:r>
                        <a:rPr lang="ru-RU" sz="1200" dirty="0"/>
                        <a:t> перегляду, </a:t>
                      </a:r>
                      <a:r>
                        <a:rPr lang="ru-RU" sz="1200" dirty="0" err="1"/>
                        <a:t>оголошення</a:t>
                      </a:r>
                      <a:r>
                        <a:rPr lang="ru-RU" sz="1200" dirty="0"/>
                        <a:t> створено, ID </a:t>
                      </a:r>
                      <a:r>
                        <a:rPr lang="ru-RU" sz="1200" dirty="0" err="1"/>
                        <a:t>збережено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76941"/>
                  </a:ext>
                </a:extLst>
              </a:tr>
              <a:tr h="453405">
                <a:tc>
                  <a:txBody>
                    <a:bodyPr/>
                    <a:lstStyle/>
                    <a:p>
                      <a:r>
                        <a:rPr lang="uk-UA" sz="1200" dirty="0"/>
                        <a:t>Фактичний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200" dirty="0"/>
                        <a:t>Оголошення створено успішно, </a:t>
                      </a:r>
                      <a:r>
                        <a:rPr lang="en-US" sz="1200" dirty="0"/>
                        <a:t>ID</a:t>
                      </a:r>
                      <a:r>
                        <a:rPr lang="uk-UA" sz="1200" dirty="0"/>
                        <a:t> повернуто,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виконано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285750" indent="-285750">
              <a:lnSpc>
                <a:spcPct val="125000"/>
              </a:lnSpc>
            </a:pPr>
            <a:r>
              <a:rPr lang="uk-UA" dirty="0">
                <a:latin typeface="Economica" panose="020B0604020202020204" charset="0"/>
              </a:rPr>
              <a:t>У результаті кваліфікаційної роботи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реалізовано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програмну</a:t>
            </a:r>
            <a:r>
              <a:rPr lang="ru-RU" dirty="0">
                <a:latin typeface="Economica" panose="020B0604020202020204" charset="0"/>
              </a:rPr>
              <a:t> систему з </a:t>
            </a:r>
            <a:r>
              <a:rPr lang="ru-RU" dirty="0" err="1">
                <a:latin typeface="Economica" panose="020B0604020202020204" charset="0"/>
              </a:rPr>
              <a:t>реєстрацією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розміщенням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пошуком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інтерактивну</a:t>
            </a:r>
            <a:r>
              <a:rPr lang="ru-RU" dirty="0">
                <a:latin typeface="Economica" panose="020B0604020202020204" charset="0"/>
              </a:rPr>
              <a:t> мапу, </a:t>
            </a:r>
            <a:r>
              <a:rPr lang="ru-RU" dirty="0" err="1">
                <a:latin typeface="Economica" panose="020B0604020202020204" charset="0"/>
              </a:rPr>
              <a:t>фільтрацію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особистий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кабінет</a:t>
            </a:r>
            <a:r>
              <a:rPr lang="ru-RU" dirty="0">
                <a:latin typeface="Economica" panose="020B0604020202020204" charset="0"/>
              </a:rPr>
              <a:t> і чат</a:t>
            </a:r>
            <a:r>
              <a:rPr lang="uk-UA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автоматизована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оцінка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об’єктів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рекомендації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r>
              <a:rPr lang="uk-UA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багаторівнева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архітектура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безпечною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авторизацією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зручним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UI</a:t>
            </a:r>
            <a:r>
              <a:rPr lang="uk-UA" dirty="0">
                <a:latin typeface="Economica" panose="020B0604020202020204" charset="0"/>
              </a:rPr>
              <a:t>, а також забезпечено </a:t>
            </a:r>
            <a:r>
              <a:rPr lang="uk-UA" dirty="0" err="1">
                <a:latin typeface="Economica" panose="020B0604020202020204" charset="0"/>
              </a:rPr>
              <a:t>тестованість</a:t>
            </a:r>
            <a:r>
              <a:rPr lang="uk-UA" dirty="0">
                <a:latin typeface="Economica" panose="020B0604020202020204" charset="0"/>
              </a:rPr>
              <a:t> програмної системи.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>
                <a:latin typeface="Economica" panose="020B0604020202020204" charset="0"/>
              </a:rPr>
              <a:t>«</a:t>
            </a:r>
            <a:r>
              <a:rPr lang="en-US" dirty="0" err="1">
                <a:latin typeface="Economica" panose="020B0604020202020204" charset="0"/>
              </a:rPr>
              <a:t>HomeSeeker</a:t>
            </a:r>
            <a:r>
              <a:rPr lang="ru-RU" dirty="0">
                <a:latin typeface="Economica" panose="020B0604020202020204" charset="0"/>
              </a:rPr>
              <a:t>»</a:t>
            </a:r>
            <a:r>
              <a:rPr lang="en-US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спрощує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покращує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процес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взаємодії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між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продавцями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покупцями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підвищує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швидкість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обробки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мініміз</a:t>
            </a:r>
            <a:r>
              <a:rPr lang="uk-UA" dirty="0" err="1">
                <a:latin typeface="Economica" panose="020B0604020202020204" charset="0"/>
              </a:rPr>
              <a:t>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кількість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помилок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зменшує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навантаження</a:t>
            </a:r>
            <a:r>
              <a:rPr lang="ru-RU" dirty="0">
                <a:latin typeface="Economica" panose="020B0604020202020204" charset="0"/>
              </a:rPr>
              <a:t> на </a:t>
            </a:r>
            <a:r>
              <a:rPr lang="ru-RU" dirty="0" err="1">
                <a:latin typeface="Economica" panose="020B0604020202020204" charset="0"/>
              </a:rPr>
              <a:t>посередників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створює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комфортне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середовище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r>
              <a:rPr lang="ru-RU" dirty="0">
                <a:latin typeface="Economica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Economica" panose="020B0604020202020204" charset="0"/>
              </a:rPr>
              <a:t>Приватним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продавцям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</a:t>
            </a:r>
            <a:r>
              <a:rPr lang="ru-RU" dirty="0">
                <a:latin typeface="Economica" panose="020B0604020202020204" charset="0"/>
              </a:rPr>
              <a:t> — для </a:t>
            </a:r>
            <a:r>
              <a:rPr lang="ru-RU" dirty="0" err="1">
                <a:latin typeface="Economica" panose="020B0604020202020204" charset="0"/>
              </a:rPr>
              <a:t>зручного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пошуку</a:t>
            </a:r>
            <a:r>
              <a:rPr lang="ru-RU" dirty="0">
                <a:latin typeface="Economica" panose="020B0604020202020204" charset="0"/>
              </a:rPr>
              <a:t> й </a:t>
            </a:r>
            <a:r>
              <a:rPr lang="ru-RU" dirty="0" err="1">
                <a:latin typeface="Economica" panose="020B0604020202020204" charset="0"/>
              </a:rPr>
              <a:t>розміщення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 без </a:t>
            </a:r>
            <a:r>
              <a:rPr lang="ru-RU" dirty="0" err="1">
                <a:latin typeface="Economica" panose="020B0604020202020204" charset="0"/>
              </a:rPr>
              <a:t>посередників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корисно</a:t>
            </a:r>
            <a:r>
              <a:rPr lang="ru-RU" dirty="0">
                <a:latin typeface="Economica" panose="020B0604020202020204" charset="0"/>
              </a:rPr>
              <a:t> агентствам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аналітикам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адміністраторам</a:t>
            </a:r>
            <a:r>
              <a:rPr lang="ru-RU" dirty="0">
                <a:latin typeface="Economica" panose="020B0604020202020204" charset="0"/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30240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uk-UA" dirty="0">
                <a:latin typeface="Economica" panose="020B0604020202020204" charset="0"/>
              </a:rPr>
              <a:t>Мета роботи: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Створити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зручне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цифрове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середовище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взаємодії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між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учасниками</a:t>
            </a:r>
            <a:r>
              <a:rPr lang="ru-RU" dirty="0">
                <a:latin typeface="Economica" panose="020B0604020202020204" charset="0"/>
              </a:rPr>
              <a:t> ринку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r>
              <a:rPr lang="ru-RU" dirty="0">
                <a:latin typeface="Economica" panose="020B0604020202020204" charset="0"/>
              </a:rPr>
              <a:t> — </a:t>
            </a:r>
            <a:r>
              <a:rPr lang="ru-RU" dirty="0" err="1">
                <a:latin typeface="Economica" panose="020B0604020202020204" charset="0"/>
              </a:rPr>
              <a:t>продавцями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житла</a:t>
            </a:r>
            <a:endParaRPr lang="ru-RU" dirty="0">
              <a:latin typeface="Economica" panose="020B0604020202020204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Актуальність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роботи</a:t>
            </a:r>
            <a:r>
              <a:rPr lang="ru-RU" dirty="0">
                <a:latin typeface="Economica" panose="020B0604020202020204" charset="0"/>
              </a:rPr>
              <a:t>:</a:t>
            </a: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Цифровізація</a:t>
            </a:r>
            <a:r>
              <a:rPr lang="ru-RU" dirty="0">
                <a:latin typeface="Economica" panose="020B0604020202020204" charset="0"/>
              </a:rPr>
              <a:t> ринку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endParaRPr lang="ru-RU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Зростаючою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кількістю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учасників</a:t>
            </a:r>
            <a:r>
              <a:rPr lang="ru-RU" dirty="0">
                <a:latin typeface="Economica" panose="020B0604020202020204" charset="0"/>
              </a:rPr>
              <a:t> ринку</a:t>
            </a: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Недоліки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існуючих</a:t>
            </a:r>
            <a:r>
              <a:rPr lang="ru-RU" dirty="0">
                <a:latin typeface="Economica" panose="020B0604020202020204" charset="0"/>
              </a:rPr>
              <a:t> платформ</a:t>
            </a:r>
          </a:p>
          <a:p>
            <a:pPr marL="0" indent="0">
              <a:buNone/>
            </a:pPr>
            <a:endParaRPr lang="ru-RU" dirty="0">
              <a:latin typeface="Economica" panose="020B0604020202020204" charset="0"/>
            </a:endParaRPr>
          </a:p>
          <a:p>
            <a:pPr marL="0" indent="0"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6390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7A2C89C-52CB-EA37-909E-C54D4B2CC007}"/>
              </a:ext>
            </a:extLst>
          </p:cNvPr>
          <p:cNvSpPr txBox="1">
            <a:spLocks/>
          </p:cNvSpPr>
          <p:nvPr/>
        </p:nvSpPr>
        <p:spPr>
          <a:xfrm>
            <a:off x="311700" y="104947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35000"/>
              </a:lnSpc>
              <a:buFont typeface="Open Sans"/>
              <a:buNone/>
            </a:pPr>
            <a:r>
              <a:rPr lang="uk-UA" dirty="0">
                <a:latin typeface="Economica" panose="020B0604020202020204" charset="0"/>
              </a:rPr>
              <a:t>Досліджені конкуренти:</a:t>
            </a:r>
          </a:p>
          <a:p>
            <a:pPr marL="285750" indent="-285750">
              <a:lnSpc>
                <a:spcPct val="135000"/>
              </a:lnSpc>
            </a:pPr>
            <a:r>
              <a:rPr lang="en-US" dirty="0">
                <a:latin typeface="Economica" panose="020B0604020202020204" charset="0"/>
              </a:rPr>
              <a:t>OLX </a:t>
            </a:r>
            <a:r>
              <a:rPr lang="uk-UA" dirty="0">
                <a:latin typeface="Economica" panose="020B0604020202020204" charset="0"/>
              </a:rPr>
              <a:t>Нерухомість</a:t>
            </a:r>
          </a:p>
          <a:p>
            <a:pPr marL="285750" indent="-285750">
              <a:lnSpc>
                <a:spcPct val="135000"/>
              </a:lnSpc>
            </a:pPr>
            <a:r>
              <a:rPr lang="en-US" dirty="0">
                <a:latin typeface="Economica" panose="020B0604020202020204" charset="0"/>
              </a:rPr>
              <a:t>DOM.RIA</a:t>
            </a:r>
          </a:p>
          <a:p>
            <a:pPr marL="0" indent="0">
              <a:lnSpc>
                <a:spcPct val="135000"/>
              </a:lnSpc>
              <a:buFont typeface="Open Sans"/>
              <a:buNone/>
            </a:pPr>
            <a:r>
              <a:rPr lang="uk-UA" dirty="0">
                <a:latin typeface="Economica" panose="020B0604020202020204" charset="0"/>
              </a:rPr>
              <a:t>Виявлені прогалини у наявних рішеннях: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повного циклу угоди в межах платформи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Перевантаженість інтерфейсу та складність навігації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Платний доступ до частини функцій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аналітики або персоналізованих рекомендацій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точної інтерактивної мапи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6435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66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buNone/>
            </a:pPr>
            <a:r>
              <a:rPr lang="uk-UA" dirty="0">
                <a:latin typeface="Economica" panose="020B0604020202020204" charset="0"/>
              </a:rPr>
              <a:t>Постановка задачі:</a:t>
            </a:r>
          </a:p>
          <a:p>
            <a:pPr marL="0" lvl="0" indent="0" algn="l" rtl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Розробити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програмну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підтримки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процесів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купівлі</a:t>
            </a:r>
            <a:r>
              <a:rPr lang="ru-RU" dirty="0">
                <a:latin typeface="Economica" panose="020B0604020202020204" charset="0"/>
              </a:rPr>
              <a:t> та продажу </a:t>
            </a:r>
            <a:r>
              <a:rPr lang="ru-RU" dirty="0" err="1">
                <a:latin typeface="Economica" panose="020B0604020202020204" charset="0"/>
              </a:rPr>
              <a:t>житла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Очікувані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результати</a:t>
            </a:r>
            <a:r>
              <a:rPr lang="ru-RU" dirty="0">
                <a:latin typeface="Economica" panose="020B0604020202020204" charset="0"/>
              </a:rPr>
              <a:t>: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Реалізація</a:t>
            </a:r>
            <a:r>
              <a:rPr lang="ru-RU" dirty="0">
                <a:latin typeface="Economica" panose="020B0604020202020204" charset="0"/>
              </a:rPr>
              <a:t> веб-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реєстрацією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розміщенням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пошуком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Інтерактивна</a:t>
            </a:r>
            <a:r>
              <a:rPr lang="ru-RU" dirty="0">
                <a:latin typeface="Economica" panose="020B0604020202020204" charset="0"/>
              </a:rPr>
              <a:t> мапа, </a:t>
            </a:r>
            <a:r>
              <a:rPr lang="ru-RU" dirty="0" err="1">
                <a:latin typeface="Economica" panose="020B0604020202020204" charset="0"/>
              </a:rPr>
              <a:t>фільтрація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особистий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кабінет</a:t>
            </a:r>
            <a:r>
              <a:rPr lang="uk-UA" dirty="0">
                <a:latin typeface="Economica" panose="020B0604020202020204" charset="0"/>
              </a:rPr>
              <a:t>, можливість зв’язку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uk-UA" dirty="0">
                <a:latin typeface="Economica" panose="020B0604020202020204" charset="0"/>
              </a:rPr>
              <a:t>Р</a:t>
            </a:r>
            <a:r>
              <a:rPr lang="ru-RU" dirty="0" err="1">
                <a:latin typeface="Economica" panose="020B0604020202020204" charset="0"/>
              </a:rPr>
              <a:t>екомендації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Багаторівнева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архітектура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безпечною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авторизацією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зручним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UI</a:t>
            </a:r>
            <a:endParaRPr lang="ru-RU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uk-UA" dirty="0" err="1">
                <a:latin typeface="Economica" panose="020B0604020202020204" charset="0"/>
              </a:rPr>
              <a:t>Тестованість</a:t>
            </a:r>
            <a:r>
              <a:rPr lang="en-US" dirty="0">
                <a:latin typeface="Economica" panose="020B0604020202020204" charset="0"/>
              </a:rPr>
              <a:t> </a:t>
            </a:r>
            <a:r>
              <a:rPr lang="uk-UA" dirty="0">
                <a:latin typeface="Economica" panose="020B0604020202020204" charset="0"/>
              </a:rPr>
              <a:t>програмної системи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6448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Вибрані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технології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ASP.NET Core MVC, .NET 9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Bootstrap 5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MS SQL Server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Openrouteservice API, OpenStreetMap API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06E336-3669-95DA-DD9F-A702B4BC7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1096934"/>
            <a:ext cx="5387340" cy="359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3245" y="1252349"/>
            <a:ext cx="5392038" cy="310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ru-RU" dirty="0" err="1">
                <a:latin typeface="Economica" panose="020B0604020202020204" charset="0"/>
              </a:rPr>
              <a:t>Проєкт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реалізовано</a:t>
            </a:r>
            <a:r>
              <a:rPr lang="ru-RU" dirty="0">
                <a:latin typeface="Economica" panose="020B0604020202020204" charset="0"/>
              </a:rPr>
              <a:t> за </a:t>
            </a:r>
            <a:r>
              <a:rPr lang="ru-RU" dirty="0" err="1">
                <a:latin typeface="Economica" panose="020B0604020202020204" charset="0"/>
              </a:rPr>
              <a:t>багаторівневою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архітектурою</a:t>
            </a:r>
            <a:r>
              <a:rPr lang="ru-RU" dirty="0">
                <a:latin typeface="Economica" panose="020B0604020202020204" charset="0"/>
              </a:rPr>
              <a:t> (</a:t>
            </a:r>
            <a:r>
              <a:rPr lang="en-US" dirty="0">
                <a:latin typeface="Economica" panose="020B0604020202020204" charset="0"/>
              </a:rPr>
              <a:t>Presentation, BLL, DAL, Core)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Використано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підхід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Code First </a:t>
            </a:r>
            <a:r>
              <a:rPr lang="ru-RU" dirty="0">
                <a:latin typeface="Economica" panose="020B0604020202020204" charset="0"/>
              </a:rPr>
              <a:t>з </a:t>
            </a:r>
            <a:r>
              <a:rPr lang="ru-RU" dirty="0" err="1">
                <a:latin typeface="Economica" panose="020B0604020202020204" charset="0"/>
              </a:rPr>
              <a:t>автоматичними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міграціями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бази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даних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Забезпечено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розділення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відповідальностей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тестованість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масштабованість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Розробка</a:t>
            </a:r>
            <a:r>
              <a:rPr lang="ru-RU" dirty="0">
                <a:latin typeface="Economica" panose="020B0604020202020204" charset="0"/>
              </a:rPr>
              <a:t> велась у </a:t>
            </a:r>
            <a:r>
              <a:rPr lang="ru-RU" dirty="0" err="1">
                <a:latin typeface="Economica" panose="020B0604020202020204" charset="0"/>
              </a:rPr>
              <a:t>середовищі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Visual Studio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Тестування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відлагодження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виконувались</a:t>
            </a:r>
            <a:r>
              <a:rPr lang="ru-RU" dirty="0">
                <a:latin typeface="Economica" panose="020B0604020202020204" charset="0"/>
              </a:rPr>
              <a:t> через </a:t>
            </a:r>
            <a:r>
              <a:rPr lang="en-US" dirty="0">
                <a:latin typeface="Economica" panose="020B0604020202020204" charset="0"/>
              </a:rPr>
              <a:t>Swagger </a:t>
            </a:r>
            <a:r>
              <a:rPr lang="ru-RU" dirty="0">
                <a:latin typeface="Economica" panose="020B0604020202020204" charset="0"/>
              </a:rPr>
              <a:t>та </a:t>
            </a:r>
            <a:r>
              <a:rPr lang="ru-RU" dirty="0" err="1">
                <a:latin typeface="Economica" panose="020B0604020202020204" charset="0"/>
              </a:rPr>
              <a:t>логування</a:t>
            </a:r>
            <a:r>
              <a:rPr lang="ru-RU" dirty="0">
                <a:latin typeface="Economica" panose="020B0604020202020204" charset="0"/>
              </a:rPr>
              <a:t> в </a:t>
            </a:r>
            <a:r>
              <a:rPr lang="en-US" dirty="0">
                <a:latin typeface="Economica" panose="020B0604020202020204" charset="0"/>
              </a:rPr>
              <a:t>ASP.NET Core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6E0B2F-DF37-CD75-7B17-E502F5DB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05" y="1985389"/>
            <a:ext cx="1779270" cy="17792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4F627B-F6A9-6EBD-CBF9-70D54BA7D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615" y="3154100"/>
            <a:ext cx="1303020" cy="13030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8333E-920B-2F4E-B6D7-978476EAF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100" y="1933394"/>
            <a:ext cx="862250" cy="86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3A859-B015-4F5D-B1A1-087A87478481}"/>
              </a:ext>
            </a:extLst>
          </p:cNvPr>
          <p:cNvSpPr txBox="1"/>
          <p:nvPr/>
        </p:nvSpPr>
        <p:spPr>
          <a:xfrm>
            <a:off x="5705283" y="1421049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Мови програмування та фреймворки: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1EC0B6-DB85-22C5-3FB7-7B901639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9" y="1826441"/>
            <a:ext cx="5182042" cy="1490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0DB34-B981-1E46-A59D-CAC7EA91D308}"/>
              </a:ext>
            </a:extLst>
          </p:cNvPr>
          <p:cNvSpPr txBox="1"/>
          <p:nvPr/>
        </p:nvSpPr>
        <p:spPr>
          <a:xfrm>
            <a:off x="6245473" y="789919"/>
            <a:ext cx="1723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📁 </a:t>
            </a:r>
            <a:r>
              <a:rPr lang="en-US" dirty="0"/>
              <a:t>BLL</a:t>
            </a:r>
          </a:p>
          <a:p>
            <a:r>
              <a:rPr lang="en-US" dirty="0"/>
              <a:t>└─</a:t>
            </a:r>
            <a:r>
              <a:rPr lang="ru-RU" dirty="0"/>
              <a:t>📁 </a:t>
            </a:r>
            <a:r>
              <a:rPr lang="en-US" dirty="0"/>
              <a:t>Services</a:t>
            </a:r>
          </a:p>
          <a:p>
            <a:r>
              <a:rPr lang="en-US" dirty="0"/>
              <a:t>📁 Core</a:t>
            </a:r>
          </a:p>
          <a:p>
            <a:r>
              <a:rPr lang="en-US" dirty="0"/>
              <a:t>├─📁 Entities</a:t>
            </a:r>
          </a:p>
          <a:p>
            <a:r>
              <a:rPr lang="en-US" dirty="0"/>
              <a:t>├─📁 Enums</a:t>
            </a:r>
          </a:p>
          <a:p>
            <a:r>
              <a:rPr lang="en-US" dirty="0"/>
              <a:t>├─📁 Models</a:t>
            </a:r>
          </a:p>
          <a:p>
            <a:r>
              <a:rPr lang="en-US" dirty="0"/>
              <a:t>├─📁 Response</a:t>
            </a:r>
          </a:p>
          <a:p>
            <a:r>
              <a:rPr lang="en-US" dirty="0"/>
              <a:t>└─📁 Static</a:t>
            </a:r>
            <a:endParaRPr lang="ru-RU" dirty="0"/>
          </a:p>
          <a:p>
            <a:r>
              <a:rPr lang="en-US" dirty="0"/>
              <a:t>📁 DAL</a:t>
            </a:r>
          </a:p>
          <a:p>
            <a:r>
              <a:rPr lang="en-US" dirty="0"/>
              <a:t>├─📁 Migrations</a:t>
            </a:r>
          </a:p>
          <a:p>
            <a:r>
              <a:rPr lang="en-US" dirty="0"/>
              <a:t>└─📁 Repositories</a:t>
            </a:r>
          </a:p>
          <a:p>
            <a:r>
              <a:rPr lang="en-US" dirty="0"/>
              <a:t>📁 HomeSeeker</a:t>
            </a:r>
          </a:p>
          <a:p>
            <a:r>
              <a:rPr lang="en-US" dirty="0"/>
              <a:t>├─📁 Properties</a:t>
            </a:r>
          </a:p>
          <a:p>
            <a:r>
              <a:rPr lang="en-US" dirty="0"/>
              <a:t>├─📁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/>
              <a:t>├─📁 Controllers</a:t>
            </a:r>
          </a:p>
          <a:p>
            <a:r>
              <a:rPr lang="en-US" dirty="0"/>
              <a:t>├─📁 Models</a:t>
            </a:r>
          </a:p>
          <a:p>
            <a:r>
              <a:rPr lang="en-US" dirty="0"/>
              <a:t>└─📁 Views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683D7-4924-27D0-DEB7-3391B8B8F37E}"/>
              </a:ext>
            </a:extLst>
          </p:cNvPr>
          <p:cNvSpPr txBox="1"/>
          <p:nvPr/>
        </p:nvSpPr>
        <p:spPr>
          <a:xfrm>
            <a:off x="6245473" y="323612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Структура рішення проєкту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836604"/>
            <a:ext cx="5019355" cy="3910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 coords = features[0].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("geometry").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("coordinates");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(coords[0].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coords[1].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var body = @$"{{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""locations"":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adLon.Value.ToString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adLat.Value.ToString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cityLon.ToString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cityLat.ToString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""metrics"": [""duration""]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}}";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var request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"https://api.openrouteservice.org/v2/matrix/driving-car");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request.Headers.Add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("Authorization",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(body, System.Text.Encoding.UTF8, "application/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F5139F-C2E8-76D5-2F23-53E17E98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2"/>
          <a:stretch/>
        </p:blipFill>
        <p:spPr>
          <a:xfrm>
            <a:off x="4510379" y="1440180"/>
            <a:ext cx="4418098" cy="2081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E9715-1691-A034-D93B-EA1CB9AB542A}"/>
              </a:ext>
            </a:extLst>
          </p:cNvPr>
          <p:cNvSpPr txBox="1"/>
          <p:nvPr/>
        </p:nvSpPr>
        <p:spPr>
          <a:xfrm>
            <a:off x="5288280" y="3680089"/>
            <a:ext cx="318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Фрагмент коду для розрахунку часу від об’єкта до центра міста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2190</TotalTime>
  <Words>690</Words>
  <Application>Microsoft Office PowerPoint</Application>
  <PresentationFormat>Экран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Open Sans</vt:lpstr>
      <vt:lpstr>Courier New</vt:lpstr>
      <vt:lpstr>Economica</vt:lpstr>
      <vt:lpstr>Arial</vt:lpstr>
      <vt:lpstr>Шаблон презентації кваліфікаційної роботи магістрів</vt:lpstr>
      <vt:lpstr>Програмна система для купівлі та продажу житла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Oleksii Salamatov</dc:creator>
  <cp:lastModifiedBy>Oleksii Salamatov</cp:lastModifiedBy>
  <cp:revision>7</cp:revision>
  <dcterms:created xsi:type="dcterms:W3CDTF">2025-06-04T14:37:10Z</dcterms:created>
  <dcterms:modified xsi:type="dcterms:W3CDTF">2025-06-23T06:09:02Z</dcterms:modified>
</cp:coreProperties>
</file>