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5143500" type="screen16x9"/>
  <p:notesSz cx="6858000" cy="9144000"/>
  <p:embeddedFontLst>
    <p:embeddedFont>
      <p:font typeface="Economica" panose="020B060402020202020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1271712" y="1261640"/>
            <a:ext cx="6421936" cy="18392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939790" algn="l"/>
              </a:tabLst>
            </a:pPr>
            <a:r>
              <a:rPr lang="uk-UA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UA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81104" y="4174900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червня 2025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A01BDC-9BB7-0911-1E17-8AA13453ACD2}"/>
              </a:ext>
            </a:extLst>
          </p:cNvPr>
          <p:cNvSpPr txBox="1"/>
          <p:nvPr/>
        </p:nvSpPr>
        <p:spPr>
          <a:xfrm>
            <a:off x="1271712" y="1936839"/>
            <a:ext cx="64219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spc="-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Інтерактивний веб-додаток для навчання англійської мови із чат-ботом на базі AI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7781D-9CB0-F037-E519-7FA42EE0888E}"/>
              </a:ext>
            </a:extLst>
          </p:cNvPr>
          <p:cNvSpPr txBox="1"/>
          <p:nvPr/>
        </p:nvSpPr>
        <p:spPr>
          <a:xfrm>
            <a:off x="2577539" y="3469429"/>
            <a:ext cx="16975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Виконала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ст. гр. ПЗПІ-22-9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Сердюк В. С.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C255A-C38D-4451-B264-AFF19031AAE0}"/>
              </a:ext>
            </a:extLst>
          </p:cNvPr>
          <p:cNvSpPr txBox="1"/>
          <p:nvPr/>
        </p:nvSpPr>
        <p:spPr>
          <a:xfrm>
            <a:off x="4868944" y="3469429"/>
            <a:ext cx="12549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ст.викл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Зибіна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К. 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користувача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2B6654A-EC77-E6BA-E3E0-697795910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75" y="687680"/>
            <a:ext cx="1852613" cy="2665096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15CC508-0765-85E6-E533-BE4670A4E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612" y="687680"/>
            <a:ext cx="1852613" cy="1696818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7AAE804-9CE5-E48E-5ABC-B0F2CD71AD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8814" y="687680"/>
            <a:ext cx="3623590" cy="2088833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38E81AC-E9F0-A329-9D4C-7D3F35232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6676" y="3017109"/>
            <a:ext cx="3623590" cy="14865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292F63-CD86-D37B-67AD-C6E78CE7E8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8087" y="3017109"/>
            <a:ext cx="2679727" cy="14908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noProof="0" dirty="0"/>
              <a:t>Застосунок для навчання англійської мови успішно реалізований і забезпечує основні функції: реєстрацію, авторизацію, роботу з профілем, словником і міні-тестами. Система є зручною та безпечною</a:t>
            </a:r>
            <a:r>
              <a:rPr lang="uk-UA" sz="1600" dirty="0"/>
              <a:t> і </a:t>
            </a:r>
            <a:r>
              <a:rPr lang="uk-UA" sz="1600" noProof="0" dirty="0"/>
              <a:t>підходить як для самостійного навчання, так і для інтеграції в освітні платформи. У майбутньому планується розширення функціоналу за рахунок додавання адміністративної панелі та статистики прогресу користувачів</a:t>
            </a:r>
            <a:endParaRPr lang="uk-UA" sz="1600" noProof="0"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роботи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Розробити інтерактивний веб-застосунок для вивчення англійської мови, який дозволяє користувачам проходити міні-тести, зберігати слова до словника, редагувати профіль та взаємодіяти з чат-ботом.</a:t>
            </a: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 роботи: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Онлайн-вивчення іноземних мов набуває все більшої популярності завдяки зручності та доступності;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може бути корисною як для самостійного вивчення, так і для освітніх платформ.</a:t>
            </a: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2</a:t>
            </a:fld>
            <a:endParaRPr lang="uk-UA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існуючих рішень</a:t>
            </a: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uk-UA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Приложения в Google Play – Busuu - учить языки">
            <a:extLst>
              <a:ext uri="{FF2B5EF4-FFF2-40B4-BE49-F238E27FC236}">
                <a16:creationId xmlns:a16="http://schemas.microsoft.com/office/drawing/2014/main" id="{6565E0A0-15E9-58E1-D4A0-7602421DB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56" y="941784"/>
            <a:ext cx="1378637" cy="137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emrise: приложения для Android в Google Play">
            <a:extLst>
              <a:ext uri="{FF2B5EF4-FFF2-40B4-BE49-F238E27FC236}">
                <a16:creationId xmlns:a16="http://schemas.microsoft.com/office/drawing/2014/main" id="{394A1A7F-0DF4-E747-A201-A2DA2154A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55" y="2686710"/>
            <a:ext cx="1378637" cy="137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D23B41-9534-6BCD-A4D9-5B8F6E3CCFFF}"/>
              </a:ext>
            </a:extLst>
          </p:cNvPr>
          <p:cNvSpPr txBox="1"/>
          <p:nvPr/>
        </p:nvSpPr>
        <p:spPr>
          <a:xfrm>
            <a:off x="2220482" y="776972"/>
            <a:ext cx="34543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Aft>
                <a:spcPts val="0"/>
              </a:spcAft>
            </a:pPr>
            <a:r>
              <a:rPr lang="uk-UA" b="1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Переваги:</a:t>
            </a:r>
          </a:p>
          <a:p>
            <a:pPr marL="285750" lvl="0" indent="-285750" algn="l" rtl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Структуровані уроки за рівнями;</a:t>
            </a:r>
          </a:p>
          <a:p>
            <a:pPr marL="285750" lvl="0" indent="-285750" algn="l" rtl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Короткі відео для розвитку слухання;</a:t>
            </a:r>
          </a:p>
          <a:p>
            <a:pPr marL="285750" lvl="0" indent="-285750" algn="l" rtl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Детальні пояснення граматики після завдань;</a:t>
            </a:r>
          </a:p>
          <a:p>
            <a:pPr marL="285750" lvl="0" indent="-285750" algn="l" rtl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перегляду вивченого матеріалу;</a:t>
            </a:r>
          </a:p>
          <a:p>
            <a:pPr marL="285750" lvl="0" indent="-285750" algn="l" rtl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Різноманітні тематичні навчальні курси.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CCF86-29EA-CAE0-D47F-600D7A218F9E}"/>
              </a:ext>
            </a:extLst>
          </p:cNvPr>
          <p:cNvSpPr txBox="1"/>
          <p:nvPr/>
        </p:nvSpPr>
        <p:spPr>
          <a:xfrm>
            <a:off x="5674874" y="838527"/>
            <a:ext cx="30272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Aft>
                <a:spcPts val="0"/>
              </a:spcAft>
              <a:buNone/>
            </a:pPr>
            <a:r>
              <a:rPr lang="uk-UA" b="1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Недоліки:</a:t>
            </a:r>
          </a:p>
          <a:p>
            <a:pPr marL="285750" lvl="0" indent="-285750" rtl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Обмежений доступ до курсів середнього та просунутого рівня без платної підписки.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D99D0-F223-A954-3581-FB0E4CD0ADE7}"/>
              </a:ext>
            </a:extLst>
          </p:cNvPr>
          <p:cNvSpPr txBox="1"/>
          <p:nvPr/>
        </p:nvSpPr>
        <p:spPr>
          <a:xfrm>
            <a:off x="2220482" y="2701290"/>
            <a:ext cx="34543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b="1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Запам’ятовування слів через інтерактивні картки;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Широкий вибір курсів на різні теми та рівні;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Відео з носіями мови.</a:t>
            </a:r>
            <a:endParaRPr lang="uk-UA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8724F-0E61-7078-CB8C-6AD1958DD207}"/>
              </a:ext>
            </a:extLst>
          </p:cNvPr>
          <p:cNvSpPr txBox="1"/>
          <p:nvPr/>
        </p:nvSpPr>
        <p:spPr>
          <a:xfrm>
            <a:off x="5762352" y="2701290"/>
            <a:ext cx="29397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Aft>
                <a:spcPts val="0"/>
              </a:spcAft>
            </a:pPr>
            <a:r>
              <a:rPr lang="uk-UA" b="1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Недоліки:</a:t>
            </a:r>
          </a:p>
          <a:p>
            <a:pPr marL="285750" lvl="0" indent="-285750" algn="l" rtl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Відсутність детальних правил граматики.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задачі та опис системи</a:t>
            </a: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381798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Розробити інтерактивний веб-застосунок для вивчення англійської мови з реалізацією таких функцій: головна сторінка з описом, сторінка профілю користувача, словник для вивчення лексики, проходження міні-тестів, а також можливість реєстрації та входу до системи.</a:t>
            </a:r>
          </a:p>
          <a:p>
            <a:pPr marL="0" lvl="0" indent="0" algn="ctr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Очікувані результати: </a:t>
            </a: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sz="1600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Інтуїтивно зрозумілий інтерфейс для реєстрації, авторизації та редагування профілю</a:t>
            </a:r>
            <a:r>
              <a:rPr lang="en-US" sz="1600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1600" noProof="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sz="1600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проходження міні-тестів з обмеженням у часі та кількості запитань;</a:t>
            </a: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sz="1600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Словник для додавання, збереження та повторення нових слів;</a:t>
            </a: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sz="1600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Надійна система захисту персональних даних та безпечна обробка паролів за допомогою хешування.</a:t>
            </a:r>
            <a:endParaRPr lang="uk-UA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uk-UA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Вибір технологій розробки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C180F1-1385-8CDC-0F8D-35AF2F5AD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335" y="2957190"/>
            <a:ext cx="2585329" cy="10746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B5A036-46C5-8804-D7C0-38E220888F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47" y="1416639"/>
            <a:ext cx="2398075" cy="134891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9D4DFD-258F-992E-668F-7DFCE93A8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0311" y="1511546"/>
            <a:ext cx="2023375" cy="134891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A1A496F-3468-B184-7B5A-3D619737B4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2459" y="1693818"/>
            <a:ext cx="1792847" cy="7945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E7E477-B03E-BC92-0690-2624B2E8948C}"/>
              </a:ext>
            </a:extLst>
          </p:cNvPr>
          <p:cNvSpPr txBox="1"/>
          <p:nvPr/>
        </p:nvSpPr>
        <p:spPr>
          <a:xfrm>
            <a:off x="1048160" y="1111685"/>
            <a:ext cx="161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Фронтенд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DB762D-3638-C3B6-92A2-0065C6B15624}"/>
              </a:ext>
            </a:extLst>
          </p:cNvPr>
          <p:cNvSpPr txBox="1"/>
          <p:nvPr/>
        </p:nvSpPr>
        <p:spPr>
          <a:xfrm>
            <a:off x="4020331" y="1111685"/>
            <a:ext cx="1103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Бекенд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D20CAA-A527-F31F-02EC-2135363154D5}"/>
              </a:ext>
            </a:extLst>
          </p:cNvPr>
          <p:cNvSpPr txBox="1"/>
          <p:nvPr/>
        </p:nvSpPr>
        <p:spPr>
          <a:xfrm>
            <a:off x="6690360" y="1111685"/>
            <a:ext cx="1634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даних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 створенного програмного забезпечення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текст, диаграмма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81ABA24-1293-6A3D-0EF3-9D1B6EB48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539" y="870232"/>
            <a:ext cx="4971461" cy="3821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9FDAF5-824A-441D-5A4B-EF6B39542482}"/>
              </a:ext>
            </a:extLst>
          </p:cNvPr>
          <p:cNvSpPr txBox="1"/>
          <p:nvPr/>
        </p:nvSpPr>
        <p:spPr>
          <a:xfrm>
            <a:off x="268925" y="1862288"/>
            <a:ext cx="37297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 має можливість зареєструватися, увійти до системи, переглядати та редагувати свій профіль, оновити пароль, видалити обліковий запис, а також взаємодіяти зі сторінкою словника та проходити міні-тести.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 створенного програмного забезпечення (продовження)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, диаграмма, снимок экрана, Пла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D80ADBC-FA74-43BB-B720-CB1EB27DB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99" y="1143700"/>
            <a:ext cx="4068815" cy="3029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BBD391-A6E4-308F-9066-14899D931CE6}"/>
              </a:ext>
            </a:extLst>
          </p:cNvPr>
          <p:cNvSpPr txBox="1"/>
          <p:nvPr/>
        </p:nvSpPr>
        <p:spPr>
          <a:xfrm>
            <a:off x="5188858" y="2089880"/>
            <a:ext cx="33963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діяльності ілюструє послідовність дій користувача в застосунку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системи</a:t>
            </a: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152531"/>
            <a:ext cx="3897551" cy="26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 взаємодіє із застосунком через веб-браузер, який передає запити до веб-сервера за допомогою протоколу HTTP.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sz="1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межах веб-сервера </a:t>
            </a:r>
            <a:r>
              <a:rPr lang="uk-UA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визначено</a:t>
            </a:r>
            <a:r>
              <a:rPr lang="ru-RU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два </a:t>
            </a:r>
            <a:r>
              <a:rPr lang="uk-UA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компоненти: рівень презентації, який відповідає за відображення інтерфейсу користувача, та рівень доступу до бази даних, який обробляє запити, пов’язані з роботою з даними. Цей рівень взаємодіє з сервером бази даних, де за допомогою локального файлового доступу працює база даних </a:t>
            </a:r>
            <a:r>
              <a:rPr lang="en-US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uk-UA" sz="1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uk-UA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, снимок экрана, Шрифт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6E8F757-F9E8-1635-221A-074833357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960" y="1005500"/>
            <a:ext cx="4301630" cy="27806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реалізації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1400F1-8181-0C9D-3A45-5FED0C517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722" y="678302"/>
            <a:ext cx="2788250" cy="26908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0E087E-2132-D671-3757-82FD10913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2518" y="678301"/>
            <a:ext cx="2818760" cy="26908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50F4F4-5E89-531F-EA60-C96A2C5FC834}"/>
              </a:ext>
            </a:extLst>
          </p:cNvPr>
          <p:cNvSpPr txBox="1"/>
          <p:nvPr/>
        </p:nvSpPr>
        <p:spPr>
          <a:xfrm>
            <a:off x="4977990" y="3435340"/>
            <a:ext cx="3621315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авторизації система перевіряє, чи існує email у базі даних, порівнює хешований пароль за допомогою bcrypt і, у разі успішної перевірки, генерує токен авторизації, який дозволяє користувачу працювати з системою без повторного входу.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599068-3D03-ACB5-F818-01D1CC7371EF}"/>
              </a:ext>
            </a:extLst>
          </p:cNvPr>
          <p:cNvSpPr txBox="1"/>
          <p:nvPr/>
        </p:nvSpPr>
        <p:spPr>
          <a:xfrm>
            <a:off x="700050" y="3435340"/>
            <a:ext cx="3621315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 час зміни пароля система перевіряє старий пароль, хешує новий за допомогою bcrypt і зберігає оновлений пароль у базі даних.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</Template>
  <TotalTime>182</TotalTime>
  <Words>530</Words>
  <Application>Microsoft Office PowerPoint</Application>
  <PresentationFormat>Экран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Open Sans</vt:lpstr>
      <vt:lpstr>Economica</vt:lpstr>
      <vt:lpstr>Times New Roman</vt:lpstr>
      <vt:lpstr>Arial</vt:lpstr>
      <vt:lpstr>Шаблон презентації кваліфікаційної роботи магістрів</vt:lpstr>
      <vt:lpstr> </vt:lpstr>
      <vt:lpstr>Мета роботи</vt:lpstr>
      <vt:lpstr>Аналіз існуючих рішень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Архітектура створенного програмного забезпечення (продовження)</vt:lpstr>
      <vt:lpstr>Дизайн системи</vt:lpstr>
      <vt:lpstr>Приклад реалізації</vt:lpstr>
      <vt:lpstr>Інтерфейс користувача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Виктория Сердюк</dc:creator>
  <cp:lastModifiedBy>Виктория Сердюк</cp:lastModifiedBy>
  <cp:revision>5</cp:revision>
  <dcterms:created xsi:type="dcterms:W3CDTF">2025-06-16T17:52:48Z</dcterms:created>
  <dcterms:modified xsi:type="dcterms:W3CDTF">2025-06-17T11:26:41Z</dcterms:modified>
</cp:coreProperties>
</file>