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76" r:id="rId8"/>
    <p:sldId id="259" r:id="rId9"/>
    <p:sldId id="284" r:id="rId10"/>
    <p:sldId id="285" r:id="rId11"/>
    <p:sldId id="261" r:id="rId12"/>
    <p:sldId id="286" r:id="rId13"/>
    <p:sldId id="287" r:id="rId14"/>
    <p:sldId id="262" r:id="rId15"/>
    <p:sldId id="263" r:id="rId16"/>
    <p:sldId id="264" r:id="rId17"/>
    <p:sldId id="292" r:id="rId18"/>
    <p:sldId id="291" r:id="rId19"/>
    <p:sldId id="279" r:id="rId20"/>
    <p:sldId id="293" r:id="rId21"/>
    <p:sldId id="289" r:id="rId22"/>
    <p:sldId id="267" r:id="rId23"/>
    <p:sldId id="290" r:id="rId24"/>
  </p:sldIdLst>
  <p:sldSz cx="9144000" cy="5143500" type="screen16x9"/>
  <p:notesSz cx="6858000" cy="9144000"/>
  <p:embeddedFontLst>
    <p:embeddedFont>
      <p:font typeface="Economica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A2BC687-AF69-01E1-62A2-DB8B2A5405E5}" name="Мария Сергеенкова" initials="МС" userId="9fb9b5e716ef0b3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C8135-456D-47F3-96B4-853EC011CD4B}" v="107" dt="2025-06-01T20:12:2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7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F206333-D0AE-2FFA-5611-26594644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D8563B27-6808-0259-DA3E-0408CB0ED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4FE49237-C3DA-3F55-062E-3DF341A98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32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E04A391-C779-D84B-910F-9DC032E7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DB1AF36A-281E-F3F7-0043-A2E0AF4ABD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0C152B3-D119-D930-98F4-6CFFDCE28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25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90FCD5A-2305-B977-5835-3633805A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13492963-FE63-34A6-E653-14EE6D32A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ED71A72-AE75-B5CC-798F-CF7658985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371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6E3F02F-6E5D-0E87-B3AF-FD933076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749F7AFA-DD9E-26B0-CDEB-1B66F1E1F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43B799E1-E702-7CED-E567-B7625BFB2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663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36946B2-ABF1-B65B-9D74-157D6A09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FB4ED688-00F3-B143-11A7-ED9984AFF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ACF84990-4545-B601-7D7A-D3650B7206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34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36CFF87-EE18-FB52-7A8D-F661C6DC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3F5A75B-63C3-E340-28E1-753D0F2CF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8E50D5E3-F65B-E018-6C6B-B17CF0749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89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EEADDD0-9A51-2303-EFCB-172F1EF8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1DAD61ED-0F8F-0C61-29D9-13FD5B253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ED9766C-2C3A-1DED-E754-737B88608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95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52C5E4D-E38E-852D-75E8-E0CFC17B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21AD57B4-A587-4766-79CF-473DB6E3B6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641FDB6C-E2CC-9E0A-BDD3-0170FF075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89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1E3B7B6-6C16-8459-5FB6-3EE59D03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C0681D19-1BBA-F575-7B2E-DF2C37DEA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E70A1733-216B-D9CD-78C9-245D23E34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2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FE2CA6CC-8854-9284-2A42-D340BE7D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FE7C15E8-C606-FC43-BC99-5BBB44F6A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7C597320-712F-BB59-E546-743B3412A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1AEDB7C-42EF-B58D-B7FB-8F8CEBFE9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1E9EDC9-D9A9-A810-3E78-674BD542E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0486EE1B-94E9-401D-B86B-FAC4482A2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87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F0A8D-325A-D970-66DD-68CEC800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133010"/>
            <a:ext cx="7703820" cy="4877481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270792" y="554063"/>
            <a:ext cx="5899628" cy="992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медичного</a:t>
            </a:r>
            <a:r>
              <a:rPr lang="ru-RU" sz="2400" dirty="0"/>
              <a:t> </a:t>
            </a:r>
            <a:r>
              <a:rPr lang="ru-RU" sz="2400" dirty="0" err="1"/>
              <a:t>моніторингу</a:t>
            </a:r>
            <a:r>
              <a:rPr lang="ru-RU" sz="2400" dirty="0"/>
              <a:t> та догляду за </a:t>
            </a:r>
            <a:r>
              <a:rPr lang="ru-RU" sz="2400" dirty="0" err="1"/>
              <a:t>пацієнтами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27728" y="2300159"/>
            <a:ext cx="5899628" cy="284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/>
              <a:t>Сергєєнкова</a:t>
            </a:r>
            <a:r>
              <a:rPr lang="uk-UA" dirty="0"/>
              <a:t> Марія Сергіївна,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ПЗПІ-22-7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</a:t>
            </a:r>
            <a:r>
              <a:rPr lang="uk" dirty="0"/>
              <a:t>оц. каф. ПІ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Дмитро Олегович Колесніков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15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87" y="148649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AADD32B-B989-EFD1-5B24-F3B50759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текст, схема, План, Паралель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879D09C4-BFE5-FBB9-A49A-D421B257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40" y="705286"/>
            <a:ext cx="4430026" cy="42359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649DE552-3C53-9E4F-710C-36AA8CC03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99541604-33F3-01D5-852B-FB169B52E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433" y="705286"/>
            <a:ext cx="4210066" cy="437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ru-RU" sz="1600" dirty="0"/>
              <a:t>Структура </a:t>
            </a:r>
            <a:r>
              <a:rPr lang="ru-RU" sz="1600" dirty="0" err="1"/>
              <a:t>бази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</a:t>
            </a:r>
            <a:r>
              <a:rPr lang="ru-RU" sz="1600" dirty="0" err="1"/>
              <a:t>реалізована</a:t>
            </a:r>
            <a:r>
              <a:rPr lang="ru-RU" sz="1600" dirty="0"/>
              <a:t> у </a:t>
            </a:r>
            <a:r>
              <a:rPr lang="ru-RU" sz="1600" dirty="0" err="1"/>
              <a:t>PostgreSQL</a:t>
            </a:r>
            <a:r>
              <a:rPr lang="ru-RU" sz="1600" dirty="0"/>
              <a:t>.</a:t>
            </a:r>
            <a:endParaRPr lang="uk-UA" sz="1600" dirty="0"/>
          </a:p>
          <a:p>
            <a:pPr marL="114300" indent="0" algn="just">
              <a:buNone/>
            </a:pPr>
            <a:endParaRPr lang="uk-UA" sz="1600" dirty="0"/>
          </a:p>
          <a:p>
            <a:pPr marL="114300" indent="0" algn="just">
              <a:buNone/>
            </a:pPr>
            <a:r>
              <a:rPr lang="uk-UA" sz="1600" b="1" dirty="0"/>
              <a:t>Основні сутності:</a:t>
            </a:r>
            <a:r>
              <a:rPr lang="uk-UA" sz="1600" dirty="0"/>
              <a:t> лікарі, пацієнти, родичі, адміністратори, пристрої, показники, повідомлення, плани лікування, рецепти, діагнози, візити. </a:t>
            </a:r>
          </a:p>
          <a:p>
            <a:pPr marL="114300" indent="0" algn="just">
              <a:buNone/>
            </a:pPr>
            <a:r>
              <a:rPr lang="uk-UA" sz="1600" dirty="0"/>
              <a:t>Модель підтримує логічні зв’язки між об’єктами, забезпечує нормалізацію, унікальність даних та безпечне зберігання інформації (зокрема, хешування паролів).</a:t>
            </a:r>
          </a:p>
          <a:p>
            <a:pPr marL="114300" indent="0" algn="just">
              <a:buNone/>
            </a:pPr>
            <a:endParaRPr lang="en-US" sz="1500" dirty="0">
              <a:highlight>
                <a:srgbClr val="00FF00"/>
              </a:highlight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BBFBF436-8BC2-590C-5D22-D30C3C40C0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1CC6C2-1A2C-C82F-A3B5-BB28C5A39DD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66922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699" y="312400"/>
            <a:ext cx="870351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Розробка системи виконувалася з урахуванням принципів модульності, масштабованості та розмежування обов’язків.</a:t>
            </a:r>
          </a:p>
          <a:p>
            <a:pPr marL="114300" indent="0" algn="just">
              <a:buNone/>
            </a:pPr>
            <a:br>
              <a:rPr lang="uk-UA" sz="1700" dirty="0">
                <a:highlight>
                  <a:srgbClr val="FFFFFF"/>
                </a:highlight>
              </a:rPr>
            </a:br>
            <a:r>
              <a:rPr lang="uk-UA" sz="1700" dirty="0">
                <a:highlight>
                  <a:srgbClr val="FFFFFF"/>
                </a:highlight>
              </a:rPr>
              <a:t>Процес складався з етапів: аналіз вимог (</a:t>
            </a:r>
            <a:r>
              <a:rPr lang="en-US" sz="1700" dirty="0">
                <a:highlight>
                  <a:srgbClr val="FFFFFF"/>
                </a:highlight>
              </a:rPr>
              <a:t>SRS),</a:t>
            </a:r>
            <a:r>
              <a:rPr lang="uk-UA" sz="1700" dirty="0">
                <a:highlight>
                  <a:srgbClr val="FFFFFF"/>
                </a:highlight>
              </a:rPr>
              <a:t> </a:t>
            </a:r>
            <a:r>
              <a:rPr lang="uk-UA" sz="1700" dirty="0" err="1">
                <a:highlight>
                  <a:srgbClr val="FFFFFF"/>
                </a:highlight>
              </a:rPr>
              <a:t>проєктування</a:t>
            </a:r>
            <a:r>
              <a:rPr lang="uk-UA" sz="1700" dirty="0">
                <a:highlight>
                  <a:srgbClr val="FFFFFF"/>
                </a:highlight>
              </a:rPr>
              <a:t> архітектури та </a:t>
            </a:r>
            <a:r>
              <a:rPr lang="en-US" sz="1700" dirty="0">
                <a:highlight>
                  <a:srgbClr val="FFFFFF"/>
                </a:highlight>
              </a:rPr>
              <a:t>UML-</a:t>
            </a:r>
            <a:r>
              <a:rPr lang="uk-UA" sz="1700" dirty="0">
                <a:highlight>
                  <a:srgbClr val="FFFFFF"/>
                </a:highlight>
              </a:rPr>
              <a:t>діаграм, реалізація серверної логіки, тестування </a:t>
            </a:r>
            <a:r>
              <a:rPr lang="en-US" sz="1700" dirty="0">
                <a:highlight>
                  <a:srgbClr val="FFFFFF"/>
                </a:highlight>
              </a:rPr>
              <a:t>REST API.</a:t>
            </a:r>
            <a:endParaRPr lang="uk-UA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endParaRPr lang="en-US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Використані інструменти та технології:</a:t>
            </a:r>
          </a:p>
          <a:p>
            <a:pPr algn="just"/>
            <a:r>
              <a:rPr lang="ru-RU" sz="1600" b="1" dirty="0" err="1">
                <a:highlight>
                  <a:srgbClr val="FFFFFF"/>
                </a:highlight>
              </a:rPr>
              <a:t>GoLand</a:t>
            </a:r>
            <a:r>
              <a:rPr lang="ru-RU" sz="1600" dirty="0">
                <a:highlight>
                  <a:srgbClr val="FFFFFF"/>
                </a:highlight>
              </a:rPr>
              <a:t> — </a:t>
            </a:r>
            <a:r>
              <a:rPr lang="ru-RU" sz="1600" dirty="0" err="1">
                <a:highlight>
                  <a:srgbClr val="FFFFFF"/>
                </a:highlight>
              </a:rPr>
              <a:t>середовище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розробки</a:t>
            </a:r>
            <a:r>
              <a:rPr lang="ru-RU" sz="1600" dirty="0">
                <a:highlight>
                  <a:srgbClr val="FFFFFF"/>
                </a:highlight>
              </a:rPr>
              <a:t> для Go</a:t>
            </a:r>
            <a:r>
              <a:rPr lang="en-US" sz="1700" dirty="0">
                <a:highlight>
                  <a:srgbClr val="FFFFFF"/>
                </a:highlight>
              </a:rPr>
              <a:t>;</a:t>
            </a:r>
            <a:endParaRPr lang="uk-UA" sz="1700" dirty="0">
              <a:highlight>
                <a:srgbClr val="FFFFFF"/>
              </a:highlight>
            </a:endParaRP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фреймворк для побудови </a:t>
            </a:r>
            <a:r>
              <a:rPr lang="en-US" sz="1700" dirty="0">
                <a:highlight>
                  <a:srgbClr val="FFFFFF"/>
                </a:highlight>
              </a:rPr>
              <a:t>RESTful API;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PostgreSQL + </a:t>
            </a:r>
            <a:r>
              <a:rPr lang="en-US" sz="1700" b="1" dirty="0" err="1">
                <a:highlight>
                  <a:srgbClr val="FFFFFF"/>
                </a:highlight>
              </a:rPr>
              <a:t>pgAdmin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реляційна база даних</a:t>
            </a:r>
            <a:r>
              <a:rPr lang="en-US" sz="1700" dirty="0">
                <a:highlight>
                  <a:srgbClr val="FFFFFF"/>
                </a:highlight>
              </a:rPr>
              <a:t>;</a:t>
            </a:r>
            <a:endParaRPr lang="uk-UA" sz="1700" dirty="0">
              <a:highlight>
                <a:srgbClr val="FFFFFF"/>
              </a:highlight>
            </a:endParaRP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Git + GitHub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контролю версій.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783392"/>
            <a:ext cx="8520600" cy="3915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Послідовність роботи над </a:t>
            </a:r>
            <a:r>
              <a:rPr lang="uk-UA" sz="1700" dirty="0" err="1">
                <a:highlight>
                  <a:srgbClr val="FFFFFF"/>
                </a:highlight>
              </a:rPr>
              <a:t>проєктом</a:t>
            </a:r>
            <a:r>
              <a:rPr lang="uk-UA" sz="1700" dirty="0">
                <a:highlight>
                  <a:srgbClr val="FFFFFF"/>
                </a:highlight>
              </a:rPr>
              <a:t>:</a:t>
            </a:r>
          </a:p>
          <a:p>
            <a:pPr algn="just">
              <a:buFont typeface="+mj-lt"/>
              <a:buAutoNum type="arabicParenR"/>
            </a:pPr>
            <a:r>
              <a:rPr lang="uk-UA" sz="1700" dirty="0" err="1">
                <a:highlight>
                  <a:srgbClr val="FFFFFF"/>
                </a:highlight>
              </a:rPr>
              <a:t>проєктування</a:t>
            </a:r>
            <a:r>
              <a:rPr lang="uk-UA" sz="1700" dirty="0">
                <a:highlight>
                  <a:srgbClr val="FFFFFF"/>
                </a:highlight>
              </a:rPr>
              <a:t> структури бази даних (</a:t>
            </a:r>
            <a:r>
              <a:rPr lang="en-US" sz="1700" dirty="0">
                <a:highlight>
                  <a:srgbClr val="FFFFFF"/>
                </a:highlight>
              </a:rPr>
              <a:t>ER-</a:t>
            </a:r>
            <a:r>
              <a:rPr lang="uk-UA" sz="1700" dirty="0">
                <a:highlight>
                  <a:srgbClr val="FFFFFF"/>
                </a:highlight>
              </a:rPr>
              <a:t>діаграма);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створення модулів обробки запитів;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реалізація логіки обробки медичних даних;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побудова </a:t>
            </a:r>
            <a:r>
              <a:rPr lang="en-US" sz="1700" dirty="0">
                <a:highlight>
                  <a:srgbClr val="FFFFFF"/>
                </a:highlight>
              </a:rPr>
              <a:t>API </a:t>
            </a:r>
            <a:r>
              <a:rPr lang="uk-UA" sz="1700" dirty="0">
                <a:highlight>
                  <a:srgbClr val="FFFFFF"/>
                </a:highlight>
              </a:rPr>
              <a:t>з урахуванням ролей користувачів.</a:t>
            </a:r>
          </a:p>
          <a:p>
            <a:pPr marL="114300" indent="0" algn="just">
              <a:buNone/>
            </a:pPr>
            <a:endParaRPr lang="en-US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Застосовані технології: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REST API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взаємодії з клієнтами;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JWT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авторизації та захисту даних;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MQTT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обміну повідомленнями з </a:t>
            </a:r>
            <a:r>
              <a:rPr lang="en-US" sz="1700" dirty="0">
                <a:highlight>
                  <a:srgbClr val="FFFFFF"/>
                </a:highlight>
              </a:rPr>
              <a:t>IoT-</a:t>
            </a:r>
            <a:r>
              <a:rPr lang="uk-UA" sz="1700" dirty="0">
                <a:highlight>
                  <a:srgbClr val="FFFFFF"/>
                </a:highlight>
              </a:rPr>
              <a:t>пристроями;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організації маршрутизації </a:t>
            </a:r>
            <a:r>
              <a:rPr lang="en-US" sz="1700" dirty="0">
                <a:highlight>
                  <a:srgbClr val="FFFFFF"/>
                </a:highlight>
              </a:rPr>
              <a:t>HTTP-</a:t>
            </a:r>
            <a:r>
              <a:rPr lang="uk-UA" sz="1700" dirty="0">
                <a:highlight>
                  <a:srgbClr val="FFFFFF"/>
                </a:highlight>
              </a:rPr>
              <a:t>запитів.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8" y="4469362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365760" y="879093"/>
            <a:ext cx="3448728" cy="163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Формування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відправка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email-повідомлення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для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лікарів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родичів</a:t>
            </a: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у разі виявлення критичних показників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184789-8FDB-E687-89AD-45182831A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44" r="3442"/>
          <a:stretch>
            <a:fillRect/>
          </a:stretch>
        </p:blipFill>
        <p:spPr>
          <a:xfrm>
            <a:off x="3940858" y="784347"/>
            <a:ext cx="4837382" cy="39758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8677B6F9-AFEA-2D80-CA6C-3365F2738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E436197-A5AA-9BEA-D276-0B6332F13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6E71977F-45B3-2901-960B-447C19CDF0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E88EA-D5EB-7D1F-A0E0-22A14A9BB09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5F8A-F1D0-D18A-F6DC-EE68A1604A3D}"/>
              </a:ext>
            </a:extLst>
          </p:cNvPr>
          <p:cNvSpPr txBox="1"/>
          <p:nvPr/>
        </p:nvSpPr>
        <p:spPr>
          <a:xfrm>
            <a:off x="487032" y="1152836"/>
            <a:ext cx="2715435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Продовження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коду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60D22D-6B82-B97C-5D36-A3C67ACD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01" r="2133"/>
          <a:stretch>
            <a:fillRect/>
          </a:stretch>
        </p:blipFill>
        <p:spPr>
          <a:xfrm>
            <a:off x="487032" y="1666795"/>
            <a:ext cx="4042193" cy="18099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4B370-1909-01BB-608B-C59F08F18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674" y="1606240"/>
            <a:ext cx="3640294" cy="196392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5392AA-6124-70D9-CC3F-573C05A6B183}"/>
              </a:ext>
            </a:extLst>
          </p:cNvPr>
          <p:cNvSpPr txBox="1"/>
          <p:nvPr/>
        </p:nvSpPr>
        <p:spPr>
          <a:xfrm>
            <a:off x="4928704" y="1153266"/>
            <a:ext cx="3927197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Отримання 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</a:t>
            </a: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повідомлення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662173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E6A2C06-6FAE-1D38-38D8-4B14667F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12FA21E-EEE1-6B05-42D7-DB384BBD3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9F76D217-B878-708F-29E5-C92D9985E7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BA4773-36F1-419B-6996-F74327FC9DD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575AA-E86C-29D6-4BD6-3BC879B9215F}"/>
              </a:ext>
            </a:extLst>
          </p:cNvPr>
          <p:cNvSpPr txBox="1"/>
          <p:nvPr/>
        </p:nvSpPr>
        <p:spPr>
          <a:xfrm>
            <a:off x="4315510" y="356288"/>
            <a:ext cx="4570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Створення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повідомлення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про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прийом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ліків</a:t>
            </a:r>
            <a:r>
              <a:rPr lang="en-US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: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8DD637-4D02-26FE-64BF-33EACC6DD1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53" r="1779" b="4787"/>
          <a:stretch>
            <a:fillRect/>
          </a:stretch>
        </p:blipFill>
        <p:spPr>
          <a:xfrm>
            <a:off x="4403192" y="687161"/>
            <a:ext cx="4496549" cy="33060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15E718-1386-956D-AEAF-4ABC7E64B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6" y="3928664"/>
            <a:ext cx="7190324" cy="1019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A8B924-B01C-6ADF-5A2F-71CBDF77B61E}"/>
              </a:ext>
            </a:extLst>
          </p:cNvPr>
          <p:cNvSpPr txBox="1"/>
          <p:nvPr/>
        </p:nvSpPr>
        <p:spPr>
          <a:xfrm>
            <a:off x="181243" y="3359252"/>
            <a:ext cx="4134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Приклади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отриманих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повідомлень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в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базі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даних</a:t>
            </a:r>
            <a:r>
              <a:rPr lang="en-US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82211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7AED8B6-4BA1-354B-1A40-4FBE753F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7EB41987-E31C-8BEC-B254-57ECF2112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sym typeface="Economica"/>
              </a:rPr>
              <a:t> </a:t>
            </a:r>
            <a:endParaRPr lang="uk-UA"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BA7EFB0-F38B-184B-949F-E573536F81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1290C-07CB-F140-433A-E9F06DB7A62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4B552C-ACA2-AC93-3F52-D7DCE8F8C4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924" y="786701"/>
            <a:ext cx="8520599" cy="368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У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процесі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розробки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серверної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частини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було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проведено два типи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: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юніт-тестування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та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мануальне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REST API.</a:t>
            </a:r>
            <a:endParaRPr lang="en-US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endParaRPr lang="ru-RU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Tx/>
              <a:buNone/>
              <a:tabLst/>
            </a:pPr>
            <a:r>
              <a:rPr lang="ru-RU" altLang="uk-UA" sz="1700" u="sng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Юніт-тестування</a:t>
            </a:r>
            <a:r>
              <a:rPr lang="ru-RU" altLang="uk-UA" sz="1700" u="sng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:</a:t>
            </a:r>
            <a:endParaRPr lang="uk-UA" altLang="uk-UA" sz="1700" u="sng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457200" indent="-342900" algn="just" fontAlgn="base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Для перевірки логіки взаємодії з базою даних використовувались тести з підходом </a:t>
            </a:r>
            <a:r>
              <a:rPr lang="en-US" altLang="uk-UA" sz="1700" b="1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table-driven testing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,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що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означає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,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що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кожний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тест-кейс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можна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представити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за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допомогою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рядка в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умовній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таблиці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Застосовано бібліотеку </a:t>
            </a:r>
            <a:r>
              <a:rPr lang="en-US" altLang="uk-UA" sz="1700" b="1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sqlmock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для емуляції відповідей бази даних.</a:t>
            </a: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Тестувались основні функції репозиторіїв, зокрема: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отримання списку пацієнтів;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додавання нових записів;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обробка помилок запитів.</a:t>
            </a:r>
            <a:endParaRPr lang="uk-UA" alt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416925860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31445333-7775-BB9C-8FB2-96CE18836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96238B1-9622-4D70-CE72-3C99E63D0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highlight>
                  <a:srgbClr val="00FF00"/>
                </a:highlight>
                <a:sym typeface="Economica"/>
              </a:rPr>
              <a:t> </a:t>
            </a:r>
            <a:endParaRPr lang="uk-UA" sz="3200" dirty="0">
              <a:highlight>
                <a:srgbClr val="00FF00"/>
              </a:highlight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A1936073-31F2-76B9-0F31-CA64DD02AF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2E64EB-A88D-CDBC-3394-18BA0E16DA6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095960-E59D-651B-BBBA-4A8B94E493C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925" y="1074420"/>
            <a:ext cx="2501462" cy="37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Tx/>
              <a:buNone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Приклад ю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ніт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-тесту:</a:t>
            </a:r>
            <a:endParaRPr lang="uk-UA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15868B-3DD8-4C11-30B2-6B862CC0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025" y="1074420"/>
            <a:ext cx="5981334" cy="33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201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E6D3FEA-A492-019C-4A45-C3D4E7F2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DD65F5F1-743F-0923-010E-88130F50B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sym typeface="Economica"/>
              </a:rPr>
              <a:t> </a:t>
            </a:r>
            <a:endParaRPr lang="uk-UA"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DC0FD18E-9EFF-8D3C-0820-D379BFD160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2A4895-1A1B-7E27-D64A-6B970B611A9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572E00-1102-FF68-1EA2-B86FE498E3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4153" y="932894"/>
            <a:ext cx="752546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uk-UA" sz="17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Мануальне тестування:</a:t>
            </a:r>
            <a:endParaRPr lang="en-US" sz="1700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uk-UA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 інструмент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перевірки роботи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перевірялись наступні сценарії:</a:t>
            </a:r>
          </a:p>
          <a:p>
            <a:pPr lvl="6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авторизація користувачів (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JWT);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отримання та надсилання медичних показників;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надсилання повідомлень;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робота з планами лікування та нотатками.</a:t>
            </a:r>
          </a:p>
          <a:p>
            <a:pPr algn="just"/>
            <a:endParaRPr lang="uk-UA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 проводилось на локальному сервері у тестовому середовищі.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підтвердили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стабільну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коректну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роботу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всіх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основних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модулів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серверної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частини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83335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</a:t>
            </a:r>
            <a:r>
              <a:rPr lang="uk" sz="3200" dirty="0">
                <a:highlight>
                  <a:srgbClr val="00FF00"/>
                </a:highlight>
              </a:rPr>
              <a:t> </a:t>
            </a:r>
            <a:endParaRPr sz="3200" dirty="0">
              <a:highlight>
                <a:srgbClr val="00FF00"/>
              </a:highlight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6" y="880470"/>
            <a:ext cx="8520600" cy="362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Було реалізовано серверну частину системи, яка приймає, обробляє та зберігає медичні дані, формує плани лікування й надсилає сповіщення. </a:t>
            </a:r>
          </a:p>
          <a:p>
            <a:pPr marL="114300" indent="0" algn="just">
              <a:buNone/>
            </a:pPr>
            <a:r>
              <a:rPr lang="ru-RU" sz="1700" dirty="0">
                <a:highlight>
                  <a:srgbClr val="FFFFFF"/>
                </a:highlight>
              </a:rPr>
              <a:t>Система є </a:t>
            </a:r>
            <a:r>
              <a:rPr lang="ru-RU" sz="1700" dirty="0" err="1">
                <a:highlight>
                  <a:srgbClr val="FFFFFF"/>
                </a:highlight>
              </a:rPr>
              <a:t>реалістичною</a:t>
            </a:r>
            <a:r>
              <a:rPr lang="ru-RU" sz="1700" dirty="0">
                <a:highlight>
                  <a:srgbClr val="FFFFFF"/>
                </a:highlight>
              </a:rPr>
              <a:t> та практично </a:t>
            </a:r>
            <a:r>
              <a:rPr lang="ru-RU" sz="1700" dirty="0" err="1">
                <a:highlight>
                  <a:srgbClr val="FFFFFF"/>
                </a:highlight>
              </a:rPr>
              <a:t>орієнтованою</a:t>
            </a:r>
            <a:r>
              <a:rPr lang="ru-RU" sz="1700" dirty="0">
                <a:highlight>
                  <a:srgbClr val="FFFFFF"/>
                </a:highlight>
              </a:rPr>
              <a:t>, </a:t>
            </a:r>
            <a:r>
              <a:rPr lang="ru-RU" sz="1700" dirty="0" err="1">
                <a:highlight>
                  <a:srgbClr val="FFFFFF"/>
                </a:highlight>
              </a:rPr>
              <a:t>базується</a:t>
            </a:r>
            <a:r>
              <a:rPr lang="ru-RU" sz="1700" dirty="0">
                <a:highlight>
                  <a:srgbClr val="FFFFFF"/>
                </a:highlight>
              </a:rPr>
              <a:t> на </a:t>
            </a:r>
            <a:r>
              <a:rPr lang="ru-RU" sz="1700" dirty="0" err="1">
                <a:highlight>
                  <a:srgbClr val="FFFFFF"/>
                </a:highlight>
              </a:rPr>
              <a:t>сучасному</a:t>
            </a:r>
            <a:r>
              <a:rPr lang="ru-RU" sz="1700" dirty="0">
                <a:highlight>
                  <a:srgbClr val="FFFFFF"/>
                </a:highlight>
              </a:rPr>
              <a:t> стеку </a:t>
            </a:r>
            <a:r>
              <a:rPr lang="ru-RU" sz="1700" dirty="0" err="1">
                <a:highlight>
                  <a:srgbClr val="FFFFFF"/>
                </a:highlight>
              </a:rPr>
              <a:t>технологій</a:t>
            </a:r>
            <a:r>
              <a:rPr lang="ru-RU" sz="1700" dirty="0">
                <a:highlight>
                  <a:srgbClr val="FFFFFF"/>
                </a:highlight>
              </a:rPr>
              <a:t> і </a:t>
            </a:r>
            <a:r>
              <a:rPr lang="ru-RU" sz="1700" dirty="0" err="1">
                <a:highlight>
                  <a:srgbClr val="FFFFFF"/>
                </a:highlight>
              </a:rPr>
              <a:t>здатна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забезпечити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якісний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віддалений</a:t>
            </a:r>
            <a:r>
              <a:rPr lang="ru-RU" sz="1700" dirty="0">
                <a:highlight>
                  <a:srgbClr val="FFFFFF"/>
                </a:highlight>
              </a:rPr>
              <a:t> контроль за станом </a:t>
            </a:r>
            <a:r>
              <a:rPr lang="ru-RU" sz="1700" dirty="0" err="1">
                <a:highlight>
                  <a:srgbClr val="FFFFFF"/>
                </a:highlight>
              </a:rPr>
              <a:t>здоров’я</a:t>
            </a:r>
            <a:r>
              <a:rPr lang="ru-RU" sz="1700" dirty="0">
                <a:highlight>
                  <a:srgbClr val="FFFFFF"/>
                </a:highlight>
              </a:rPr>
              <a:t>.</a:t>
            </a:r>
          </a:p>
          <a:p>
            <a:pPr marL="114300" indent="0" algn="just">
              <a:buNone/>
            </a:pPr>
            <a:endParaRPr lang="ru-RU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ru-RU" sz="1700" dirty="0" err="1">
                <a:highlight>
                  <a:srgbClr val="FFFFFF"/>
                </a:highlight>
              </a:rPr>
              <a:t>Можливості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використання</a:t>
            </a:r>
            <a:r>
              <a:rPr lang="ru-RU" sz="1700" dirty="0">
                <a:highlight>
                  <a:srgbClr val="FFFFFF"/>
                </a:highlight>
              </a:rPr>
              <a:t>: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у </a:t>
            </a:r>
            <a:r>
              <a:rPr lang="ru-RU" sz="1700" dirty="0" err="1">
                <a:highlight>
                  <a:srgbClr val="FFFFFF"/>
                </a:highlight>
              </a:rPr>
              <a:t>медичних</a:t>
            </a:r>
            <a:r>
              <a:rPr lang="ru-RU" sz="1700" dirty="0">
                <a:highlight>
                  <a:srgbClr val="FFFFFF"/>
                </a:highlight>
              </a:rPr>
              <a:t> закладах для </a:t>
            </a:r>
            <a:r>
              <a:rPr lang="ru-RU" sz="1700" dirty="0" err="1">
                <a:highlight>
                  <a:srgbClr val="FFFFFF"/>
                </a:highlight>
              </a:rPr>
              <a:t>спостереження</a:t>
            </a:r>
            <a:r>
              <a:rPr lang="ru-RU" sz="1700" dirty="0">
                <a:highlight>
                  <a:srgbClr val="FFFFFF"/>
                </a:highlight>
              </a:rPr>
              <a:t> за </a:t>
            </a:r>
            <a:r>
              <a:rPr lang="ru-RU" sz="1700" dirty="0" err="1">
                <a:highlight>
                  <a:srgbClr val="FFFFFF"/>
                </a:highlight>
              </a:rPr>
              <a:t>пацієнтами</a:t>
            </a:r>
            <a:r>
              <a:rPr lang="ru-RU" sz="1700" dirty="0">
                <a:highlight>
                  <a:srgbClr val="FFFFFF"/>
                </a:highlight>
              </a:rPr>
              <a:t>;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у </a:t>
            </a:r>
            <a:r>
              <a:rPr lang="ru-RU" sz="1700" dirty="0" err="1">
                <a:highlight>
                  <a:srgbClr val="FFFFFF"/>
                </a:highlight>
              </a:rPr>
              <a:t>будинках</a:t>
            </a:r>
            <a:r>
              <a:rPr lang="ru-RU" sz="1700" dirty="0">
                <a:highlight>
                  <a:srgbClr val="FFFFFF"/>
                </a:highlight>
              </a:rPr>
              <a:t> для </a:t>
            </a:r>
            <a:r>
              <a:rPr lang="ru-RU" sz="1700" dirty="0" err="1">
                <a:highlight>
                  <a:srgbClr val="FFFFFF"/>
                </a:highlight>
              </a:rPr>
              <a:t>літніх</a:t>
            </a:r>
            <a:r>
              <a:rPr lang="ru-RU" sz="1700" dirty="0">
                <a:highlight>
                  <a:srgbClr val="FFFFFF"/>
                </a:highlight>
              </a:rPr>
              <a:t> людей </a:t>
            </a:r>
            <a:r>
              <a:rPr lang="ru-RU" sz="1700" dirty="0" err="1">
                <a:highlight>
                  <a:srgbClr val="FFFFFF"/>
                </a:highlight>
              </a:rPr>
              <a:t>або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реабілітаційних</a:t>
            </a:r>
            <a:r>
              <a:rPr lang="ru-RU" sz="1700" dirty="0">
                <a:highlight>
                  <a:srgbClr val="FFFFFF"/>
                </a:highlight>
              </a:rPr>
              <a:t> центрах;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для </a:t>
            </a:r>
            <a:r>
              <a:rPr lang="ru-RU" sz="1700" dirty="0" err="1">
                <a:highlight>
                  <a:srgbClr val="FFFFFF"/>
                </a:highlight>
              </a:rPr>
              <a:t>особистого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моніторингу</a:t>
            </a:r>
            <a:r>
              <a:rPr lang="ru-RU" sz="1700" dirty="0">
                <a:highlight>
                  <a:srgbClr val="FFFFFF"/>
                </a:highlight>
              </a:rPr>
              <a:t> в </a:t>
            </a:r>
            <a:r>
              <a:rPr lang="ru-RU" sz="1700" dirty="0" err="1">
                <a:highlight>
                  <a:srgbClr val="FFFFFF"/>
                </a:highlight>
              </a:rPr>
              <a:t>домашніх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умовах</a:t>
            </a:r>
            <a:r>
              <a:rPr lang="ru-RU" sz="1700" dirty="0"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794976"/>
            <a:ext cx="8520600" cy="411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Метою роботи є розробка серверної частини програмної системи, призначеної для медичного моніторингу стану здоров’я пацієнтів та організації догляду за ними. 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Серверна частина системи забезпечує прийом, збереження, аналіз медичних показників (пульс, температура, артеріальний тиск), формування планів лікування, генерування сповіщень та ведення історії змін стану здоров’я. 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Актуальність роботи обумовлена зростаючою потребою у цифрових рішеннях для дистанційного медичного нагляду. </a:t>
            </a:r>
            <a:endParaRPr sz="17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5" y="4349037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FFDB54E-AF59-F1F3-F450-0FE2261C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FACC61-7C69-1F06-6BF9-F1C915815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D5BF64C2-46E2-9BD1-26E1-CE28CAB95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4" y="1026788"/>
            <a:ext cx="8520601" cy="362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Подальший розвиток можливий шляхом:</a:t>
            </a:r>
          </a:p>
          <a:p>
            <a:pPr algn="just"/>
            <a:r>
              <a:rPr lang="uk-UA" sz="1700" dirty="0"/>
              <a:t>впровадження аналітики та прогнозування ризиків за допомогою </a:t>
            </a:r>
            <a:r>
              <a:rPr lang="en-US" sz="1700" dirty="0"/>
              <a:t>ML;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розширення інтеграції з системами електронних медичних карток;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підвищення рівня безпеки відповідно до міжнародних стандартів;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масштабування для роботи з великою кількістю користувачів.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F221207-5E98-2073-75DD-E631575F50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FBEFD-03D3-1907-21D8-10B53F1F699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034501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54131"/>
            <a:ext cx="8466540" cy="3077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Досліджені аналоги програмного забезпечення:</a:t>
            </a:r>
          </a:p>
          <a:p>
            <a:pPr marL="114300" indent="0" algn="just">
              <a:buNone/>
            </a:pPr>
            <a:endParaRPr lang="uk-UA" sz="1700" dirty="0"/>
          </a:p>
          <a:p>
            <a:pPr algn="just"/>
            <a:r>
              <a:rPr lang="en-US" sz="1700" b="1" dirty="0" err="1"/>
              <a:t>Helsi</a:t>
            </a:r>
            <a:r>
              <a:rPr lang="en-US" sz="1700" dirty="0"/>
              <a:t> – </a:t>
            </a:r>
            <a:r>
              <a:rPr lang="uk-UA" sz="1700" dirty="0"/>
              <a:t>українська медична система, що забезпечує електронну взаємодію між лікарями та пацієнтами. Підтримує перегляд картки пацієнта, онлайн-запис, рецепти, направлення. Основний фокус – документообіг та запис на прийом.</a:t>
            </a:r>
          </a:p>
          <a:p>
            <a:pPr algn="just"/>
            <a:r>
              <a:rPr lang="en-US" sz="1700" b="1" dirty="0"/>
              <a:t>Medics</a:t>
            </a:r>
            <a:r>
              <a:rPr lang="en-US" sz="1700" dirty="0"/>
              <a:t> – </a:t>
            </a:r>
            <a:r>
              <a:rPr lang="uk-UA" sz="1700" dirty="0"/>
              <a:t>орієнтована на автоматизацію внутрішньої роботи лікаря. Доступні функції: медична картка, рецепти, графік роботи, </a:t>
            </a:r>
            <a:r>
              <a:rPr lang="en-US" sz="1700" dirty="0"/>
              <a:t>eHealth-</a:t>
            </a:r>
            <a:r>
              <a:rPr lang="uk-UA" sz="1700" dirty="0"/>
              <a:t>інтеграція.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5CB5DDFA-8B7B-C7DE-4C42-5A591E28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5B364571-1947-68BA-9FAE-F55B491DB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E48A05B8-23BD-46F5-BC40-7C950A071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759453"/>
            <a:ext cx="8520600" cy="3754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Виявлені обмеження у цих системах:</a:t>
            </a:r>
          </a:p>
          <a:p>
            <a:pPr algn="just"/>
            <a:r>
              <a:rPr lang="uk-UA" sz="1700" dirty="0"/>
              <a:t>відсутність інтеграції з </a:t>
            </a:r>
            <a:r>
              <a:rPr lang="en-US" sz="1700" dirty="0"/>
              <a:t>IoT-</a:t>
            </a:r>
            <a:r>
              <a:rPr lang="uk-UA" sz="1700" dirty="0"/>
              <a:t>пристроями для збору життєвих показників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немає безперервного моніторингу здоров’я пацієнтів вдома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відсутні алгоритми автоматичної обробки даних та сповіщення про критичні зміни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не реалізована рольова модель доступу для родичів/</a:t>
            </a:r>
            <a:r>
              <a:rPr lang="uk-UA" sz="1700" dirty="0" err="1"/>
              <a:t>доглядальників</a:t>
            </a:r>
            <a:r>
              <a:rPr lang="uk-UA" sz="1700" dirty="0"/>
              <a:t>.</a:t>
            </a:r>
          </a:p>
          <a:p>
            <a:pPr algn="just"/>
            <a:r>
              <a:rPr lang="uk-UA" sz="1700" dirty="0"/>
              <a:t>інтерфейс не адаптований до потреб літніх користувачів.</a:t>
            </a:r>
          </a:p>
          <a:p>
            <a:pPr algn="just"/>
            <a:endParaRPr lang="uk-UA" sz="1700" dirty="0"/>
          </a:p>
          <a:p>
            <a:pPr marL="114300" indent="0" algn="just">
              <a:buNone/>
            </a:pPr>
            <a:r>
              <a:rPr lang="uk-UA" sz="1700" dirty="0"/>
              <a:t>Існуючі рішення охоплюють лише документообіг та базову медичну взаємодію, але не вирішують завдань безперервного моніторингу, аналітики даних та гнучкого реагування на стан пацієнтів. 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C975AD04-484C-A850-6244-EDFB9E74FD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78532-E5E3-6A18-FB7A-CCBB8E81A3F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19084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880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ru-RU" sz="1700" dirty="0"/>
              <a:t>У </a:t>
            </a:r>
            <a:r>
              <a:rPr lang="ru-RU" sz="1700" dirty="0" err="1"/>
              <a:t>медичних</a:t>
            </a:r>
            <a:r>
              <a:rPr lang="ru-RU" sz="1700" dirty="0"/>
              <a:t> </a:t>
            </a:r>
            <a:r>
              <a:rPr lang="ru-RU" sz="1700" dirty="0" err="1"/>
              <a:t>установах</a:t>
            </a:r>
            <a:r>
              <a:rPr lang="ru-RU" sz="1700" dirty="0"/>
              <a:t> та </a:t>
            </a:r>
            <a:r>
              <a:rPr lang="ru-RU" sz="1700" dirty="0" err="1"/>
              <a:t>умовах</a:t>
            </a:r>
            <a:r>
              <a:rPr lang="ru-RU" sz="1700" dirty="0"/>
              <a:t> </a:t>
            </a:r>
            <a:r>
              <a:rPr lang="ru-RU" sz="1700" dirty="0" err="1"/>
              <a:t>домашнього</a:t>
            </a:r>
            <a:r>
              <a:rPr lang="ru-RU" sz="1700" dirty="0"/>
              <a:t> догляду за </a:t>
            </a:r>
            <a:r>
              <a:rPr lang="ru-RU" sz="1700" dirty="0" err="1"/>
              <a:t>пацієнтами</a:t>
            </a:r>
            <a:r>
              <a:rPr lang="ru-RU" sz="1700" dirty="0"/>
              <a:t> </a:t>
            </a:r>
            <a:r>
              <a:rPr lang="ru-RU" sz="1700" dirty="0" err="1"/>
              <a:t>існує</a:t>
            </a:r>
            <a:r>
              <a:rPr lang="ru-RU" sz="1700" dirty="0"/>
              <a:t> потреба в </a:t>
            </a:r>
            <a:r>
              <a:rPr lang="ru-RU" sz="1700" dirty="0" err="1"/>
              <a:t>автоматизованій</a:t>
            </a:r>
            <a:r>
              <a:rPr lang="ru-RU" sz="1700" dirty="0"/>
              <a:t> </a:t>
            </a:r>
            <a:r>
              <a:rPr lang="ru-RU" sz="1700" dirty="0" err="1"/>
              <a:t>системі</a:t>
            </a:r>
            <a:r>
              <a:rPr lang="ru-RU" sz="1700" dirty="0"/>
              <a:t>, яка дозволить </a:t>
            </a:r>
            <a:r>
              <a:rPr lang="ru-RU" sz="1700" dirty="0" err="1"/>
              <a:t>безперервно</a:t>
            </a:r>
            <a:r>
              <a:rPr lang="ru-RU" sz="1700" dirty="0"/>
              <a:t> </a:t>
            </a:r>
            <a:r>
              <a:rPr lang="ru-RU" sz="1700" dirty="0" err="1"/>
              <a:t>збирати</a:t>
            </a:r>
            <a:r>
              <a:rPr lang="ru-RU" sz="1700" dirty="0"/>
              <a:t>, </a:t>
            </a:r>
            <a:r>
              <a:rPr lang="ru-RU" sz="1700" dirty="0" err="1"/>
              <a:t>зберігати</a:t>
            </a:r>
            <a:r>
              <a:rPr lang="ru-RU" sz="1700" dirty="0"/>
              <a:t>, </a:t>
            </a:r>
            <a:r>
              <a:rPr lang="ru-RU" sz="1700" dirty="0" err="1"/>
              <a:t>обробляти</a:t>
            </a:r>
            <a:r>
              <a:rPr lang="ru-RU" sz="1700" dirty="0"/>
              <a:t> та </a:t>
            </a:r>
            <a:r>
              <a:rPr lang="ru-RU" sz="1700" dirty="0" err="1"/>
              <a:t>аналізувати</a:t>
            </a:r>
            <a:r>
              <a:rPr lang="ru-RU" sz="1700" dirty="0"/>
              <a:t> </a:t>
            </a:r>
            <a:r>
              <a:rPr lang="ru-RU" sz="1700" dirty="0" err="1"/>
              <a:t>медичні</a:t>
            </a:r>
            <a:r>
              <a:rPr lang="ru-RU" sz="1700" dirty="0"/>
              <a:t> </a:t>
            </a:r>
            <a:r>
              <a:rPr lang="ru-RU" sz="1700" dirty="0" err="1"/>
              <a:t>показники</a:t>
            </a:r>
            <a:r>
              <a:rPr lang="ru-RU" sz="1700" dirty="0"/>
              <a:t> (пульс, температура, </a:t>
            </a:r>
            <a:r>
              <a:rPr lang="ru-RU" sz="1700" dirty="0" err="1"/>
              <a:t>тиск</a:t>
            </a:r>
            <a:r>
              <a:rPr lang="ru-RU" sz="1700" dirty="0"/>
              <a:t>) для </a:t>
            </a:r>
            <a:r>
              <a:rPr lang="ru-RU" sz="1700" dirty="0" err="1"/>
              <a:t>своєчасного</a:t>
            </a:r>
            <a:r>
              <a:rPr lang="ru-RU" sz="1700" dirty="0"/>
              <a:t> </a:t>
            </a:r>
            <a:r>
              <a:rPr lang="ru-RU" sz="1700" dirty="0" err="1"/>
              <a:t>виявлення</a:t>
            </a:r>
            <a:r>
              <a:rPr lang="ru-RU" sz="1700" dirty="0"/>
              <a:t> </a:t>
            </a:r>
            <a:r>
              <a:rPr lang="ru-RU" sz="1700" dirty="0" err="1"/>
              <a:t>відхилень</a:t>
            </a:r>
            <a:r>
              <a:rPr lang="ru-RU" sz="1700" dirty="0"/>
              <a:t> та </a:t>
            </a:r>
            <a:r>
              <a:rPr lang="ru-RU" sz="1700" dirty="0" err="1"/>
              <a:t>інформування</a:t>
            </a:r>
            <a:r>
              <a:rPr lang="ru-RU" sz="1700" dirty="0"/>
              <a:t> </a:t>
            </a:r>
            <a:r>
              <a:rPr lang="ru-RU" sz="1700" dirty="0" err="1"/>
              <a:t>медичного</a:t>
            </a:r>
            <a:r>
              <a:rPr lang="ru-RU" sz="1700" dirty="0"/>
              <a:t> персоналу </a:t>
            </a:r>
            <a:r>
              <a:rPr lang="ru-RU" sz="1700" dirty="0" err="1"/>
              <a:t>або</a:t>
            </a:r>
            <a:r>
              <a:rPr lang="ru-RU" sz="1700" dirty="0"/>
              <a:t> </a:t>
            </a:r>
            <a:r>
              <a:rPr lang="ru-RU" sz="1700" dirty="0" err="1"/>
              <a:t>родичів</a:t>
            </a:r>
            <a:r>
              <a:rPr lang="ru-RU" sz="1700" dirty="0"/>
              <a:t>.</a:t>
            </a:r>
          </a:p>
          <a:p>
            <a:pPr marL="114300" indent="0" algn="just">
              <a:buNone/>
            </a:pPr>
            <a:endParaRPr lang="ru-RU" sz="1700" dirty="0"/>
          </a:p>
          <a:p>
            <a:pPr marL="114300" indent="0" algn="just">
              <a:buNone/>
            </a:pPr>
            <a:r>
              <a:rPr lang="ru-RU" sz="1700" b="1" dirty="0"/>
              <a:t>Проблема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ru-RU" sz="1700" dirty="0" err="1"/>
              <a:t>існуючі</a:t>
            </a:r>
            <a:r>
              <a:rPr lang="ru-RU" sz="1700" dirty="0"/>
              <a:t> </a:t>
            </a:r>
            <a:r>
              <a:rPr lang="ru-RU" sz="1700" dirty="0" err="1"/>
              <a:t>рішення</a:t>
            </a:r>
            <a:r>
              <a:rPr lang="ru-RU" sz="1700" dirty="0"/>
              <a:t> не </a:t>
            </a:r>
            <a:r>
              <a:rPr lang="ru-RU" sz="1700" dirty="0" err="1"/>
              <a:t>підтримують</a:t>
            </a:r>
            <a:r>
              <a:rPr lang="ru-RU" sz="1700" dirty="0"/>
              <a:t> </a:t>
            </a:r>
            <a:r>
              <a:rPr lang="ru-RU" sz="1700" dirty="0" err="1"/>
              <a:t>підключення</a:t>
            </a:r>
            <a:r>
              <a:rPr lang="ru-RU" sz="1700" dirty="0"/>
              <a:t> </a:t>
            </a:r>
            <a:r>
              <a:rPr lang="ru-RU" sz="1700" dirty="0" err="1"/>
              <a:t>IoT-пристроїв</a:t>
            </a:r>
            <a:r>
              <a:rPr lang="ru-RU" sz="1700" dirty="0"/>
              <a:t>, не </a:t>
            </a:r>
            <a:r>
              <a:rPr lang="ru-RU" sz="1700" dirty="0" err="1"/>
              <a:t>здійснюють</a:t>
            </a:r>
            <a:r>
              <a:rPr lang="ru-RU" sz="1700" dirty="0"/>
              <a:t> </a:t>
            </a:r>
            <a:r>
              <a:rPr lang="ru-RU" sz="1700" dirty="0" err="1"/>
              <a:t>автоматичний</a:t>
            </a:r>
            <a:r>
              <a:rPr lang="ru-RU" sz="1700" dirty="0"/>
              <a:t> </a:t>
            </a:r>
            <a:r>
              <a:rPr lang="ru-RU" sz="1700" dirty="0" err="1"/>
              <a:t>аналіз</a:t>
            </a:r>
            <a:r>
              <a:rPr lang="ru-RU" sz="1700" dirty="0"/>
              <a:t> </a:t>
            </a:r>
            <a:r>
              <a:rPr lang="ru-RU" sz="1700" dirty="0" err="1"/>
              <a:t>показників</a:t>
            </a:r>
            <a:r>
              <a:rPr lang="ru-RU" sz="1700" dirty="0"/>
              <a:t> і не </a:t>
            </a:r>
            <a:r>
              <a:rPr lang="ru-RU" sz="1700" dirty="0" err="1"/>
              <a:t>мають</a:t>
            </a:r>
            <a:r>
              <a:rPr lang="ru-RU" sz="1700" dirty="0"/>
              <a:t> </a:t>
            </a:r>
            <a:r>
              <a:rPr lang="ru-RU" sz="1700" dirty="0" err="1"/>
              <a:t>гнучкої</a:t>
            </a:r>
            <a:r>
              <a:rPr lang="ru-RU" sz="1700" dirty="0"/>
              <a:t> </a:t>
            </a:r>
            <a:r>
              <a:rPr lang="ru-RU" sz="1700" dirty="0" err="1"/>
              <a:t>системи</a:t>
            </a:r>
            <a:r>
              <a:rPr lang="ru-RU" sz="1700" dirty="0"/>
              <a:t> </a:t>
            </a:r>
            <a:r>
              <a:rPr lang="ru-RU" sz="1700" dirty="0" err="1"/>
              <a:t>сповіщень</a:t>
            </a:r>
            <a:r>
              <a:rPr lang="ru-RU" sz="1700" dirty="0"/>
              <a:t> та </a:t>
            </a:r>
            <a:r>
              <a:rPr lang="ru-RU" sz="1700" dirty="0" err="1"/>
              <a:t>призначень</a:t>
            </a:r>
            <a:r>
              <a:rPr lang="ru-RU" sz="1700" dirty="0"/>
              <a:t>.</a:t>
            </a:r>
          </a:p>
          <a:p>
            <a:pPr marL="182563" indent="0">
              <a:buNone/>
            </a:pPr>
            <a:endParaRPr lang="uk-UA" sz="17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C9A79EAA-AFD7-7E21-420E-54CDD0F8B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A55FAD41-A296-B8E6-6B97-813DD8591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46BF975-5D1D-AEE5-6373-4BD71658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880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Розроблена система реалізує серверну частину платформи для медичного моніторингу, яка:</a:t>
            </a:r>
          </a:p>
          <a:p>
            <a:pPr marL="114300" indent="0" algn="just">
              <a:buNone/>
            </a:pPr>
            <a:endParaRPr lang="uk-UA" sz="1700" dirty="0"/>
          </a:p>
          <a:p>
            <a:pPr algn="just"/>
            <a:r>
              <a:rPr lang="uk-UA" sz="1700" dirty="0"/>
              <a:t>приймає дані про стан здоров’я пацієнтів через </a:t>
            </a:r>
            <a:r>
              <a:rPr lang="en-US" sz="1700" dirty="0"/>
              <a:t>REST API;</a:t>
            </a:r>
          </a:p>
          <a:p>
            <a:pPr algn="just"/>
            <a:r>
              <a:rPr lang="uk-UA" sz="1700" dirty="0"/>
              <a:t>зберігає, обробляє та аналізує ці дані у базі </a:t>
            </a:r>
            <a:r>
              <a:rPr lang="en-US" sz="1700" dirty="0"/>
              <a:t>PostgreSQL;</a:t>
            </a:r>
          </a:p>
          <a:p>
            <a:pPr algn="just"/>
            <a:r>
              <a:rPr lang="uk-UA" sz="1700" dirty="0"/>
              <a:t>автоматично надсилає сповіщення у разі виявлення ризиків;</a:t>
            </a:r>
          </a:p>
          <a:p>
            <a:pPr algn="just"/>
            <a:r>
              <a:rPr lang="uk-UA" sz="1700" dirty="0"/>
              <a:t>підтримує багаторівневу систему доступу (лікар, пацієнт, родич);</a:t>
            </a:r>
          </a:p>
          <a:p>
            <a:pPr algn="just"/>
            <a:r>
              <a:rPr lang="uk-UA" sz="1700" dirty="0"/>
              <a:t>дозволяє формувати плани лікування, призначати візити та вести електронні щоденники пацієнтів;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D8689FE5-5187-89DB-0847-F34957AD4D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A2CBC-C6DD-85D2-EAE8-3DF94B322AA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214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CD7C067-81C8-3181-8E30-8740C986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147F72B2-A4D8-619A-A6C3-2AE26395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3694" y="742350"/>
            <a:ext cx="851661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/>
              <a:t>Для розробки серверної частини програмної системи було обрано наступні інструменти:</a:t>
            </a:r>
          </a:p>
          <a:p>
            <a:pPr algn="just"/>
            <a:endParaRPr lang="uk-UA" sz="1700" dirty="0"/>
          </a:p>
          <a:p>
            <a:pPr algn="just"/>
            <a:r>
              <a:rPr lang="en-US" sz="1700" b="1" dirty="0"/>
              <a:t>Go</a:t>
            </a:r>
            <a:r>
              <a:rPr lang="en-US" sz="1700" dirty="0"/>
              <a:t> — </a:t>
            </a:r>
            <a:r>
              <a:rPr lang="uk-UA" sz="1700" dirty="0"/>
              <a:t>основна мова програмування, що забезпечує високу</a:t>
            </a:r>
            <a:r>
              <a:rPr lang="en-US" sz="1700" dirty="0"/>
              <a:t>  </a:t>
            </a:r>
            <a:r>
              <a:rPr lang="uk-UA" sz="1700" dirty="0"/>
              <a:t>продуктивність, безпеку типів та зручність паралельної обробки запитів;</a:t>
            </a:r>
          </a:p>
          <a:p>
            <a:pPr algn="just"/>
            <a:r>
              <a:rPr lang="en-US" sz="1700" b="1" dirty="0"/>
              <a:t>Gin</a:t>
            </a:r>
            <a:r>
              <a:rPr lang="en-US" sz="1700" dirty="0"/>
              <a:t> —</a:t>
            </a:r>
            <a:r>
              <a:rPr lang="uk-UA" sz="1700" dirty="0"/>
              <a:t> веб-фреймворк для </a:t>
            </a:r>
            <a:r>
              <a:rPr lang="en-US" sz="1700" dirty="0"/>
              <a:t>Go, </a:t>
            </a:r>
            <a:r>
              <a:rPr lang="uk-UA" sz="1700" dirty="0"/>
              <a:t>який дозволяє створювати </a:t>
            </a:r>
            <a:r>
              <a:rPr lang="en-US" sz="1700" dirty="0"/>
              <a:t>RESTful API;</a:t>
            </a:r>
          </a:p>
          <a:p>
            <a:pPr algn="just"/>
            <a:r>
              <a:rPr lang="en-US" sz="1700" b="1" dirty="0"/>
              <a:t>PostgreSQL</a:t>
            </a:r>
            <a:r>
              <a:rPr lang="en-US" sz="1700" dirty="0"/>
              <a:t> —</a:t>
            </a:r>
            <a:r>
              <a:rPr lang="uk-UA" sz="1700" dirty="0"/>
              <a:t> реляційна система керування базами даних, обрана для зберігання структурованих медичних даних;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E95D6CE9-F68E-61AC-24C8-8A64D34FB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41" y="4037398"/>
            <a:ext cx="404587" cy="5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A88B5283-083B-884C-9647-64124F8CB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8631FF1C-BECA-74EE-8869-20A652C14A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190048-FC39-ECBF-5496-9F387B2FC7D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700B290-C4AC-E951-F620-2F659F5BEF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6" descr="Postgresql PNG Images - CleanPNG">
            <a:extLst>
              <a:ext uri="{FF2B5EF4-FFF2-40B4-BE49-F238E27FC236}">
                <a16:creationId xmlns:a16="http://schemas.microsoft.com/office/drawing/2014/main" id="{3DE484B2-C3F1-E476-BFC8-588630A61C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25" y="2724150"/>
            <a:ext cx="520690" cy="5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 descr="Postgresql PNG Images - CleanPNG">
            <a:extLst>
              <a:ext uri="{FF2B5EF4-FFF2-40B4-BE49-F238E27FC236}">
                <a16:creationId xmlns:a16="http://schemas.microsoft.com/office/drawing/2014/main" id="{F96C42DA-B4DD-CD0B-3A2D-3DA236647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10" descr="Postgresql PNG Images - CleanPNG">
            <a:extLst>
              <a:ext uri="{FF2B5EF4-FFF2-40B4-BE49-F238E27FC236}">
                <a16:creationId xmlns:a16="http://schemas.microsoft.com/office/drawing/2014/main" id="{21864DDB-394B-EFEC-15C3-90DA7761A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40" name="Picture 16" descr="Download PostgreSQL Logo in SVG Vector or PNG File Format - Logo.wine">
            <a:extLst>
              <a:ext uri="{FF2B5EF4-FFF2-40B4-BE49-F238E27FC236}">
                <a16:creationId xmlns:a16="http://schemas.microsoft.com/office/drawing/2014/main" id="{2F8ED4F5-DD14-151F-A9D3-D0D2DDCD2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4" t="13181" r="25817" b="12866"/>
          <a:stretch>
            <a:fillRect/>
          </a:stretch>
        </p:blipFill>
        <p:spPr bwMode="auto">
          <a:xfrm>
            <a:off x="5029200" y="3574463"/>
            <a:ext cx="1009630" cy="104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 · GitHub Topics · GitHub">
            <a:extLst>
              <a:ext uri="{FF2B5EF4-FFF2-40B4-BE49-F238E27FC236}">
                <a16:creationId xmlns:a16="http://schemas.microsoft.com/office/drawing/2014/main" id="{FFBE0F64-F6C8-01C1-6169-364D7F30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05" y="2876550"/>
            <a:ext cx="1973995" cy="20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10A62C8B-E8BE-DB10-919E-4510FA23F79E}"/>
              </a:ext>
            </a:extLst>
          </p:cNvPr>
          <p:cNvCxnSpPr>
            <a:cxnSpLocks/>
          </p:cNvCxnSpPr>
          <p:nvPr/>
        </p:nvCxnSpPr>
        <p:spPr>
          <a:xfrm>
            <a:off x="4782355" y="3488461"/>
            <a:ext cx="0" cy="121577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510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71782" y="520791"/>
            <a:ext cx="8520600" cy="391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dirty="0"/>
              <a:t>Реалізовано тришарову архітектуру серверної частини системи:</a:t>
            </a:r>
          </a:p>
          <a:p>
            <a:pPr algn="just"/>
            <a:r>
              <a:rPr lang="en-US" sz="1400" b="1" dirty="0"/>
              <a:t>Handler</a:t>
            </a:r>
            <a:r>
              <a:rPr lang="en-US" sz="1400" dirty="0"/>
              <a:t> – </a:t>
            </a:r>
            <a:r>
              <a:rPr lang="uk-UA" sz="1400" dirty="0"/>
              <a:t>шар обробників </a:t>
            </a:r>
            <a:r>
              <a:rPr lang="en-US" sz="1400" dirty="0"/>
              <a:t>HTTP-</a:t>
            </a:r>
            <a:r>
              <a:rPr lang="uk-UA" sz="1400" dirty="0"/>
              <a:t>запитів, який реалізує зовнішній </a:t>
            </a:r>
            <a:r>
              <a:rPr lang="en-US" sz="1400" dirty="0"/>
              <a:t>REST API;</a:t>
            </a:r>
          </a:p>
          <a:p>
            <a:pPr algn="just"/>
            <a:r>
              <a:rPr lang="en-US" sz="1400" b="1" dirty="0"/>
              <a:t>Service</a:t>
            </a:r>
            <a:r>
              <a:rPr lang="en-US" sz="1400" dirty="0"/>
              <a:t> – </a:t>
            </a:r>
            <a:r>
              <a:rPr lang="uk-UA" sz="1400" dirty="0"/>
              <a:t>бізнес-логіка, що відповідає за обробку даних, прийняття рішень та взаємодію з іншими шарами;</a:t>
            </a:r>
          </a:p>
          <a:p>
            <a:pPr algn="just"/>
            <a:r>
              <a:rPr lang="en-US" sz="1400" b="1" dirty="0"/>
              <a:t>Repository</a:t>
            </a:r>
            <a:r>
              <a:rPr lang="en-US" sz="1400" dirty="0"/>
              <a:t> – </a:t>
            </a:r>
            <a:r>
              <a:rPr lang="uk-UA" sz="1400" dirty="0"/>
              <a:t>рівень прямої роботи з базою даних </a:t>
            </a:r>
            <a:r>
              <a:rPr lang="en-US" sz="1400" dirty="0"/>
              <a:t>PostgreSQL, </a:t>
            </a:r>
            <a:r>
              <a:rPr lang="uk-UA" sz="1400" dirty="0"/>
              <a:t>де реалізовано запити на збереження, оновлення та отримання даних.</a:t>
            </a:r>
          </a:p>
          <a:p>
            <a:pPr marL="114300" indent="0" algn="just">
              <a:buNone/>
            </a:pPr>
            <a:r>
              <a:rPr lang="uk-UA" sz="1400" dirty="0"/>
              <a:t>Окрім основної архітектури, виокремлено окремі пакети:</a:t>
            </a:r>
          </a:p>
          <a:p>
            <a:pPr algn="just"/>
            <a:r>
              <a:rPr lang="en-US" sz="1400" b="1" dirty="0"/>
              <a:t>Structures</a:t>
            </a:r>
            <a:r>
              <a:rPr lang="en-US" sz="1400" dirty="0"/>
              <a:t> – </a:t>
            </a:r>
            <a:r>
              <a:rPr lang="uk-UA" sz="1400" dirty="0"/>
              <a:t>визначення типів даних (</a:t>
            </a:r>
            <a:r>
              <a:rPr lang="en-US" sz="1400" dirty="0"/>
              <a:t>DTO, </a:t>
            </a:r>
            <a:r>
              <a:rPr lang="uk-UA" sz="1400" dirty="0"/>
              <a:t>моделі);</a:t>
            </a:r>
          </a:p>
          <a:p>
            <a:pPr algn="just"/>
            <a:r>
              <a:rPr lang="en-US" sz="1400" b="1" dirty="0" err="1"/>
              <a:t>NotificationsCentre</a:t>
            </a:r>
            <a:r>
              <a:rPr lang="en-US" sz="1400" dirty="0"/>
              <a:t> – </a:t>
            </a:r>
            <a:r>
              <a:rPr lang="uk-UA" sz="1400" dirty="0"/>
              <a:t>асинхронна система надсилання повідомлень і нагадувань.</a:t>
            </a:r>
          </a:p>
          <a:p>
            <a:pPr marL="114300" indent="0" algn="just">
              <a:buNone/>
            </a:pPr>
            <a:endParaRPr lang="uk-UA" sz="1400" dirty="0"/>
          </a:p>
          <a:p>
            <a:pPr marL="114300" indent="0" algn="just">
              <a:buNone/>
            </a:pPr>
            <a:r>
              <a:rPr lang="uk-UA" sz="1400" dirty="0"/>
              <a:t>Опис ключових компонентів:</a:t>
            </a:r>
          </a:p>
          <a:p>
            <a:pPr algn="just"/>
            <a:r>
              <a:rPr lang="en-US" sz="1400" b="1" dirty="0"/>
              <a:t>Gin Framework</a:t>
            </a:r>
            <a:r>
              <a:rPr lang="en-US" sz="1400" dirty="0"/>
              <a:t> </a:t>
            </a:r>
            <a:r>
              <a:rPr lang="uk-UA" sz="1400" dirty="0"/>
              <a:t>використовується на рівні </a:t>
            </a:r>
            <a:r>
              <a:rPr lang="en-US" sz="1400" dirty="0"/>
              <a:t>Handler </a:t>
            </a:r>
            <a:r>
              <a:rPr lang="uk-UA" sz="1400" dirty="0"/>
              <a:t>для створення </a:t>
            </a:r>
            <a:r>
              <a:rPr lang="en-US" sz="1400" dirty="0"/>
              <a:t>REST API.</a:t>
            </a:r>
          </a:p>
          <a:p>
            <a:pPr algn="just"/>
            <a:r>
              <a:rPr lang="uk-UA" sz="1400" b="1" dirty="0"/>
              <a:t>База даних </a:t>
            </a:r>
            <a:r>
              <a:rPr lang="en-US" sz="1400" b="1" dirty="0"/>
              <a:t>PostgreSQL</a:t>
            </a:r>
            <a:r>
              <a:rPr lang="en-US" sz="1400" dirty="0"/>
              <a:t> </a:t>
            </a:r>
            <a:r>
              <a:rPr lang="uk-UA" sz="1400" dirty="0"/>
              <a:t>реалізує зберігання інформації про користувачів, показники здоров’я, плани лікування тощо.</a:t>
            </a:r>
          </a:p>
          <a:p>
            <a:pPr algn="just"/>
            <a:r>
              <a:rPr lang="en-US" sz="1400" b="1" dirty="0"/>
              <a:t>MQTT-</a:t>
            </a:r>
            <a:r>
              <a:rPr lang="uk-UA" sz="1400" b="1" dirty="0"/>
              <a:t>протокол</a:t>
            </a:r>
            <a:r>
              <a:rPr lang="uk-UA" sz="1400" dirty="0"/>
              <a:t> – забезпечує отримання даних від </a:t>
            </a:r>
            <a:r>
              <a:rPr lang="en-US" sz="1400" dirty="0"/>
              <a:t>IoT-</a:t>
            </a:r>
            <a:r>
              <a:rPr lang="uk-UA" sz="1400" dirty="0"/>
              <a:t>пристроїв у режимі підписки.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B5A94D2-3E7A-FCF6-67A8-B520BE29F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схема, текст, План, Кресленн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E95CC135-8B79-278C-00BB-24DA0AF5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9" y="1356079"/>
            <a:ext cx="3685207" cy="34926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5FBEE37D-6C40-0645-1D6D-6713A23F2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7D6AADB6-B6DD-4D58-B519-0664A038A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1782" y="581751"/>
            <a:ext cx="8685474" cy="69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dirty="0"/>
              <a:t>     </a:t>
            </a:r>
          </a:p>
          <a:p>
            <a:pPr marL="114300" indent="0" algn="just">
              <a:buNone/>
            </a:pPr>
            <a:r>
              <a:rPr lang="uk-UA" sz="1500" b="1" dirty="0"/>
              <a:t>          </a:t>
            </a:r>
            <a:r>
              <a:rPr lang="en-US" sz="1500" b="1" dirty="0"/>
              <a:t>UML </a:t>
            </a:r>
            <a:r>
              <a:rPr lang="uk-UA" sz="1500" b="1" dirty="0"/>
              <a:t>діаграма компонент серверу                             </a:t>
            </a:r>
            <a:r>
              <a:rPr lang="en-US" sz="1500" b="1" dirty="0"/>
              <a:t>UML </a:t>
            </a:r>
            <a:r>
              <a:rPr lang="uk-UA" sz="1500" b="1" dirty="0"/>
              <a:t>діаграма розгортання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3CF8273-8644-010C-82BE-6948F8D6C5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BF7D3-EC7A-D782-3FD2-6FE6F5F10A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 descr="Зображення, що містить текст, схема, План, Кресленн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68711D98-B09C-F79F-A5B3-28F9EE5C0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52" y="1448859"/>
            <a:ext cx="3355185" cy="3112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2898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E1076125083F641B0F21CE197E0181E" ma:contentTypeVersion="5" ma:contentTypeDescription="Створення нового документа." ma:contentTypeScope="" ma:versionID="37d3821ba96eb807f4c748704261efc1">
  <xsd:schema xmlns:xsd="http://www.w3.org/2001/XMLSchema" xmlns:xs="http://www.w3.org/2001/XMLSchema" xmlns:p="http://schemas.microsoft.com/office/2006/metadata/properties" xmlns:ns3="c9420a47-8af5-4266-a1f5-8365f64f773a" targetNamespace="http://schemas.microsoft.com/office/2006/metadata/properties" ma:root="true" ma:fieldsID="59bbd0b0303773682d7dcbace1d713dc" ns3:_="">
    <xsd:import namespace="c9420a47-8af5-4266-a1f5-8365f64f77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20a47-8af5-4266-a1f5-8365f64f7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420a47-8af5-4266-a1f5-8365f64f773a" xsi:nil="true"/>
  </documentManagement>
</p:properties>
</file>

<file path=customXml/itemProps1.xml><?xml version="1.0" encoding="utf-8"?>
<ds:datastoreItem xmlns:ds="http://schemas.openxmlformats.org/officeDocument/2006/customXml" ds:itemID="{AEAE0E54-CDE0-475F-9C8A-164C88FB9E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53EF00-271D-4B45-95FF-21FC50DFB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20a47-8af5-4266-a1f5-8365f64f7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14E006-7B7A-4CA0-A80F-313A457C740E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c9420a47-8af5-4266-a1f5-8365f64f773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1261</TotalTime>
  <Words>1138</Words>
  <Application>Microsoft Office PowerPoint</Application>
  <PresentationFormat>Екран (16:9)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Economica</vt:lpstr>
      <vt:lpstr>Arial</vt:lpstr>
      <vt:lpstr>Open Sans</vt:lpstr>
      <vt:lpstr>Шаблон презентації кваліфікаційної роботи магістрів</vt:lpstr>
      <vt:lpstr>Програмна система для медичного моніторингу та догляду за пацієнтами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Постановка задачі та опис системи</vt:lpstr>
      <vt:lpstr>Вибір технологій розробки </vt:lpstr>
      <vt:lpstr>Архітектура створеного програмного забезпечення</vt:lpstr>
      <vt:lpstr>Архітектура створеного програмного забезпечення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Приклад реалізації</vt:lpstr>
      <vt:lpstr>Тестування </vt:lpstr>
      <vt:lpstr>Тестування </vt:lpstr>
      <vt:lpstr>Тестування </vt:lpstr>
      <vt:lpstr>Підсумки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Шпак</dc:creator>
  <cp:lastModifiedBy>Мария Сергеенкова</cp:lastModifiedBy>
  <cp:revision>46</cp:revision>
  <dcterms:created xsi:type="dcterms:W3CDTF">2025-06-01T18:55:04Z</dcterms:created>
  <dcterms:modified xsi:type="dcterms:W3CDTF">2025-06-19T21:27:16Z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0x010100EE1076125083F641B0F21CE197E0181E</vt:lpwstr>
  </property>
</Properties>
</file>