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51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6788" y="895738"/>
            <a:ext cx="3281100" cy="800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Платформа рекомендацій книг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76462" y="3481412"/>
            <a:ext cx="5692042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Студент: 	     ПЗПІ-22-8 </a:t>
            </a:r>
            <a:r>
              <a:rPr lang="uk-UA" dirty="0" err="1"/>
              <a:t>Шапаренко</a:t>
            </a:r>
            <a:r>
              <a:rPr lang="uk-UA" dirty="0"/>
              <a:t> Артем Васильович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</a:t>
            </a:r>
            <a:r>
              <a:rPr lang="uk-UA" dirty="0"/>
              <a:t>доц. кафедри ПІ Дмитро Колесников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r>
              <a:rPr lang="uk" dirty="0"/>
              <a:t>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779913" y="862154"/>
            <a:ext cx="2384435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/>
              <a:t>Сторінка реєстрації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34D020-4AC2-420E-830A-070793100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43" y="1693454"/>
            <a:ext cx="2264420" cy="24215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5FF0FA-F1F7-4E67-A28A-6624A070C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575819"/>
            <a:ext cx="4199384" cy="2539226"/>
          </a:xfrm>
          <a:prstGeom prst="rect">
            <a:avLst/>
          </a:prstGeom>
        </p:spPr>
      </p:pic>
      <p:sp>
        <p:nvSpPr>
          <p:cNvPr id="10" name="Google Shape;128;p22">
            <a:extLst>
              <a:ext uri="{FF2B5EF4-FFF2-40B4-BE49-F238E27FC236}">
                <a16:creationId xmlns:a16="http://schemas.microsoft.com/office/drawing/2014/main" id="{49AC20D8-DF91-4076-9F6F-76B266B8B6DD}"/>
              </a:ext>
            </a:extLst>
          </p:cNvPr>
          <p:cNvSpPr txBox="1">
            <a:spLocks/>
          </p:cNvSpPr>
          <p:nvPr/>
        </p:nvSpPr>
        <p:spPr>
          <a:xfrm>
            <a:off x="4430983" y="810415"/>
            <a:ext cx="3321246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r>
              <a:rPr lang="uk-UA" dirty="0"/>
              <a:t>Сторінка списку усіх книжок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07371" y="634160"/>
            <a:ext cx="4478929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/>
              <a:t>Сторінка детальної інформації книжки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10" name="Google Shape;128;p22">
            <a:extLst>
              <a:ext uri="{FF2B5EF4-FFF2-40B4-BE49-F238E27FC236}">
                <a16:creationId xmlns:a16="http://schemas.microsoft.com/office/drawing/2014/main" id="{49AC20D8-DF91-4076-9F6F-76B266B8B6DD}"/>
              </a:ext>
            </a:extLst>
          </p:cNvPr>
          <p:cNvSpPr txBox="1">
            <a:spLocks/>
          </p:cNvSpPr>
          <p:nvPr/>
        </p:nvSpPr>
        <p:spPr>
          <a:xfrm>
            <a:off x="5067021" y="480961"/>
            <a:ext cx="3722504" cy="128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r>
              <a:rPr lang="uk-UA" dirty="0"/>
              <a:t>Сторінка профілю користувача та його бібліотеки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7C278E-5978-41C0-BB8D-1855B1DF3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1465460"/>
            <a:ext cx="3918792" cy="23865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C85FF9-FA5D-4A63-B9D2-DDCB9ADAF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735" y="1378462"/>
            <a:ext cx="3947718" cy="23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0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900953"/>
            <a:ext cx="8520600" cy="3678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повноцінний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книг.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забезпечує базовий функціонал: реєстрацію та авторизацію, ведення читацької бібліотеки, система коментарів, оцінок та рекомендацій. Системою можуть користуватись як любителі, так і новачки у читанні.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напрями розвитку:</a:t>
            </a:r>
          </a:p>
          <a:p>
            <a:pPr marL="342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мобільного застосунку;</a:t>
            </a:r>
          </a:p>
          <a:p>
            <a:pPr marL="342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профілю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ускладнити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повідомлень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голосувань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652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Мета роботи: розробка веб-системи для ведення особистої бібліотеки зі зручним інструментом для вибору книжок та їх рекомендації на основі бібліотеки користувача.</a:t>
            </a:r>
            <a:endParaRPr dirty="0">
              <a:latin typeface="Economica" panose="020B060402020202020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ru-RU" dirty="0"/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: </a:t>
            </a:r>
            <a:r>
              <a:rPr lang="ru-RU" dirty="0" err="1"/>
              <a:t>знижується</a:t>
            </a:r>
            <a:r>
              <a:rPr lang="ru-RU" dirty="0"/>
              <a:t> </a:t>
            </a:r>
            <a:r>
              <a:rPr lang="ru-RU" dirty="0" err="1"/>
              <a:t>зацікавленість</a:t>
            </a:r>
            <a:r>
              <a:rPr lang="ru-RU" dirty="0"/>
              <a:t> широких </a:t>
            </a:r>
            <a:r>
              <a:rPr lang="ru-RU" dirty="0" err="1"/>
              <a:t>мас</a:t>
            </a:r>
            <a:r>
              <a:rPr lang="ru-RU" dirty="0"/>
              <a:t> у </a:t>
            </a:r>
            <a:r>
              <a:rPr lang="ru-RU" dirty="0" err="1"/>
              <a:t>читанні</a:t>
            </a:r>
            <a:r>
              <a:rPr lang="ru-RU" dirty="0"/>
              <a:t> </a:t>
            </a:r>
            <a:r>
              <a:rPr lang="ru-RU" dirty="0" err="1"/>
              <a:t>художньої</a:t>
            </a:r>
            <a:r>
              <a:rPr lang="ru-RU" dirty="0"/>
              <a:t> </a:t>
            </a:r>
            <a:r>
              <a:rPr lang="ru-RU" dirty="0" err="1"/>
              <a:t>літератури</a:t>
            </a:r>
            <a:r>
              <a:rPr lang="ru-RU" dirty="0"/>
              <a:t> через </a:t>
            </a:r>
            <a:r>
              <a:rPr lang="ru-RU" dirty="0" err="1"/>
              <a:t>залежність</a:t>
            </a:r>
            <a:r>
              <a:rPr lang="ru-RU" dirty="0"/>
              <a:t> до </a:t>
            </a:r>
            <a:r>
              <a:rPr lang="ru-RU" dirty="0" err="1"/>
              <a:t>стрічок</a:t>
            </a:r>
            <a:r>
              <a:rPr lang="ru-RU" dirty="0"/>
              <a:t> </a:t>
            </a:r>
            <a:r>
              <a:rPr lang="ru-RU" dirty="0" err="1"/>
              <a:t>соціальних</a:t>
            </a:r>
            <a:r>
              <a:rPr lang="ru-RU" dirty="0"/>
              <a:t> мереж,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ігор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коротких </a:t>
            </a:r>
            <a:r>
              <a:rPr lang="ru-RU" dirty="0" err="1"/>
              <a:t>відео</a:t>
            </a:r>
            <a:r>
              <a:rPr lang="ru-RU" dirty="0"/>
              <a:t>.</a:t>
            </a:r>
            <a:endParaRPr lang="ru-RU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70000"/>
              </a:lnSpc>
              <a:buNone/>
            </a:pPr>
            <a: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 досліджених  конкурентів:</a:t>
            </a:r>
          </a:p>
          <a:p>
            <a:pPr marL="0" lvl="0" indent="0" algn="just" rtl="0">
              <a:lnSpc>
                <a:spcPct val="170000"/>
              </a:lnSpc>
              <a:buNone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GoodReads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велика база, але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endParaRPr lang="uk" sz="16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70000"/>
              </a:lnSpc>
              <a:buNone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MyBook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підпискою</a:t>
            </a:r>
            <a:endParaRPr lang="uk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70000"/>
              </a:lnSpc>
              <a:buNone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Bookly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мінімалістичний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без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рекомендаційної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70000"/>
              </a:lnSpc>
              <a:buNone/>
            </a:pPr>
            <a: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Зазначення прогалин у наявних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аналогах програмного забезпечення: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70000"/>
              </a:lnSpc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Надмірно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застарілий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marL="0" lvl="0" indent="0" algn="just" rtl="0">
              <a:lnSpc>
                <a:spcPct val="170000"/>
              </a:lnSpc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Погана система рекомендацій книг або її відсутність</a:t>
            </a:r>
          </a:p>
          <a:p>
            <a:pPr marL="0" lvl="0" indent="0" algn="just" rtl="0">
              <a:lnSpc>
                <a:spcPct val="170000"/>
              </a:lnSpc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платного доступу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функціоналу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4454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70000"/>
              </a:lnSpc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Проблема: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зниження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зацікавленості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широких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мас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у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читанні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художньої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літератури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 користь «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затягуючих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» систем – соціальні мережі, мобільні ігри, відеохостинги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lnSpc>
                <a:spcPct val="170000"/>
              </a:lnSpc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Очікувані результати: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lvl="0" indent="-285750" algn="l" rtl="0">
              <a:lnSpc>
                <a:spcPct val="170000"/>
              </a:lnSpc>
              <a:buFont typeface="Economica" panose="020B0604020202020204" charset="0"/>
              <a:buChar char="‒"/>
            </a:pPr>
            <a:r>
              <a:rPr lang="uk-UA" dirty="0">
                <a:latin typeface="Economica" panose="020B0604020202020204" charset="0"/>
              </a:rPr>
              <a:t>персоналізовані рекомендації;</a:t>
            </a:r>
          </a:p>
          <a:p>
            <a:pPr marL="285750" lvl="0" indent="-285750" algn="l" rtl="0">
              <a:lnSpc>
                <a:spcPct val="170000"/>
              </a:lnSpc>
              <a:buFont typeface="Economica" panose="020B0604020202020204" charset="0"/>
              <a:buChar char="‒"/>
            </a:pPr>
            <a:r>
              <a:rPr lang="uk-UA" dirty="0">
                <a:latin typeface="Economica" panose="020B0604020202020204" charset="0"/>
              </a:rPr>
              <a:t>ведення особистої бібліотеки;</a:t>
            </a:r>
          </a:p>
          <a:p>
            <a:pPr marL="285750" lvl="0" indent="-285750" algn="l" rtl="0">
              <a:lnSpc>
                <a:spcPct val="170000"/>
              </a:lnSpc>
              <a:buFont typeface="Economica" panose="020B0604020202020204" charset="0"/>
              <a:buChar char="‒"/>
            </a:pPr>
            <a:r>
              <a:rPr lang="uk-UA" dirty="0">
                <a:latin typeface="Economica" panose="020B0604020202020204" charset="0"/>
              </a:rPr>
              <a:t>адаптивний та інтуїтивний інтерфейс;</a:t>
            </a:r>
          </a:p>
          <a:p>
            <a:pPr marL="285750" lvl="0" indent="-285750" algn="l" rtl="0">
              <a:lnSpc>
                <a:spcPct val="170000"/>
              </a:lnSpc>
              <a:buFont typeface="Economica" panose="020B0604020202020204" charset="0"/>
              <a:buChar char="‒"/>
            </a:pPr>
            <a:r>
              <a:rPr lang="uk-UA" dirty="0">
                <a:latin typeface="Economica" panose="020B0604020202020204" charset="0"/>
              </a:rPr>
              <a:t>збереження </a:t>
            </a:r>
            <a:r>
              <a:rPr lang="uk-UA" dirty="0" err="1">
                <a:latin typeface="Economica" panose="020B0604020202020204" charset="0"/>
              </a:rPr>
              <a:t>данних</a:t>
            </a:r>
            <a:r>
              <a:rPr lang="uk-UA" dirty="0">
                <a:latin typeface="Economica" panose="020B0604020202020204" charset="0"/>
              </a:rPr>
              <a:t> у базі даних.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9458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624404" y="1005739"/>
            <a:ext cx="4437888" cy="2651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 частина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мова програмування: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marL="285750" indent="-285750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 </a:t>
            </a:r>
            <a:r>
              <a:rPr lang="uk-UA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данних</a:t>
            </a: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6" name="Google Shape;93;p17">
            <a:extLst>
              <a:ext uri="{FF2B5EF4-FFF2-40B4-BE49-F238E27FC236}">
                <a16:creationId xmlns:a16="http://schemas.microsoft.com/office/drawing/2014/main" id="{37B1AB73-6985-49BA-8AAA-F3636495FEA6}"/>
              </a:ext>
            </a:extLst>
          </p:cNvPr>
          <p:cNvSpPr txBox="1">
            <a:spLocks/>
          </p:cNvSpPr>
          <p:nvPr/>
        </p:nvSpPr>
        <p:spPr>
          <a:xfrm>
            <a:off x="494580" y="925863"/>
            <a:ext cx="3987798" cy="27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buFont typeface="Open Sans"/>
              <a:buNone/>
            </a:pP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285750" indent="-285750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бібліотека: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React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стилізація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ru-RU" dirty="0">
              <a:latin typeface="Economica" panose="020B0604020202020204" charset="0"/>
            </a:endParaRPr>
          </a:p>
        </p:txBody>
      </p:sp>
      <p:sp>
        <p:nvSpPr>
          <p:cNvPr id="7" name="Google Shape;93;p17">
            <a:extLst>
              <a:ext uri="{FF2B5EF4-FFF2-40B4-BE49-F238E27FC236}">
                <a16:creationId xmlns:a16="http://schemas.microsoft.com/office/drawing/2014/main" id="{3DEFE377-4D5A-401F-A4AB-09A9211D5A57}"/>
              </a:ext>
            </a:extLst>
          </p:cNvPr>
          <p:cNvSpPr txBox="1">
            <a:spLocks/>
          </p:cNvSpPr>
          <p:nvPr/>
        </p:nvSpPr>
        <p:spPr>
          <a:xfrm>
            <a:off x="2761983" y="3445454"/>
            <a:ext cx="3440790" cy="6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buFont typeface="Open Sans"/>
              <a:buNone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контролю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верс</a:t>
            </a:r>
            <a:r>
              <a:rPr lang="uk-UA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ій</a:t>
            </a: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Архітектура застосунку побудована на основі клієнт-серверної моделі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Компоненти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Open Sans" panose="020B0606030504020204" pitchFamily="34" charset="0"/>
              <a:buChar char="–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React-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клієнт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інтерфейс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і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навігація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Open Sans" panose="020B0606030504020204" pitchFamily="34" charset="0"/>
              <a:buChar char="–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Spring Boot API: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обробка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запитів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бізнес-логіка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Open Sans" panose="020B0606030504020204" pitchFamily="34" charset="0"/>
              <a:buChar char="–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PostgreSQL: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зберігання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книг,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користувачів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оцінок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Використано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патерни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Controller-Service-Repository,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Strategy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Observer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Open Sans" panose="020B0606030504020204" pitchFamily="34" charset="0"/>
              <a:buChar char="–"/>
            </a:pP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2765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системи здійснювалась на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Java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JavaScript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у таких середовищах програмування як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IntelliJ IDEA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WebStorm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відповідно. Для розробки серверної частини був використаний такий фреймворк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Java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як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Spring Boot,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зберігання даних використовується база даних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Spring Boot,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клієнтська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частина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розроблялась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на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бібліотеці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React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із використанням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JavaScript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. Стилізація сторінок була здійснена з використанням бібліотеки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Tailwind.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У ролі системи контролю версій використовувалась така система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як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Git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із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GitHub.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uk-UA" dirty="0"/>
              <a:t>Під час розробки інтерфейсу було реалізовано принцип інтуїтивної зрозумілості — користувач легко орієнтується та з мінімальними зусиллями потрапляє на потрібні сторінки.</a:t>
            </a:r>
            <a:endParaRPr lang="en-US" dirty="0"/>
          </a:p>
          <a:p>
            <a:pPr marL="0" lvl="0" indent="0" algn="l" rtl="0">
              <a:lnSpc>
                <a:spcPct val="170000"/>
              </a:lnSpc>
              <a:spcAft>
                <a:spcPts val="0"/>
              </a:spcAft>
              <a:buNone/>
            </a:pPr>
            <a:r>
              <a:rPr lang="uk" dirty="0"/>
              <a:t>2. Використані методи: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Tx/>
              <a:buChar char="-"/>
            </a:pPr>
            <a:r>
              <a:rPr lang="en-US" dirty="0"/>
              <a:t>Single Page Application;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Tx/>
              <a:buChar char="-"/>
            </a:pPr>
            <a:r>
              <a:rPr lang="en-US" dirty="0"/>
              <a:t>Single Responsibility Principle;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Tx/>
              <a:buChar char="-"/>
            </a:pPr>
            <a:r>
              <a:rPr lang="en-US" dirty="0"/>
              <a:t>Don’t Repeat Yourself.</a:t>
            </a:r>
            <a:endParaRPr lang="uk" dirty="0"/>
          </a:p>
          <a:p>
            <a:pPr marL="0" lvl="0" indent="0" algn="l" rtl="0">
              <a:lnSpc>
                <a:spcPct val="170000"/>
              </a:lnSpc>
              <a:spcAft>
                <a:spcPts val="0"/>
              </a:spcAft>
              <a:buNone/>
            </a:pPr>
            <a:r>
              <a:rPr lang="uk" dirty="0"/>
              <a:t>3. Послідовність :</a:t>
            </a:r>
          </a:p>
          <a:p>
            <a:pPr marL="0" lvl="0" indent="0" algn="l" rtl="0">
              <a:lnSpc>
                <a:spcPct val="170000"/>
              </a:lnSpc>
              <a:spcAft>
                <a:spcPts val="0"/>
              </a:spcAft>
              <a:buNone/>
            </a:pPr>
            <a:r>
              <a:rPr lang="uk-UA" dirty="0"/>
              <a:t>Користувацький інтерфейс будувався на основі </a:t>
            </a:r>
            <a:r>
              <a:rPr lang="en-US" dirty="0"/>
              <a:t>end-point</a:t>
            </a:r>
            <a:r>
              <a:rPr lang="uk-UA" dirty="0" err="1"/>
              <a:t>ів</a:t>
            </a:r>
            <a:r>
              <a:rPr lang="uk-UA" dirty="0"/>
              <a:t> </a:t>
            </a:r>
            <a:r>
              <a:rPr lang="en-US" dirty="0"/>
              <a:t>API</a:t>
            </a:r>
            <a:r>
              <a:rPr lang="uk-UA" dirty="0"/>
              <a:t>.</a:t>
            </a:r>
            <a:endParaRPr lang="uk" dirty="0"/>
          </a:p>
          <a:p>
            <a:pPr marL="0" lvl="0" indent="0" algn="l" rtl="0">
              <a:lnSpc>
                <a:spcPct val="170000"/>
              </a:lnSpc>
              <a:spcAft>
                <a:spcPts val="0"/>
              </a:spcAft>
              <a:buNone/>
            </a:pPr>
            <a:r>
              <a:rPr lang="uk" dirty="0"/>
              <a:t>4. Застосовані технології:</a:t>
            </a:r>
          </a:p>
          <a:p>
            <a:pPr marL="0" lvl="0" indent="0" algn="l" rtl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dirty="0"/>
              <a:t>JavaScript, React, Tailwind.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A115D0-515B-41F5-9F21-4E6A440B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96" y="1160520"/>
            <a:ext cx="4308104" cy="27862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78C8C7-E7B6-4398-842C-C7528BB5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777" y="1160520"/>
            <a:ext cx="4056538" cy="2786267"/>
          </a:xfrm>
          <a:prstGeom prst="rect">
            <a:avLst/>
          </a:prstGeom>
        </p:spPr>
      </p:pic>
      <p:sp>
        <p:nvSpPr>
          <p:cNvPr id="10" name="Google Shape;107;p19">
            <a:extLst>
              <a:ext uri="{FF2B5EF4-FFF2-40B4-BE49-F238E27FC236}">
                <a16:creationId xmlns:a16="http://schemas.microsoft.com/office/drawing/2014/main" id="{3548D7DE-EA36-4424-9E42-65B3983F2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509264"/>
            <a:ext cx="7427354" cy="58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Метод генерації рекомендацій на основі бібліотеки користувача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267</TotalTime>
  <Words>535</Words>
  <Application>Microsoft Office PowerPoint</Application>
  <PresentationFormat>Экран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Economica</vt:lpstr>
      <vt:lpstr>Open Sans</vt:lpstr>
      <vt:lpstr>Шаблон презентації кваліфікаційної роботи магістрів</vt:lpstr>
      <vt:lpstr>Платформа рекомендацій книг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Інтерфейс користувача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рекомендацій книг</dc:title>
  <dc:creator>Administrator</dc:creator>
  <cp:lastModifiedBy>Administrator</cp:lastModifiedBy>
  <cp:revision>16</cp:revision>
  <dcterms:created xsi:type="dcterms:W3CDTF">2025-06-09T18:42:42Z</dcterms:created>
  <dcterms:modified xsi:type="dcterms:W3CDTF">2025-06-10T13:36:08Z</dcterms:modified>
</cp:coreProperties>
</file>