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72" r:id="rId14"/>
    <p:sldId id="273" r:id="rId15"/>
    <p:sldId id="276" r:id="rId16"/>
    <p:sldId id="277" r:id="rId17"/>
    <p:sldId id="274" r:id="rId18"/>
    <p:sldId id="275" r:id="rId19"/>
    <p:sldId id="267" r:id="rId20"/>
    <p:sldId id="278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6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09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42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225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19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003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852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481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309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76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300"/>
            <a:ext cx="4423781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моніторінгу</a:t>
            </a:r>
            <a:r>
              <a:rPr lang="ru-RU" sz="2400" dirty="0"/>
              <a:t> стану </a:t>
            </a:r>
            <a:r>
              <a:rPr lang="ru-RU" sz="2400" dirty="0" err="1"/>
              <a:t>ґрунту</a:t>
            </a:r>
            <a:r>
              <a:rPr lang="ru-RU" sz="2400" dirty="0"/>
              <a:t> </a:t>
            </a:r>
            <a:r>
              <a:rPr lang="ru-RU" sz="2400" dirty="0" err="1"/>
              <a:t>сільськогосподарських</a:t>
            </a:r>
            <a:r>
              <a:rPr lang="ru-RU" sz="2400" dirty="0"/>
              <a:t> культур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44246" y="3674202"/>
            <a:ext cx="5645454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Щербатюк Максим Олександрович</a:t>
            </a:r>
            <a:r>
              <a:rPr lang="uk" dirty="0"/>
              <a:t>, ПЗПІ-22-10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звання, посада ПІБ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__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79159" y="598218"/>
            <a:ext cx="8641107" cy="3761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Далі будуть наведені скріншоти основних вікон інтерфейсу створеного програмного забезпечення.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ru-RU" b="1" dirty="0"/>
              <a:t>Веб-платформа:</a:t>
            </a:r>
            <a:r>
              <a:rPr lang="ru-RU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Дашборд</a:t>
            </a:r>
            <a:r>
              <a:rPr lang="ru-RU" dirty="0"/>
              <a:t> зі списком полів.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/</a:t>
            </a:r>
            <a:r>
              <a:rPr lang="ru-RU" dirty="0" err="1"/>
              <a:t>редагування</a:t>
            </a:r>
            <a:r>
              <a:rPr lang="ru-RU" dirty="0"/>
              <a:t> поля з картою.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аналітики</a:t>
            </a:r>
            <a:r>
              <a:rPr lang="ru-RU" dirty="0"/>
              <a:t> з </a:t>
            </a:r>
            <a:r>
              <a:rPr lang="ru-RU" dirty="0" err="1"/>
              <a:t>графіками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Профіль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en-US" b="1" dirty="0"/>
              <a:t>Android-</a:t>
            </a:r>
            <a:r>
              <a:rPr lang="uk-UA" b="1" dirty="0"/>
              <a:t>додаток:</a:t>
            </a:r>
            <a:r>
              <a:rPr lang="uk-U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Список полів.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Деталі поля з картою та точками.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Екран деталей точки вимірювання.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Екран сповіщень.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BE5CA87-8798-4408-BE15-62ADFC99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7891"/>
            <a:ext cx="7776584" cy="97959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sz="1600" dirty="0"/>
              <a:t>На даному слайді продемонстровано вигляд </a:t>
            </a:r>
            <a:r>
              <a:rPr lang="uk-UA" sz="1600" dirty="0" err="1"/>
              <a:t>дашборду</a:t>
            </a:r>
            <a:r>
              <a:rPr lang="uk-UA" sz="1600" dirty="0"/>
              <a:t> з усіма полями користувача і сторінку створення поля.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152A1B-D62F-4E04-9BF6-DF6AFA58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882" y="1384072"/>
            <a:ext cx="6884358" cy="33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7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E8E5C6-24B8-434F-B5AB-BA0D7E11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65" y="1709937"/>
            <a:ext cx="5835535" cy="2876176"/>
          </a:xfrm>
          <a:prstGeom prst="rect">
            <a:avLst/>
          </a:prstGeom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10C57BDE-1CBB-4E52-8510-45FAC52D0991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7776584" cy="97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сторінки аналітики з графіками результатів замірів по полю, </a:t>
            </a:r>
            <a:r>
              <a:rPr lang="uk-UA" sz="1600" dirty="0" err="1"/>
              <a:t>дашборд</a:t>
            </a:r>
            <a:r>
              <a:rPr lang="uk-UA" sz="1600" dirty="0"/>
              <a:t> тут також присутній, адже це загальний елемент на всіх сторінках, змінюватися може лише його наповнення.</a:t>
            </a:r>
          </a:p>
        </p:txBody>
      </p:sp>
    </p:spTree>
    <p:extLst>
      <p:ext uri="{BB962C8B-B14F-4D97-AF65-F5344CB8AC3E}">
        <p14:creationId xmlns:p14="http://schemas.microsoft.com/office/powerpoint/2010/main" val="166968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47D0BD-5B84-4416-A2BC-EB02D87BF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106" y="1629555"/>
            <a:ext cx="6139194" cy="3020820"/>
          </a:xfrm>
          <a:prstGeom prst="rect">
            <a:avLst/>
          </a:prstGeom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7DFC2793-2D71-4C01-BC9E-C884A8558B20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7776584" cy="97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сторінки профіля користувача, де він може змінити про себе загальну інформацію і пароль, проте якщо він реєструвався за допомогою гугл, зміна паролю йому буде не доступна.</a:t>
            </a:r>
          </a:p>
        </p:txBody>
      </p:sp>
    </p:spTree>
    <p:extLst>
      <p:ext uri="{BB962C8B-B14F-4D97-AF65-F5344CB8AC3E}">
        <p14:creationId xmlns:p14="http://schemas.microsoft.com/office/powerpoint/2010/main" val="204168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138B59-01FC-4D70-9668-261E118E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465" y="489573"/>
            <a:ext cx="2151387" cy="4270664"/>
          </a:xfrm>
          <a:prstGeom prst="rect">
            <a:avLst/>
          </a:prstGeom>
        </p:spPr>
      </p:pic>
      <p:sp>
        <p:nvSpPr>
          <p:cNvPr id="8" name="Місце для тексту 3">
            <a:extLst>
              <a:ext uri="{FF2B5EF4-FFF2-40B4-BE49-F238E27FC236}">
                <a16:creationId xmlns:a16="http://schemas.microsoft.com/office/drawing/2014/main" id="{AA25CF3C-895B-49F5-A52C-EEE30991A6E5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6261092" cy="23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</a:t>
            </a:r>
            <a:r>
              <a:rPr lang="uk-UA" sz="1600" dirty="0" err="1"/>
              <a:t>дашборду</a:t>
            </a:r>
            <a:r>
              <a:rPr lang="uk-UA" sz="1600" dirty="0"/>
              <a:t> з усіма полями користувача</a:t>
            </a:r>
            <a:r>
              <a:rPr lang="en-US" sz="1600" dirty="0"/>
              <a:t> </a:t>
            </a:r>
            <a:r>
              <a:rPr lang="uk-UA" sz="1600" dirty="0"/>
              <a:t>в </a:t>
            </a:r>
            <a:r>
              <a:rPr lang="en-US" sz="1600" dirty="0"/>
              <a:t>Android</a:t>
            </a:r>
            <a:r>
              <a:rPr lang="uk-UA" sz="1600" dirty="0"/>
              <a:t> застосунку. Тут ми бачимо такі кнопки як для створення і редагування поля, а також кнопки керування списком полів для його сортування і фільтрації і, звісно, поле для пошуку поля за назвою.</a:t>
            </a:r>
          </a:p>
        </p:txBody>
      </p:sp>
    </p:spTree>
    <p:extLst>
      <p:ext uri="{BB962C8B-B14F-4D97-AF65-F5344CB8AC3E}">
        <p14:creationId xmlns:p14="http://schemas.microsoft.com/office/powerpoint/2010/main" val="286654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32DE7B-C311-4C38-BAE4-EA93E528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43" y="99753"/>
            <a:ext cx="2242197" cy="4660484"/>
          </a:xfrm>
          <a:prstGeom prst="rect">
            <a:avLst/>
          </a:prstGeom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8EA83B07-5D0E-40B0-A804-368042048323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6213058" cy="235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сторінки деталей поля, вона зя'вляться коли ми натиснемо на якесь поле зі списку на </a:t>
            </a:r>
            <a:r>
              <a:rPr lang="uk-UA" sz="1600" dirty="0" err="1"/>
              <a:t>дашборді</a:t>
            </a:r>
            <a:r>
              <a:rPr lang="uk-UA" sz="1600" dirty="0"/>
              <a:t>. Тут ми може переглянути детальну інформацію про поле а також можемо переглянути кожну точку поля на інтегрованій карті, і відповідно натиснувши на якусь точку у нас з'явиться вікно з її детальною інформацією, активні точки своє забарвленням зеленим кольором.</a:t>
            </a:r>
          </a:p>
        </p:txBody>
      </p:sp>
    </p:spTree>
    <p:extLst>
      <p:ext uri="{BB962C8B-B14F-4D97-AF65-F5344CB8AC3E}">
        <p14:creationId xmlns:p14="http://schemas.microsoft.com/office/powerpoint/2010/main" val="364764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B12DB-3FDB-415A-84EF-3B80C07B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231" y="185301"/>
            <a:ext cx="2221621" cy="4574936"/>
          </a:xfrm>
          <a:prstGeom prst="rect">
            <a:avLst/>
          </a:prstGeom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24B540ED-4182-4937-84CC-4B4A83407DB9}"/>
              </a:ext>
            </a:extLst>
          </p:cNvPr>
          <p:cNvSpPr txBox="1">
            <a:spLocks/>
          </p:cNvSpPr>
          <p:nvPr/>
        </p:nvSpPr>
        <p:spPr>
          <a:xfrm>
            <a:off x="311700" y="707890"/>
            <a:ext cx="6223531" cy="269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саме вигляд того вікна детальної інформації про точку, яке згадувалося у попередньому слайді. Тут ми можемо побачити координати конкретної точки, її статус і останні дані які було отримано з цієї точки за допомогою </a:t>
            </a:r>
            <a:r>
              <a:rPr lang="en-US" sz="1600" dirty="0"/>
              <a:t>IoT</a:t>
            </a:r>
            <a:r>
              <a:rPr lang="uk-UA" sz="1600" dirty="0"/>
              <a:t>девайсу. Дані отримуються за допомогою </a:t>
            </a:r>
            <a:r>
              <a:rPr lang="en-US" sz="1600" dirty="0"/>
              <a:t>WebSocket</a:t>
            </a:r>
            <a:r>
              <a:rPr lang="uk-UA" sz="1600" dirty="0"/>
              <a:t> з'єднанню так же як і змінюється статус цієї кнопки: активна – готова для проведення замірів, неактивна – неготова.</a:t>
            </a:r>
          </a:p>
        </p:txBody>
      </p:sp>
    </p:spTree>
    <p:extLst>
      <p:ext uri="{BB962C8B-B14F-4D97-AF65-F5344CB8AC3E}">
        <p14:creationId xmlns:p14="http://schemas.microsoft.com/office/powerpoint/2010/main" val="64309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77BFE4-70B1-415A-9EE7-6A43546F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88" y="113784"/>
            <a:ext cx="2247152" cy="4646453"/>
          </a:xfrm>
          <a:prstGeom prst="rect">
            <a:avLst/>
          </a:prstGeom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B6D9A8D2-A368-48E2-B651-66050619A72A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6208103" cy="177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сторінки зі сповіщеннями. Сповіщення надсилаються, якщо отримані дані з точки будуть критичними, і будуть зберігатися у пам'яті додатку, поки користувач їх не очистить.</a:t>
            </a:r>
          </a:p>
        </p:txBody>
      </p:sp>
    </p:spTree>
    <p:extLst>
      <p:ext uri="{BB962C8B-B14F-4D97-AF65-F5344CB8AC3E}">
        <p14:creationId xmlns:p14="http://schemas.microsoft.com/office/powerpoint/2010/main" val="322591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A11495-6AC9-4D74-BFCC-D39251C6A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17" y="107188"/>
            <a:ext cx="2265223" cy="4653049"/>
          </a:xfrm>
          <a:prstGeom prst="rect">
            <a:avLst/>
          </a:prstGeom>
        </p:spPr>
      </p:pic>
      <p:sp>
        <p:nvSpPr>
          <p:cNvPr id="8" name="Місце для тексту 3">
            <a:extLst>
              <a:ext uri="{FF2B5EF4-FFF2-40B4-BE49-F238E27FC236}">
                <a16:creationId xmlns:a16="http://schemas.microsoft.com/office/drawing/2014/main" id="{3964F4A9-B656-4F9C-A7F6-E8E202D7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7891"/>
            <a:ext cx="6138976" cy="18638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sz="1600" dirty="0"/>
              <a:t>На даному слайді продемонстровано вигляд сторінки профіля користувача, загалом тут користувач може змінювати мову, своє фото та ім’я як на веб-сайті, а також тут теж присутнє обмеження доступності до полів зміни паролю, якщо користувач реєструвався з гугл.</a:t>
            </a:r>
          </a:p>
        </p:txBody>
      </p:sp>
    </p:spTree>
    <p:extLst>
      <p:ext uri="{BB962C8B-B14F-4D97-AF65-F5344CB8AC3E}">
        <p14:creationId xmlns:p14="http://schemas.microsoft.com/office/powerpoint/2010/main" val="285946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796013"/>
            <a:ext cx="8606150" cy="3820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Реалістичність та корисність отриманих результатів: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є реалістичними, оскільки система базується на сучасних та перевірених технологіях, а також при належному доопрацюванні і фінансуванні ми отримаємо дійсно конкуруючи систему моніторингу показників ґрунту на ринку.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Корисність полягає в наданні аграріям точної та доступної інформації про стан ґрунту в реальному часі, що дозволяє знизити витрати на ресурси (воду та добрива) та підвищити врожайність.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сприяє сталому розвитку сільського господарства, мінімізуючи вплив на довкілля.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Можливості використання: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призначена для широкого кола споживачів: як для великих аграрних холдингів, так і для приватних фермерів та малих господарств.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Можливе використання для моніторингу різних культур та ділянок землі.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Зручний доступ до даних через веб- та мобільні інтерфейси.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Можливий розвиток програмного забезпечення (</a:t>
            </a:r>
            <a:r>
              <a:rPr kumimoji="0" lang="uk-UA" altLang="uk-UA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Subsequent</a:t>
            </a: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Releases</a:t>
            </a: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Забезпечення збереження даних в умовах нестабільного інтернет-з'єднання.</a:t>
            </a: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Додаткові рекомендації вирощування культур на основі показників ґрунту.</a:t>
            </a: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Впровадження ШІ-помічника (LLM або ML-моделі для пояснень, порад, </a:t>
            </a:r>
            <a:r>
              <a:rPr lang="uk-UA" altLang="uk-UA" sz="25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предикторів</a:t>
            </a: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щодо поливу, добрив, посіву, ризиків).</a:t>
            </a: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Можливість експорту показників ґрунту у вигляді графіків чи таблиць.</a:t>
            </a: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Гнучка інтеграція з наявним обладнанням та інфраструктурою користувачів.</a:t>
            </a: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uk-UA" altLang="uk-UA" sz="25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дронів</a:t>
            </a: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автоматичного збору показників.</a:t>
            </a: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Адаптація мобільного застосунку для користувачів </a:t>
            </a:r>
            <a:r>
              <a:rPr lang="uk-UA" altLang="uk-UA" sz="25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iOS</a:t>
            </a: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Надати аграріям можливість знизити витрати на ресурси та підвищити врожайність, покращуючи ефективність сільськогосподарського виробництва завдяки точному моніторингу ґрунтових показників.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: Існує </a:t>
            </a:r>
            <a:r>
              <a:rPr lang="ru-RU" dirty="0" err="1"/>
              <a:t>необхідність</a:t>
            </a:r>
            <a:r>
              <a:rPr lang="ru-RU" dirty="0"/>
              <a:t> у </a:t>
            </a:r>
            <a:r>
              <a:rPr lang="ru-RU" dirty="0" err="1"/>
              <a:t>точних</a:t>
            </a:r>
            <a:r>
              <a:rPr lang="ru-RU" dirty="0"/>
              <a:t>, </a:t>
            </a:r>
            <a:r>
              <a:rPr lang="ru-RU" dirty="0" err="1"/>
              <a:t>доступних</a:t>
            </a:r>
            <a:r>
              <a:rPr lang="ru-RU" dirty="0"/>
              <a:t> та </a:t>
            </a:r>
            <a:r>
              <a:rPr lang="ru-RU" dirty="0" err="1"/>
              <a:t>інноваційних</a:t>
            </a:r>
            <a:r>
              <a:rPr lang="ru-RU" dirty="0"/>
              <a:t> </a:t>
            </a:r>
            <a:r>
              <a:rPr lang="ru-RU" dirty="0" err="1"/>
              <a:t>технологіях</a:t>
            </a:r>
            <a:r>
              <a:rPr lang="ru-RU" dirty="0"/>
              <a:t> для </a:t>
            </a:r>
            <a:r>
              <a:rPr lang="ru-RU" dirty="0" err="1"/>
              <a:t>ефективного</a:t>
            </a:r>
            <a:r>
              <a:rPr lang="ru-RU" dirty="0"/>
              <a:t> управління ресурсами в </a:t>
            </a:r>
            <a:r>
              <a:rPr lang="ru-RU" dirty="0" err="1"/>
              <a:t>сільському</a:t>
            </a:r>
            <a:r>
              <a:rPr lang="ru-RU" dirty="0"/>
              <a:t> </a:t>
            </a:r>
            <a:r>
              <a:rPr lang="ru-RU" dirty="0" err="1"/>
              <a:t>господарстві</a:t>
            </a:r>
            <a:r>
              <a:rPr lang="ru-RU" dirty="0"/>
              <a:t>. </a:t>
            </a:r>
            <a:r>
              <a:rPr lang="ru-RU" dirty="0" err="1"/>
              <a:t>SoilScout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фермерам та </a:t>
            </a:r>
            <a:r>
              <a:rPr lang="ru-RU" dirty="0" err="1"/>
              <a:t>агрокомпаніям</a:t>
            </a:r>
            <a:r>
              <a:rPr lang="ru-RU" dirty="0"/>
              <a:t> </a:t>
            </a:r>
            <a:r>
              <a:rPr lang="ru-RU" dirty="0" err="1"/>
              <a:t>отримувати</a:t>
            </a:r>
            <a:r>
              <a:rPr lang="ru-RU" dirty="0"/>
              <a:t> </a:t>
            </a:r>
            <a:r>
              <a:rPr lang="ru-RU" dirty="0" err="1"/>
              <a:t>детальну</a:t>
            </a:r>
            <a:r>
              <a:rPr lang="ru-RU" dirty="0"/>
              <a:t> інформацію про стан </a:t>
            </a:r>
            <a:r>
              <a:rPr lang="ru-RU" dirty="0" err="1"/>
              <a:t>ґрунту</a:t>
            </a:r>
            <a:r>
              <a:rPr lang="ru-RU" dirty="0"/>
              <a:t> в реальному часі.</a:t>
            </a:r>
            <a:endParaRPr lang="ru-RU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67029" y="871049"/>
            <a:ext cx="4736619" cy="3567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ключових компонентів: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UI: Користувацький інтерфейс веб-сайту.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Єдиний шлюз для взаємодії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/Android з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бекендом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Керує логіном, реєстрацією, профілями користувачів, взаємодіє з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Firebase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Керує CRUD-операціями для полів та точок вимірювання, зберігає дані сенсорів.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Обробляє та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агрегує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дані для графіків.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Ingestion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Компонент для прийому даних від IoT-пристроїв.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Центральне сховище всіх даних.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Firebase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Зовнішній сервіс для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-авторизації.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Maps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API: Зовнішній сервіс для роботи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картами.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CBC597-1D02-4B42-8CDB-3B7830F45D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2" t="914" r="1546" b="1620"/>
          <a:stretch/>
        </p:blipFill>
        <p:spPr>
          <a:xfrm>
            <a:off x="4801751" y="608574"/>
            <a:ext cx="4260541" cy="40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559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EOSDA Crop Monitoring: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Система дистанційного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агромоніторингу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, що використовує супутникові знімки та аналіз індексів рослинності. Її перевага — глобальний моніторинг без фізичного встановлення датчиків.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John Deere Operations Center: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Система управління фермерськими ресурсами, що надає інформацію про транспортні засоби та статус полів, планування та відстеження завдань.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CropX: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Надає показники ґрунту та повітря за допомогою стаціонарних датчиків.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 відміну від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EOSDA Crop Monitoring,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SoilScout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базується на локальних вимірюваннях (вологість, температура, кислотність) за допомогою портативних датчиків, що дає більш точну інформацію для дрібних і середніх фермерів.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SoilScout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акцентує увагу на здоров'ї ґрунту, а не на врожаї, на відміну від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John Deere Operations Center.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SoilScout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не вимагає постійного розташування датчиків на полі, на відміну від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CropX,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надаючи інтерактивну карту для оптимальних точок ручного збору інформації. 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25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Сучасні ринкові системи моніторингу або надто дорогі, або вимагають складної інфраструктури, що ускладнює їхнє використання для малого та середнього бізнесу.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Опис очікуваних результатів: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Надати доступне рішення, що усуває бар'єри, пов'язані з високими витратами та складністю експлуатації, для отримання детальної інформації про стан ґрунту в реальному часі.  За допомогою цих даних простіше оптимізувати використання водних і хімічних ресурсів, сприяти стійкому управлінню аграрним виробництвом. 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2082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Веб-інтерфейс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Frontend): HTML, Tailwind CSS, JavaScript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 бібліотекою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React.js. 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Бекенд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Node.js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 фреймворком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Express.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Мобільний додаток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Android): Kotlin/Java + XML.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Хмарна платформа: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Microsoft Azure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зберігання та обробки даних.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Карти: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Google Maps API.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Авторизація: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Firebase Authentication Service (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Google Auth).</a:t>
            </a:r>
            <a:endParaRPr lang="en-US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67029" y="1134800"/>
            <a:ext cx="4634722" cy="32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ключових компонентів: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UI;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Ingestion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Firebase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Maps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CBC597-1D02-4B42-8CDB-3B7830F45D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2" t="914" r="1546" b="1620"/>
          <a:stretch/>
        </p:blipFill>
        <p:spPr>
          <a:xfrm>
            <a:off x="4801751" y="608574"/>
            <a:ext cx="4260541" cy="40418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43700"/>
            <a:ext cx="8599544" cy="3120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uk-UA" sz="1200" dirty="0"/>
              <a:t>Ключові технології: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Frontend: React.js, HTML, Tailwind CSS, JavaScript. </a:t>
            </a:r>
            <a:r>
              <a:rPr lang="uk-UA" sz="1200" dirty="0"/>
              <a:t>Обрано для інтерактивного, адаптивного та високопродуктивного веб-інтерфейсу.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Backend: Node.js, Express. </a:t>
            </a:r>
            <a:r>
              <a:rPr lang="uk-UA" sz="1200" dirty="0"/>
              <a:t>Висока продуктивність, масштабованість та єдиний стек технологій (</a:t>
            </a:r>
            <a:r>
              <a:rPr lang="en-US" sz="1200" dirty="0"/>
              <a:t>JavaScript) </a:t>
            </a:r>
            <a:r>
              <a:rPr lang="uk-UA" sz="1200" dirty="0"/>
              <a:t>для обробки даних.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200" dirty="0"/>
              <a:t>Мобільний додаток (</a:t>
            </a:r>
            <a:r>
              <a:rPr lang="en-US" sz="1200" dirty="0"/>
              <a:t>Android): Kotlin/Java + XML. </a:t>
            </a:r>
            <a:r>
              <a:rPr lang="uk-UA" sz="1200" dirty="0" err="1"/>
              <a:t>Нативна</a:t>
            </a:r>
            <a:r>
              <a:rPr lang="uk-UA" sz="1200" dirty="0"/>
              <a:t> розробка для максимальної продуктивності та доступу до функціоналу пристрою.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IoT-</a:t>
            </a:r>
            <a:r>
              <a:rPr lang="uk-UA" sz="1200" dirty="0"/>
              <a:t>пристрій: Реалізовано за допомогою </a:t>
            </a:r>
            <a:r>
              <a:rPr lang="en-US" sz="1200" dirty="0"/>
              <a:t>Arduino-</a:t>
            </a:r>
            <a:r>
              <a:rPr lang="uk-UA" sz="1200" dirty="0"/>
              <a:t>емулятора </a:t>
            </a:r>
            <a:r>
              <a:rPr lang="en-US" sz="1200" dirty="0" err="1"/>
              <a:t>Wokwi</a:t>
            </a:r>
            <a:r>
              <a:rPr lang="en-US" sz="1200" dirty="0"/>
              <a:t>, </a:t>
            </a:r>
            <a:r>
              <a:rPr lang="uk-UA" sz="1200" dirty="0"/>
              <a:t>що дозволило моделювати роботу сенсорів та передачу даних. Розробка пристрою велася на </a:t>
            </a:r>
            <a:r>
              <a:rPr lang="en-US" sz="1200" dirty="0"/>
              <a:t>C++.</a:t>
            </a:r>
            <a:endParaRPr lang="uk-UA" sz="1200" dirty="0"/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200" dirty="0"/>
              <a:t>База Даних: </a:t>
            </a:r>
            <a:r>
              <a:rPr lang="en-US" sz="1200" dirty="0"/>
              <a:t>MongoDB. </a:t>
            </a:r>
            <a:r>
              <a:rPr lang="uk-UA" sz="1200" dirty="0"/>
              <a:t>Обрано за її гнучкість, масштабованість та орієнтованість на роботу з неструктурованими даними (</a:t>
            </a:r>
            <a:r>
              <a:rPr lang="en-US" sz="1200" dirty="0"/>
              <a:t>NoSQL), </a:t>
            </a:r>
            <a:r>
              <a:rPr lang="uk-UA" sz="1200" dirty="0"/>
              <a:t>що ідеально підходить для зберігання різноманітних даних від сенсорів.</a:t>
            </a:r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endParaRPr lang="uk-UA" sz="1200" dirty="0"/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uk-UA" sz="1200" dirty="0"/>
              <a:t>Додаткові інструменти: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Postman: </a:t>
            </a:r>
            <a:r>
              <a:rPr lang="uk-UA" sz="1200" dirty="0"/>
              <a:t>Тестування та налагодження </a:t>
            </a:r>
            <a:r>
              <a:rPr lang="en-US" sz="1200" dirty="0"/>
              <a:t>API-</a:t>
            </a:r>
            <a:r>
              <a:rPr lang="uk-UA" sz="1200" dirty="0"/>
              <a:t>запитів до </a:t>
            </a:r>
            <a:r>
              <a:rPr lang="uk-UA" sz="1200" dirty="0" err="1"/>
              <a:t>бекенду</a:t>
            </a:r>
            <a:r>
              <a:rPr lang="uk-UA" sz="1200" dirty="0"/>
              <a:t>.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Nginx: </a:t>
            </a:r>
            <a:r>
              <a:rPr lang="uk-UA" sz="1200" dirty="0"/>
              <a:t>Може використовуватися як проксі-сервер та </a:t>
            </a:r>
            <a:r>
              <a:rPr lang="uk-UA" sz="1200" dirty="0" err="1"/>
              <a:t>балансувальник</a:t>
            </a:r>
            <a:r>
              <a:rPr lang="uk-UA" sz="1200" dirty="0"/>
              <a:t> навантаження.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ngrok</a:t>
            </a:r>
            <a:r>
              <a:rPr lang="en-US" sz="1200" dirty="0"/>
              <a:t>: </a:t>
            </a:r>
            <a:r>
              <a:rPr lang="uk-UA" sz="1200" dirty="0"/>
              <a:t>Тестування локальних сервісів із зовнішніх мереж.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JMeter: </a:t>
            </a:r>
            <a:r>
              <a:rPr lang="uk-UA" sz="1200" dirty="0"/>
              <a:t>Навантажувальне тестування </a:t>
            </a:r>
            <a:r>
              <a:rPr lang="uk-UA" sz="1200" dirty="0" err="1"/>
              <a:t>бекенду</a:t>
            </a:r>
            <a:r>
              <a:rPr lang="uk-UA" sz="1200" dirty="0"/>
              <a:t>, перевірка стабільності.</a:t>
            </a:r>
            <a:endParaRPr lang="uk-UA" sz="1200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739262"/>
            <a:ext cx="8682671" cy="373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Подолання викликів: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Незважаючи на складність та освоєння нових для мене областей (IoT,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-розробка), вдалося створити початкову реалізацію задуманої системи.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Методологія проектування: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Застосовано 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ітеративний підхід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що дозволило гнучко реагувати на вимоги, поступово реалізовувати функціонал та ефективно долати технічні складнощі.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Архітектура програмного забезпечення: Система побудована за принципами багаторівневої (N-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tier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архітектури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що забезпечує чітке розділення відповідальності та масштабованість. Вона включає: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Рівень представлення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Веб-інтерфейс та мобільний додаток для взаємодії з користувачем.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Рівень логіки та сервісів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Централізована обробка даних, бізнес-логіка, API.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Рівень даних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Зберігання всієї інформації про систему.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UML-моделювання: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візуалізації та документування дизайну системи були розроблені ключові UML-діаграми (варіантів використання, компонентів,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активностей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станів), що допомогло систематизувати процес розробки. 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584803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На цьому слайді я продемонстрував </a:t>
            </a:r>
            <a:r>
              <a:rPr lang="ru-RU" dirty="0" err="1"/>
              <a:t>діаграму</a:t>
            </a:r>
            <a:r>
              <a:rPr lang="ru-RU" dirty="0"/>
              <a:t> активностей "</a:t>
            </a:r>
            <a:r>
              <a:rPr lang="ru-RU" dirty="0" err="1"/>
              <a:t>Створення</a:t>
            </a:r>
            <a:r>
              <a:rPr lang="ru-RU" dirty="0"/>
              <a:t> поля", оскільки код </a:t>
            </a:r>
            <a:r>
              <a:rPr lang="ru-RU" dirty="0" err="1"/>
              <a:t>занадто</a:t>
            </a:r>
            <a:r>
              <a:rPr lang="ru-RU" dirty="0"/>
              <a:t> великий і </a:t>
            </a:r>
            <a:r>
              <a:rPr lang="ru-RU" dirty="0" err="1"/>
              <a:t>розбитиий</a:t>
            </a:r>
            <a:r>
              <a:rPr lang="ru-RU" dirty="0"/>
              <a:t> на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що робить не </a:t>
            </a:r>
            <a:r>
              <a:rPr lang="ru-RU" dirty="0" err="1"/>
              <a:t>можливим</a:t>
            </a:r>
            <a:r>
              <a:rPr lang="ru-RU" dirty="0"/>
              <a:t> </a:t>
            </a:r>
            <a:r>
              <a:rPr lang="ru-RU" dirty="0" err="1"/>
              <a:t>проемонструвати</a:t>
            </a:r>
            <a:r>
              <a:rPr lang="ru-RU" dirty="0"/>
              <a:t> його у </a:t>
            </a:r>
            <a:r>
              <a:rPr lang="ru-RU" dirty="0" err="1"/>
              <a:t>презентації</a:t>
            </a:r>
            <a:r>
              <a:rPr lang="ru-RU" dirty="0"/>
              <a:t>, у той час на </a:t>
            </a:r>
            <a:r>
              <a:rPr lang="ru-RU" dirty="0" err="1"/>
              <a:t>діаграмі</a:t>
            </a:r>
            <a:r>
              <a:rPr lang="ru-RU" dirty="0"/>
              <a:t>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побачити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дії, які </a:t>
            </a:r>
            <a:r>
              <a:rPr lang="ru-RU" dirty="0" err="1"/>
              <a:t>відбуваються</a:t>
            </a:r>
            <a:r>
              <a:rPr lang="ru-RU" dirty="0"/>
              <a:t> під час </a:t>
            </a:r>
            <a:r>
              <a:rPr lang="ru-RU" dirty="0" err="1"/>
              <a:t>створення</a:t>
            </a:r>
            <a:r>
              <a:rPr lang="ru-RU" dirty="0"/>
              <a:t> поля.</a:t>
            </a:r>
            <a:endParaRPr lang="uk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97869D-F8EC-4290-944F-F7F1CB2CE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6" t="2434" r="3067" b="8263"/>
          <a:stretch/>
        </p:blipFill>
        <p:spPr>
          <a:xfrm>
            <a:off x="6259484" y="103828"/>
            <a:ext cx="2530041" cy="49053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434</TotalTime>
  <Words>1532</Words>
  <Application>Microsoft Office PowerPoint</Application>
  <PresentationFormat>Екран (16:9)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Economica</vt:lpstr>
      <vt:lpstr>Open Sans</vt:lpstr>
      <vt:lpstr>Arial</vt:lpstr>
      <vt:lpstr>Шаблон презентації кваліфікаційної роботи магістрів</vt:lpstr>
      <vt:lpstr>Програмна система для моніторінгу стану ґрунту сільськогосподарських культур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Підсумки </vt:lpstr>
      <vt:lpstr>Архітектура створенного програмного забезпечення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моніторінгу стану ґрунту сільськогосподарських культур</dc:title>
  <dc:creator>Maksym Shcherbatiuk</dc:creator>
  <cp:lastModifiedBy>Maksym Shcherbatiuk</cp:lastModifiedBy>
  <cp:revision>43</cp:revision>
  <dcterms:created xsi:type="dcterms:W3CDTF">2025-06-02T12:10:31Z</dcterms:created>
  <dcterms:modified xsi:type="dcterms:W3CDTF">2025-06-02T20:31:23Z</dcterms:modified>
</cp:coreProperties>
</file>