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70" r:id="rId5"/>
    <p:sldId id="259" r:id="rId6"/>
    <p:sldId id="260" r:id="rId7"/>
    <p:sldId id="261" r:id="rId8"/>
    <p:sldId id="271" r:id="rId9"/>
    <p:sldId id="272" r:id="rId10"/>
    <p:sldId id="263" r:id="rId11"/>
    <p:sldId id="264" r:id="rId12"/>
    <p:sldId id="265" r:id="rId13"/>
    <p:sldId id="273" r:id="rId14"/>
    <p:sldId id="268" r:id="rId15"/>
    <p:sldId id="267" r:id="rId16"/>
  </p:sldIdLst>
  <p:sldSz cx="9144000" cy="5143500" type="screen16x9"/>
  <p:notesSz cx="6858000" cy="9144000"/>
  <p:embeddedFontLst>
    <p:embeddedFont>
      <p:font typeface="Economica" panose="020B0604020202020204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11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7349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20487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8587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875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556755"/>
            <a:ext cx="3408739" cy="19032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Програмна</a:t>
            </a:r>
            <a:r>
              <a:rPr lang="ru-RU" sz="2400" dirty="0"/>
              <a:t> система </a:t>
            </a:r>
            <a:r>
              <a:rPr lang="ru-RU" sz="2400" dirty="0" err="1"/>
              <a:t>моніторингу</a:t>
            </a:r>
            <a:r>
              <a:rPr lang="ru-RU" sz="2400" dirty="0"/>
              <a:t> </a:t>
            </a:r>
            <a:r>
              <a:rPr lang="ru-RU" sz="2400" dirty="0" err="1"/>
              <a:t>землі</a:t>
            </a:r>
            <a:r>
              <a:rPr lang="ru-RU" sz="2400" dirty="0"/>
              <a:t> для </a:t>
            </a:r>
            <a:r>
              <a:rPr lang="ru-RU" sz="2400" dirty="0" err="1"/>
              <a:t>сільськогосподарських</a:t>
            </a:r>
            <a:r>
              <a:rPr lang="ru-RU" sz="2400" dirty="0"/>
              <a:t> потреб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Шевченко Іван Валерійович, ПЗПІ-21-8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              </a:t>
            </a:r>
            <a:r>
              <a:rPr lang="uk-UA" dirty="0"/>
              <a:t>доц. </a:t>
            </a:r>
            <a:r>
              <a:rPr lang="uk-UA" dirty="0" err="1"/>
              <a:t>Лещинський</a:t>
            </a:r>
            <a:r>
              <a:rPr lang="uk-UA" dirty="0"/>
              <a:t> В.О.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15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370153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Структура: </a:t>
            </a:r>
            <a:r>
              <a:rPr lang="uk-UA" dirty="0" err="1"/>
              <a:t>сайдбар</a:t>
            </a:r>
            <a:r>
              <a:rPr lang="uk-UA" dirty="0"/>
              <a:t> + </a:t>
            </a:r>
            <a:r>
              <a:rPr lang="uk-UA" dirty="0" err="1"/>
              <a:t>контентна</a:t>
            </a:r>
            <a:r>
              <a:rPr lang="uk-UA" dirty="0"/>
              <a:t> частина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Кольорова індикація стану полів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Мінімалістичний </a:t>
            </a:r>
            <a:r>
              <a:rPr lang="en-US" dirty="0"/>
              <a:t>Material UI</a:t>
            </a:r>
            <a:endParaRPr lang="uk-U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Адаптивність для планшетів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63E6AF4-0C31-4DBE-B44C-6B0D5F38BA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248" y="1225225"/>
            <a:ext cx="4721213" cy="23409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63546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REST-</a:t>
            </a:r>
            <a:r>
              <a:rPr lang="uk-UA" dirty="0"/>
              <a:t>запит до /</a:t>
            </a:r>
            <a:r>
              <a:rPr lang="en-US" dirty="0" err="1"/>
              <a:t>api</a:t>
            </a:r>
            <a:r>
              <a:rPr lang="en-US" dirty="0"/>
              <a:t>/sensor-readings</a:t>
            </a:r>
            <a:endParaRPr lang="uk-U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 err="1"/>
              <a:t>Валідація</a:t>
            </a:r>
            <a:r>
              <a:rPr lang="uk-UA" dirty="0"/>
              <a:t> паролів на </a:t>
            </a:r>
            <a:r>
              <a:rPr lang="en-US" dirty="0"/>
              <a:t>React</a:t>
            </a:r>
            <a:endParaRPr lang="uk-UA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Підключення </a:t>
            </a:r>
            <a:r>
              <a:rPr lang="en-US" dirty="0"/>
              <a:t>ESP32 </a:t>
            </a:r>
            <a:r>
              <a:rPr lang="uk-UA" dirty="0"/>
              <a:t>до </a:t>
            </a:r>
            <a:r>
              <a:rPr lang="en-US" dirty="0"/>
              <a:t>Wi-Fi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Формування даних з сенсору у формат </a:t>
            </a:r>
            <a:r>
              <a:rPr lang="en-US" dirty="0"/>
              <a:t>JSON </a:t>
            </a:r>
            <a:r>
              <a:rPr lang="uk-UA" dirty="0"/>
              <a:t>та їх надсилання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Графіки з </a:t>
            </a:r>
            <a:r>
              <a:rPr lang="en-US" dirty="0"/>
              <a:t>Recharts</a:t>
            </a:r>
            <a:endParaRPr lang="uk-UA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E05980-AC09-418D-A31C-98BD8EFF32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9935" y="2974549"/>
            <a:ext cx="4469967" cy="160467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599CC6-E372-494E-99D8-AC1424360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630" y="494982"/>
            <a:ext cx="2362519" cy="22542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9DA898-E676-4A0C-B310-15DBDBF0BC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64" y="878645"/>
            <a:ext cx="5038963" cy="2493237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955136B-8278-4610-A707-1F045BDCB1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334" y="2446020"/>
            <a:ext cx="4864071" cy="240416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2E02549-3767-4D53-852E-9336F46D5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00" y="943875"/>
            <a:ext cx="5785012" cy="285936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12D3D8A-BBDE-43D4-9E57-733EF443B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6855" y="943875"/>
            <a:ext cx="2499945" cy="285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7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268925" y="970014"/>
            <a:ext cx="390978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Працездатність програмної системи моніторингу землі була перевірена  ручним функціональним тестування, що дозволило перевірити реальну поведінку інтерфейсу користувача, серверної логіки, а також передачу даних від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IoT-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пристрою.</a:t>
            </a: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DB1215-E37D-4564-8073-F22EC587B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250" y="819427"/>
            <a:ext cx="3986917" cy="33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Система реалізована повністю та відповідає вимогам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Підтримує інтеграцію з </a:t>
            </a:r>
            <a:r>
              <a:rPr lang="en-US" dirty="0"/>
              <a:t>IoT-</a:t>
            </a:r>
            <a:r>
              <a:rPr lang="uk-UA" dirty="0"/>
              <a:t>пристроями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Можливий розвиток: мобільний застосунок, </a:t>
            </a:r>
            <a:r>
              <a:rPr lang="en-US" dirty="0"/>
              <a:t>push-</a:t>
            </a:r>
            <a:r>
              <a:rPr lang="uk-UA" dirty="0"/>
              <a:t>сповіщення, аналітика штучним інтелектом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Розробка інформаційної системи моніторингу стану сільськогосподарських полів.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Актуальність обумовлена потребою в автоматизованому контролі вологості, температури та рівня поживних речовин.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/>
              <a:t>Сприяє прийняттю рішень щодо поливу, внесення добрив та агротехнічних дій.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Climate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FieldView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— висока ціна ліцензії, орієнтація на великі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агрохолдинги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OneSoil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—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аналітика з супутників, немає інтеграції сенсорів.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  <a:buFont typeface="Wingdings" panose="05000000000000000000" pitchFamily="2" charset="2"/>
              <a:buChar char="§"/>
            </a:pPr>
            <a:r>
              <a:rPr lang="ru-RU" dirty="0" err="1"/>
              <a:t>Більшість</a:t>
            </a:r>
            <a:r>
              <a:rPr lang="ru-RU" dirty="0"/>
              <a:t> </a:t>
            </a:r>
            <a:r>
              <a:rPr lang="ru-RU" dirty="0" err="1"/>
              <a:t>рішень</a:t>
            </a:r>
            <a:r>
              <a:rPr lang="ru-RU" dirty="0"/>
              <a:t> не </a:t>
            </a:r>
            <a:r>
              <a:rPr lang="ru-RU" dirty="0" err="1"/>
              <a:t>враховують</a:t>
            </a:r>
            <a:r>
              <a:rPr lang="ru-RU" dirty="0"/>
              <a:t> </a:t>
            </a:r>
            <a:r>
              <a:rPr lang="ru-RU" dirty="0" err="1"/>
              <a:t>точкові</a:t>
            </a:r>
            <a:r>
              <a:rPr lang="ru-RU" dirty="0"/>
              <a:t> </a:t>
            </a:r>
            <a:r>
              <a:rPr lang="ru-RU" dirty="0" err="1"/>
              <a:t>дані</a:t>
            </a:r>
            <a:r>
              <a:rPr lang="ru-RU" dirty="0"/>
              <a:t> з </a:t>
            </a:r>
            <a:r>
              <a:rPr lang="ru-RU" dirty="0" err="1"/>
              <a:t>полів</a:t>
            </a:r>
            <a:r>
              <a:rPr lang="ru-RU" dirty="0"/>
              <a:t> та не </a:t>
            </a:r>
            <a:r>
              <a:rPr lang="ru-RU" dirty="0" err="1"/>
              <a:t>адаптовані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</a:t>
            </a:r>
            <a:r>
              <a:rPr lang="ru-RU" dirty="0" err="1"/>
              <a:t>локальні</a:t>
            </a:r>
            <a:r>
              <a:rPr lang="ru-RU" dirty="0"/>
              <a:t> потреби.</a:t>
            </a:r>
            <a:endParaRPr lang="uk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інтерфейсу</a:t>
            </a:r>
            <a:r>
              <a:rPr lang="en-US" sz="3200" dirty="0"/>
              <a:t> </a:t>
            </a:r>
            <a:r>
              <a:rPr lang="uk-UA" sz="3200" dirty="0"/>
              <a:t>одного з конкурентів</a:t>
            </a:r>
            <a:r>
              <a:rPr lang="uk" sz="3200" dirty="0"/>
              <a:t>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8" name="Рисунок 7" descr="Blog de OneSoil">
            <a:extLst>
              <a:ext uri="{FF2B5EF4-FFF2-40B4-BE49-F238E27FC236}">
                <a16:creationId xmlns:a16="http://schemas.microsoft.com/office/drawing/2014/main" id="{E332E0DD-8DC5-4113-9018-A3EF64A631F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3453" y="1020970"/>
            <a:ext cx="5775053" cy="3451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8929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645024"/>
            <a:ext cx="8520600" cy="365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Проблема:  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Відсутність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доступного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рішення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аграріїв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яке б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поєднувало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IoT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аналітику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інтерактивну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карту для контролю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полів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у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режимі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реального часу.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Завдання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Забезпечити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автоматизований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збір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даних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 стан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ґрунту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Реалізувати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веб-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інтерфейс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управління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полями, сенсорами, роботами.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Надати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аналітику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зручному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вигляді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графіки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статуси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кольорові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індикатори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 результат ми повинні отримати к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росплатформенну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систему,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дозволяє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аграрію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будь-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якого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пристрою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бачити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поточний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стан кожного поля,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отримувати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рекомендації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планувати</a:t>
            </a:r>
            <a:r>
              <a:rPr lang="ru-RU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роботи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MERN: MongoDB, Express.js, React.js, Node.js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Інші технології:</a:t>
            </a:r>
          </a:p>
          <a:p>
            <a:pPr marL="541338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Material UI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541338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Recharts (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графіки)</a:t>
            </a:r>
          </a:p>
          <a:p>
            <a:pPr marL="541338" lvl="0" indent="-285750" algn="l" rtl="0">
              <a:spcBef>
                <a:spcPts val="15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ArduinoJson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, ESP32, DHT22 (IoT)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2052" name="Picture 4" descr="The MERN Stack: A Gateway to Full-Stack Development">
            <a:extLst>
              <a:ext uri="{FF2B5EF4-FFF2-40B4-BE49-F238E27FC236}">
                <a16:creationId xmlns:a16="http://schemas.microsoft.com/office/drawing/2014/main" id="{D9D095FB-7CED-41A4-96A8-160A299CF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5978" y="2186941"/>
            <a:ext cx="3702262" cy="2082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321636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Клієнт: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React,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запити до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API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Сервер: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Express,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обробка запитів, доступ до БД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IoT: ESP32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передає дані на сервер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4B54DB-B29C-412F-AAD1-637D5017045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3870961" y="1272540"/>
            <a:ext cx="461010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Компоненти системи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330954"/>
            <a:ext cx="3483060" cy="28981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База даних: користувачі, поля, сенсори, зчитування, завдання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Сервер: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REST API,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автентифікація, логіка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агродій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Клієнт: інтерфейс, графіки, карта, календар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IoT: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періодичне надсилання показників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59BB32B-77F4-4D91-ABA3-CEF1CCB0A52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073842" y="1330954"/>
            <a:ext cx="4491038" cy="241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72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База даних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453973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 </a:t>
            </a:r>
            <a:r>
              <a:rPr lang="ru-RU" dirty="0" err="1"/>
              <a:t>системі</a:t>
            </a:r>
            <a:r>
              <a:rPr lang="ru-RU" dirty="0"/>
              <a:t> </a:t>
            </a:r>
            <a:r>
              <a:rPr lang="ru-RU" dirty="0" err="1"/>
              <a:t>використано</a:t>
            </a:r>
            <a:r>
              <a:rPr lang="ru-RU" dirty="0"/>
              <a:t> </a:t>
            </a:r>
            <a:r>
              <a:rPr lang="ru-RU" dirty="0" err="1"/>
              <a:t>п’ять</a:t>
            </a:r>
            <a:r>
              <a:rPr lang="ru-RU" dirty="0"/>
              <a:t> </a:t>
            </a:r>
            <a:r>
              <a:rPr lang="ru-RU" dirty="0" err="1"/>
              <a:t>основних</a:t>
            </a:r>
            <a:r>
              <a:rPr lang="ru-RU" dirty="0"/>
              <a:t> </a:t>
            </a:r>
            <a:r>
              <a:rPr lang="ru-RU" dirty="0" err="1"/>
              <a:t>колекцій</a:t>
            </a:r>
            <a:r>
              <a:rPr lang="ru-RU" dirty="0"/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Fields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Sensors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err="1"/>
              <a:t>SensorReadings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Tasks</a:t>
            </a:r>
            <a:endParaRPr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838B7E-951E-4D98-BBD6-F0D39981470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265420" y="1597363"/>
            <a:ext cx="3200400" cy="18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944888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91</TotalTime>
  <Words>433</Words>
  <Application>Microsoft Office PowerPoint</Application>
  <PresentationFormat>Екран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15</vt:i4>
      </vt:variant>
    </vt:vector>
  </HeadingPairs>
  <TitlesOfParts>
    <vt:vector size="20" baseType="lpstr">
      <vt:lpstr>Open Sans</vt:lpstr>
      <vt:lpstr>Wingdings</vt:lpstr>
      <vt:lpstr>Arial</vt:lpstr>
      <vt:lpstr>Economica</vt:lpstr>
      <vt:lpstr>Шаблон презентації кваліфікаційної роботи магістрів</vt:lpstr>
      <vt:lpstr>Програмна система моніторингу землі для сільськогосподарських потреб</vt:lpstr>
      <vt:lpstr>Мета роботи</vt:lpstr>
      <vt:lpstr>Аналіз проблеми (аналіз існуючих рішень) </vt:lpstr>
      <vt:lpstr>Приклад інтерфейсу одного з конкурентів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Компоненти системи</vt:lpstr>
      <vt:lpstr>База даних</vt:lpstr>
      <vt:lpstr>Дизайн системи</vt:lpstr>
      <vt:lpstr>Приклад реалізації</vt:lpstr>
      <vt:lpstr>Інтерфейс користувача </vt:lpstr>
      <vt:lpstr>Інтерфейс користувача </vt:lpstr>
      <vt:lpstr>Тестування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моніторингу землі для сільськогосподарських потреб</dc:title>
  <dc:creator>User</dc:creator>
  <cp:lastModifiedBy>User</cp:lastModifiedBy>
  <cp:revision>8</cp:revision>
  <dcterms:created xsi:type="dcterms:W3CDTF">2025-06-18T11:56:08Z</dcterms:created>
  <dcterms:modified xsi:type="dcterms:W3CDTF">2025-06-18T13:27:32Z</dcterms:modified>
</cp:coreProperties>
</file>