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9"/>
  </p:notesMasterIdLst>
  <p:sldIdLst>
    <p:sldId id="256" r:id="rId5"/>
    <p:sldId id="257" r:id="rId6"/>
    <p:sldId id="258" r:id="rId7"/>
    <p:sldId id="271" r:id="rId8"/>
    <p:sldId id="259" r:id="rId9"/>
    <p:sldId id="261" r:id="rId10"/>
    <p:sldId id="262" r:id="rId11"/>
    <p:sldId id="263" r:id="rId12"/>
    <p:sldId id="264" r:id="rId13"/>
    <p:sldId id="272" r:id="rId14"/>
    <p:sldId id="273" r:id="rId15"/>
    <p:sldId id="274" r:id="rId16"/>
    <p:sldId id="267" r:id="rId17"/>
    <p:sldId id="275" r:id="rId18"/>
  </p:sldIdLst>
  <p:sldSz cx="9144000" cy="5143500" type="screen16x9"/>
  <p:notesSz cx="6858000" cy="9144000"/>
  <p:embeddedFontLst>
    <p:embeddedFont>
      <p:font typeface="Economica" panose="020B0604020202020204" charset="0"/>
      <p:regular r:id="rId20"/>
      <p:bold r:id="rId21"/>
      <p:italic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AC8135-456D-47F3-96B4-853EC011CD4B}" v="107" dt="2025-06-01T20:12:24.9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B0A23EE0-891F-5164-E64B-244E87E7C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8075A313-49F7-9033-B3FA-11A21C4030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C07C7957-9425-B7A0-4ACD-10F62DFAAB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4763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39B48C7F-91F2-21DB-1034-CA0473134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4191A6CD-165B-1C4C-CAD6-4CADC8CC94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C829BD95-68C7-5704-CBDA-3834A5E872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0993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A0DC04FE-0663-2D18-3125-6324F6B03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49CF675A-A24B-31D8-4931-1BE638FC72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1653846E-2773-6444-379F-A85A9B4355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604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4F8EC6BD-C605-823E-FB09-2B9C7DBC9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>
            <a:extLst>
              <a:ext uri="{FF2B5EF4-FFF2-40B4-BE49-F238E27FC236}">
                <a16:creationId xmlns:a16="http://schemas.microsoft.com/office/drawing/2014/main" id="{5C880DC7-70C6-CD99-5810-AAB3DC4AA1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>
            <a:extLst>
              <a:ext uri="{FF2B5EF4-FFF2-40B4-BE49-F238E27FC236}">
                <a16:creationId xmlns:a16="http://schemas.microsoft.com/office/drawing/2014/main" id="{78411948-DADC-8409-A2EE-045EF79315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8539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B5AB77E0-5173-0DF3-1F72-803243E7A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>
            <a:extLst>
              <a:ext uri="{FF2B5EF4-FFF2-40B4-BE49-F238E27FC236}">
                <a16:creationId xmlns:a16="http://schemas.microsoft.com/office/drawing/2014/main" id="{1BE5107D-1156-11E0-7769-16AA4BFED0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>
            <a:extLst>
              <a:ext uri="{FF2B5EF4-FFF2-40B4-BE49-F238E27FC236}">
                <a16:creationId xmlns:a16="http://schemas.microsoft.com/office/drawing/2014/main" id="{A2A0A994-3B02-CA5A-0B9F-67575AB384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386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6F0A8D-325A-D970-66DD-68CEC800F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90" y="133010"/>
            <a:ext cx="7703820" cy="4877481"/>
          </a:xfrm>
          <a:prstGeom prst="rect">
            <a:avLst/>
          </a:prstGeom>
        </p:spPr>
      </p:pic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1270792" y="554063"/>
            <a:ext cx="5899628" cy="9927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/>
              <a:t>Вебсистема</a:t>
            </a:r>
            <a:r>
              <a:rPr lang="ru-RU" sz="2400" dirty="0"/>
              <a:t> для </a:t>
            </a:r>
            <a:r>
              <a:rPr lang="ru-RU" sz="2400" dirty="0" err="1"/>
              <a:t>керування</a:t>
            </a:r>
            <a:r>
              <a:rPr lang="ru-RU" sz="2400" dirty="0"/>
              <a:t> </a:t>
            </a:r>
            <a:r>
              <a:rPr lang="ru-RU" sz="2400" dirty="0" err="1"/>
              <a:t>колекціями</a:t>
            </a:r>
            <a:r>
              <a:rPr lang="ru-RU" sz="2400" dirty="0"/>
              <a:t> </a:t>
            </a:r>
            <a:r>
              <a:rPr lang="ru-RU" sz="2400" dirty="0" err="1"/>
              <a:t>музичних</a:t>
            </a:r>
            <a:r>
              <a:rPr lang="ru-RU" sz="2400" dirty="0"/>
              <a:t> </a:t>
            </a:r>
            <a:r>
              <a:rPr lang="ru-RU" sz="2400" dirty="0" err="1"/>
              <a:t>творів</a:t>
            </a:r>
            <a:r>
              <a:rPr lang="ru-RU" sz="2400" dirty="0"/>
              <a:t> та </a:t>
            </a:r>
            <a:r>
              <a:rPr lang="ru-RU" sz="2400" dirty="0" err="1"/>
              <a:t>їх</a:t>
            </a:r>
            <a:r>
              <a:rPr lang="ru-RU" sz="2400" dirty="0"/>
              <a:t> </a:t>
            </a:r>
            <a:r>
              <a:rPr lang="ru-RU" sz="2400" dirty="0" err="1"/>
              <a:t>прослуховування</a:t>
            </a:r>
            <a:r>
              <a:rPr lang="ru-RU" sz="2400" dirty="0"/>
              <a:t> </a:t>
            </a:r>
            <a:endParaRPr lang="uk-UA" sz="24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827728" y="2300159"/>
            <a:ext cx="5899628" cy="28433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Шпак Денис Олександрович,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Проценко Артем Романович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ПЗПІ-22-3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Керівник: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ст. викл. кат. ПІ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Олександр Олександрович Олійник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1 червня 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287" y="148649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C846EB2D-F8C6-F7EF-05F3-E852F8D13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26829BC2-EDA1-5A08-70D1-0912D77EA5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F8705CEB-3294-BA77-F5CE-BB47B350DA7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35" y="438998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043A69-05C0-87E2-B8AE-C8BC4EC7E22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1C5030-75ED-39CB-FCFA-71156584B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222" y="262652"/>
            <a:ext cx="3800155" cy="351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2AF900-EC88-9BB0-0AE3-FBC1753BCB3A}"/>
              </a:ext>
            </a:extLst>
          </p:cNvPr>
          <p:cNvSpPr txBox="1"/>
          <p:nvPr/>
        </p:nvSpPr>
        <p:spPr>
          <a:xfrm>
            <a:off x="5509057" y="3776005"/>
            <a:ext cx="3076483" cy="733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  <a:buClr>
                <a:schemeClr val="dk1"/>
              </a:buClr>
              <a:buSzPts val="1800"/>
            </a:pPr>
            <a:r>
              <a:rPr lang="uk-UA" sz="1800" dirty="0">
                <a:solidFill>
                  <a:srgbClr val="0D0D0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Налаштування бібліотеки</a:t>
            </a:r>
          </a:p>
          <a:p>
            <a:pPr algn="ctr">
              <a:lnSpc>
                <a:spcPct val="120000"/>
              </a:lnSpc>
              <a:buClr>
                <a:schemeClr val="dk1"/>
              </a:buClr>
              <a:buSzPts val="1800"/>
            </a:pPr>
            <a:r>
              <a:rPr lang="uk-UA" sz="1800" dirty="0">
                <a:solidFill>
                  <a:srgbClr val="0D0D0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надсилання запитів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90BCDBE-645E-C916-AE21-78172F815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23" y="1043810"/>
            <a:ext cx="4863706" cy="273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D1D216-338C-1475-C59D-31D2E2FA65E3}"/>
              </a:ext>
            </a:extLst>
          </p:cNvPr>
          <p:cNvSpPr txBox="1"/>
          <p:nvPr/>
        </p:nvSpPr>
        <p:spPr>
          <a:xfrm>
            <a:off x="924552" y="3776005"/>
            <a:ext cx="3407847" cy="733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buClr>
                <a:schemeClr val="dk1"/>
              </a:buClr>
              <a:buSzPts val="1800"/>
            </a:pPr>
            <a:r>
              <a:rPr lang="ru-RU" sz="1800" dirty="0" err="1">
                <a:solidFill>
                  <a:srgbClr val="0D0D0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Формування</a:t>
            </a:r>
            <a:r>
              <a:rPr lang="ru-RU" sz="1800" dirty="0">
                <a:solidFill>
                  <a:srgbClr val="0D0D0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RU" sz="1800" dirty="0" err="1">
                <a:solidFill>
                  <a:srgbClr val="0D0D0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таблиці</a:t>
            </a:r>
            <a:r>
              <a:rPr lang="ru-RU" sz="1800" dirty="0">
                <a:solidFill>
                  <a:srgbClr val="0D0D0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RU" sz="1800" dirty="0" err="1">
                <a:solidFill>
                  <a:srgbClr val="0D0D0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результатів</a:t>
            </a:r>
            <a:r>
              <a:rPr lang="ru-RU" sz="1800" dirty="0">
                <a:solidFill>
                  <a:srgbClr val="0D0D0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RU" sz="1800" dirty="0" err="1">
                <a:solidFill>
                  <a:srgbClr val="0D0D0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оцінки</a:t>
            </a:r>
            <a:r>
              <a:rPr lang="ru-RU" sz="1800" dirty="0">
                <a:solidFill>
                  <a:srgbClr val="0D0D0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RU" sz="1800" dirty="0" err="1">
                <a:solidFill>
                  <a:srgbClr val="0D0D0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пісень</a:t>
            </a:r>
            <a:endParaRPr lang="uk-UA" sz="1800" dirty="0">
              <a:solidFill>
                <a:srgbClr val="0D0D0D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359922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CAEF183A-8EEB-E6AB-CC7E-8819BDB25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7348468B-B37D-5DF0-4445-D7D975ADD3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7640" y="-188884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endParaRPr sz="3200" dirty="0"/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54B39E68-842E-2437-A3E8-073FF53F051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E37475-197C-B380-F62A-BE8DDBA31136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pic>
        <p:nvPicPr>
          <p:cNvPr id="3" name="Picture 2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69768D24-6A68-B1C2-77FF-2808FACC27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25" y="571623"/>
            <a:ext cx="4963608" cy="2362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3F267CA-A305-441B-CE6A-A74BF2152F2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702" y="2398992"/>
            <a:ext cx="4968372" cy="2369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DD3895-88FD-F0E6-5209-1C2E7D899164}"/>
              </a:ext>
            </a:extLst>
          </p:cNvPr>
          <p:cNvSpPr txBox="1"/>
          <p:nvPr/>
        </p:nvSpPr>
        <p:spPr>
          <a:xfrm>
            <a:off x="268925" y="2978649"/>
            <a:ext cx="2954655" cy="401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buClr>
                <a:schemeClr val="dk1"/>
              </a:buClr>
              <a:buSzPts val="1800"/>
            </a:pPr>
            <a:r>
              <a:rPr lang="uk-UA" sz="1800" dirty="0">
                <a:solidFill>
                  <a:srgbClr val="0D0D0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Сторінка перегляду пісні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57841A-28E6-A722-2561-74994162CAAD}"/>
              </a:ext>
            </a:extLst>
          </p:cNvPr>
          <p:cNvSpPr txBox="1"/>
          <p:nvPr/>
        </p:nvSpPr>
        <p:spPr>
          <a:xfrm>
            <a:off x="3906702" y="4606349"/>
            <a:ext cx="2521844" cy="401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buClr>
                <a:schemeClr val="dk1"/>
              </a:buClr>
              <a:buSzPts val="1800"/>
            </a:pPr>
            <a:r>
              <a:rPr lang="uk-UA" sz="1800" dirty="0">
                <a:solidFill>
                  <a:srgbClr val="0D0D0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Сторінка листування</a:t>
            </a:r>
          </a:p>
        </p:txBody>
      </p:sp>
    </p:spTree>
    <p:extLst>
      <p:ext uri="{BB962C8B-B14F-4D97-AF65-F5344CB8AC3E}">
        <p14:creationId xmlns:p14="http://schemas.microsoft.com/office/powerpoint/2010/main" val="2011902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E798BC98-88CB-812E-44F0-A157589C5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B4033DD2-6719-A2D6-9951-EBE8FC2B0E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213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endParaRPr sz="3200" dirty="0"/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5F6536F4-9BD3-FE3D-6FB1-FFCF9FB0459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67ED20-FC61-14D4-5534-18E8D34110C1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709DD44-815F-8ED9-E800-16B19DC8D5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25" y="549320"/>
            <a:ext cx="5247955" cy="2494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screenshot of a music player&#10;&#10;AI-generated content may be incorrect.">
            <a:extLst>
              <a:ext uri="{FF2B5EF4-FFF2-40B4-BE49-F238E27FC236}">
                <a16:creationId xmlns:a16="http://schemas.microsoft.com/office/drawing/2014/main" id="{0BDF82DD-5134-EA3C-D2C4-DB4E07B478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605" y="2371687"/>
            <a:ext cx="5045635" cy="23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AF97F3-9A4B-9E96-E8ED-AEC5216538AC}"/>
              </a:ext>
            </a:extLst>
          </p:cNvPr>
          <p:cNvSpPr txBox="1"/>
          <p:nvPr/>
        </p:nvSpPr>
        <p:spPr>
          <a:xfrm>
            <a:off x="268925" y="3110148"/>
            <a:ext cx="2529860" cy="733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buClr>
                <a:schemeClr val="dk1"/>
              </a:buClr>
              <a:buSzPts val="1800"/>
            </a:pPr>
            <a:r>
              <a:rPr lang="uk-UA" sz="1800" dirty="0">
                <a:solidFill>
                  <a:srgbClr val="0D0D0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Сторінка результатів</a:t>
            </a:r>
          </a:p>
          <a:p>
            <a:pPr>
              <a:lnSpc>
                <a:spcPct val="120000"/>
              </a:lnSpc>
              <a:buClr>
                <a:schemeClr val="dk1"/>
              </a:buClr>
              <a:buSzPts val="1800"/>
            </a:pPr>
            <a:r>
              <a:rPr lang="uk-UA" sz="1800" dirty="0">
                <a:solidFill>
                  <a:srgbClr val="0D0D0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прийняття рішень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868552-9EC7-E423-D14F-B20823F94B9A}"/>
              </a:ext>
            </a:extLst>
          </p:cNvPr>
          <p:cNvSpPr txBox="1"/>
          <p:nvPr/>
        </p:nvSpPr>
        <p:spPr>
          <a:xfrm>
            <a:off x="3642904" y="4650375"/>
            <a:ext cx="3403496" cy="401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buClr>
                <a:schemeClr val="dk1"/>
              </a:buClr>
              <a:buSzPts val="1800"/>
            </a:pPr>
            <a:r>
              <a:rPr lang="uk-UA" sz="1800" dirty="0">
                <a:solidFill>
                  <a:srgbClr val="0D0D0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Сторінка перегляду колекції</a:t>
            </a:r>
          </a:p>
        </p:txBody>
      </p:sp>
    </p:spTree>
    <p:extLst>
      <p:ext uri="{BB962C8B-B14F-4D97-AF65-F5344CB8AC3E}">
        <p14:creationId xmlns:p14="http://schemas.microsoft.com/office/powerpoint/2010/main" val="1090513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268924" y="796012"/>
            <a:ext cx="8793367" cy="3623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Реалістичність: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Розроблене ПЗ створено з використанням технологій, які активно застосовуються у </a:t>
            </a:r>
            <a:r>
              <a:rPr lang="uk-UA" dirty="0" err="1">
                <a:solidFill>
                  <a:srgbClr val="0D0D0D"/>
                </a:solidFill>
                <a:highlight>
                  <a:srgbClr val="FFFFFF"/>
                </a:highlight>
              </a:rPr>
              <a:t>проєктах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 (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React, Golang, PostgreSQL).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Враховано практичні сценарії використання, зокрема автентифікацію, фільтрацію, створення та перегляд контенту.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ПЗ готове до використання в реальних умовах.</a:t>
            </a:r>
          </a:p>
          <a:p>
            <a:pPr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Корисно для: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1800" dirty="0">
                <a:solidFill>
                  <a:srgbClr val="0D0D0D"/>
                </a:solidFill>
                <a:highlight>
                  <a:srgbClr val="FFFFFF"/>
                </a:highlight>
              </a:rPr>
              <a:t>Для меломанів та поціновувачів музичного контенту;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Артистів, які шукають вільну платформу для просування;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Людей, що прагнуть комунікації та майданчику для вираження думок.</a:t>
            </a:r>
            <a:endParaRPr lang="uk-UA" sz="1800" dirty="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>
          <a:extLst>
            <a:ext uri="{FF2B5EF4-FFF2-40B4-BE49-F238E27FC236}">
              <a16:creationId xmlns:a16="http://schemas.microsoft.com/office/drawing/2014/main" id="{387154D7-159F-FF8B-59E2-1F0789741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>
            <a:extLst>
              <a:ext uri="{FF2B5EF4-FFF2-40B4-BE49-F238E27FC236}">
                <a16:creationId xmlns:a16="http://schemas.microsoft.com/office/drawing/2014/main" id="{1D2D48B6-44EE-BC3C-5E07-EBAEF3A43D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>
            <a:extLst>
              <a:ext uri="{FF2B5EF4-FFF2-40B4-BE49-F238E27FC236}">
                <a16:creationId xmlns:a16="http://schemas.microsoft.com/office/drawing/2014/main" id="{E0A2A1D4-83B8-8139-648F-47674A2041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8924" y="1576264"/>
            <a:ext cx="8793367" cy="19909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None/>
            </a:pPr>
            <a:r>
              <a:rPr lang="uk-UA" sz="2000" dirty="0"/>
              <a:t>Майбутні напрямки розвитку: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2000" dirty="0"/>
              <a:t>Додавання чат-бота для автоматичної відповіді/підтримки;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AI-</a:t>
            </a:r>
            <a:r>
              <a:rPr lang="uk-UA" sz="2000" dirty="0" err="1"/>
              <a:t>модерація</a:t>
            </a:r>
            <a:r>
              <a:rPr lang="uk-UA" sz="2000" dirty="0"/>
              <a:t> вмісту;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2000" dirty="0"/>
              <a:t>Система рейтингу/реакцій на коментарі інших користувачів;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2000" dirty="0"/>
              <a:t>Розширена аналітика: кількість публікацій, емоційний тон;</a:t>
            </a:r>
          </a:p>
        </p:txBody>
      </p:sp>
      <p:pic>
        <p:nvPicPr>
          <p:cNvPr id="143" name="Google Shape;143;p24">
            <a:extLst>
              <a:ext uri="{FF2B5EF4-FFF2-40B4-BE49-F238E27FC236}">
                <a16:creationId xmlns:a16="http://schemas.microsoft.com/office/drawing/2014/main" id="{08CC0818-0170-B67F-E1A0-B6D63DF38F8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2134A0-44D9-CFDF-2459-7AF6FC30E6B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4887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794976"/>
            <a:ext cx="8520600" cy="411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-UA" dirty="0"/>
              <a:t>Метою роботи є створення </a:t>
            </a:r>
            <a:r>
              <a:rPr lang="uk-UA" dirty="0" err="1"/>
              <a:t>вебсистеми</a:t>
            </a:r>
            <a:r>
              <a:rPr lang="uk-UA" dirty="0"/>
              <a:t> для керування колекціями музичних творів з можливостями активної комунікації між користувачами та механізмами колективного прийняття рішень для ранжування творів.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-UA" dirty="0"/>
              <a:t>Сучасні музичні платформи зосереджуються виключно на потоковому відтворенні, не надаючи інструментів для глибокої роботи з контентом. Відчувається брак соціальних функцій та систем оцінювання, що обмежує взаємодію між користувачами. Актуальність системи підтверджується потребою у платформах, які поєднують функціональність </a:t>
            </a:r>
            <a:r>
              <a:rPr lang="uk-UA" dirty="0" err="1"/>
              <a:t>медіаплеєрів</a:t>
            </a:r>
            <a:r>
              <a:rPr lang="uk-UA" dirty="0"/>
              <a:t> з елементами соціальних мереж.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45" y="4349037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проблеми (аналіз існуючих рішень) 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257640" y="855968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None/>
            </a:pPr>
            <a:r>
              <a:rPr lang="uk-UA" dirty="0"/>
              <a:t>Проаналізовані платформи: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YouTube Music</a:t>
            </a:r>
            <a:r>
              <a:rPr lang="en-US" dirty="0"/>
              <a:t> </a:t>
            </a:r>
            <a:r>
              <a:rPr lang="uk-UA" dirty="0"/>
              <a:t>має зручну систему рекомендацій і організації колекцій, але відсутня соціальна взаємодія (коментарі, приватне листування, профілі).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Amazon Music</a:t>
            </a:r>
            <a:r>
              <a:rPr lang="en-US" dirty="0"/>
              <a:t> </a:t>
            </a:r>
            <a:r>
              <a:rPr lang="uk-UA" dirty="0"/>
              <a:t>інтегрується з голосовими асистентами та підтримує локальне сховище, проте має обмежену персоналізацію і незручний інтерфейс.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SoundCloud</a:t>
            </a:r>
            <a:r>
              <a:rPr lang="en-US" dirty="0"/>
              <a:t> </a:t>
            </a:r>
            <a:r>
              <a:rPr lang="uk-UA" dirty="0"/>
              <a:t>вирізняється можливостями для незалежних виконавців, коментарями і приватними повідомленнями, але страждає від застарілого інтерфейсу та низької стабільності.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24D6C751-8537-57BC-A13C-C34FD3CEB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>
            <a:extLst>
              <a:ext uri="{FF2B5EF4-FFF2-40B4-BE49-F238E27FC236}">
                <a16:creationId xmlns:a16="http://schemas.microsoft.com/office/drawing/2014/main" id="{C59E491C-F784-451F-48C2-426C025BDD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проблеми (аналіз існуючих рішень) </a:t>
            </a:r>
            <a:endParaRPr sz="3200" dirty="0"/>
          </a:p>
        </p:txBody>
      </p:sp>
      <p:sp>
        <p:nvSpPr>
          <p:cNvPr id="79" name="Google Shape;79;p15">
            <a:extLst>
              <a:ext uri="{FF2B5EF4-FFF2-40B4-BE49-F238E27FC236}">
                <a16:creationId xmlns:a16="http://schemas.microsoft.com/office/drawing/2014/main" id="{5171A309-6434-C410-C8BC-545C3BBD1C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7640" y="1238473"/>
            <a:ext cx="8520600" cy="2823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49263" indent="-334963" algn="just">
              <a:spcAft>
                <a:spcPts val="1200"/>
              </a:spcAft>
              <a:buNone/>
            </a:pPr>
            <a:r>
              <a:rPr lang="uk-UA" dirty="0"/>
              <a:t>🔍</a:t>
            </a:r>
            <a:r>
              <a:rPr lang="uk-UA" b="1" dirty="0"/>
              <a:t>Виявлені прогалини</a:t>
            </a:r>
            <a:r>
              <a:rPr lang="uk-UA" dirty="0"/>
              <a:t>: низький рівень соціальної взаємодії, застарілий або незручний інтерфейс, нестабільна робота, відсутність профілів і приватного листування.</a:t>
            </a:r>
          </a:p>
          <a:p>
            <a:pPr marL="449263" indent="0" algn="just">
              <a:spcAft>
                <a:spcPts val="1200"/>
              </a:spcAft>
              <a:buNone/>
            </a:pPr>
            <a:r>
              <a:rPr lang="uk-UA" dirty="0"/>
              <a:t>Існує потреба у новому </a:t>
            </a:r>
            <a:r>
              <a:rPr lang="uk-UA" dirty="0" err="1"/>
              <a:t>вебзастосунку</a:t>
            </a:r>
            <a:r>
              <a:rPr lang="uk-UA" dirty="0"/>
              <a:t>, який поєднає переваги наявних платформ, але усуне їхні недоліки — з сучасним дизайном, стабільністю, розширеною соціальною функціональністю та персоналізацією.</a:t>
            </a:r>
            <a:endParaRPr dirty="0"/>
          </a:p>
        </p:txBody>
      </p:sp>
      <p:pic>
        <p:nvPicPr>
          <p:cNvPr id="80" name="Google Shape;80;p15">
            <a:extLst>
              <a:ext uri="{FF2B5EF4-FFF2-40B4-BE49-F238E27FC236}">
                <a16:creationId xmlns:a16="http://schemas.microsoft.com/office/drawing/2014/main" id="{A6CD98AD-5A88-3A8B-711F-A9C9E9F022F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3C6AAC-DA4D-4BF9-58C6-AF7269357AD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5462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 та опис системи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688068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uk-UA" dirty="0"/>
              <a:t>У сучасних музичних платформах спостерігається низький рівень соціальної взаємодії, обмежена персоналізація та незручне керування </a:t>
            </a:r>
            <a:r>
              <a:rPr lang="uk-UA" dirty="0" err="1"/>
              <a:t>аудіоколекціями</a:t>
            </a:r>
            <a:r>
              <a:rPr lang="uk-UA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uk-UA" dirty="0"/>
              <a:t>Користувачі прагнуть не лише слухати музику, а й:</a:t>
            </a:r>
          </a:p>
          <a:p>
            <a:pPr marL="182563" indent="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/>
              <a:t>створювати власні тематичні добірки;</a:t>
            </a:r>
          </a:p>
          <a:p>
            <a:pPr marL="182563" indent="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/>
              <a:t>взаємодіяти з іншими слухачами;</a:t>
            </a:r>
          </a:p>
          <a:p>
            <a:pPr marL="182563" indent="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/>
              <a:t>швидко знаходити потрібні треки за різними критеріями.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b="1" dirty="0"/>
              <a:t>Проблема</a:t>
            </a:r>
            <a:r>
              <a:rPr lang="ru-RU" dirty="0"/>
              <a:t> — </a:t>
            </a:r>
            <a:r>
              <a:rPr lang="ru-RU" dirty="0" err="1"/>
              <a:t>відсутність</a:t>
            </a:r>
            <a:r>
              <a:rPr lang="ru-RU" dirty="0"/>
              <a:t> </a:t>
            </a:r>
            <a:r>
              <a:rPr lang="ru-RU" dirty="0" err="1"/>
              <a:t>універсальної</a:t>
            </a:r>
            <a:r>
              <a:rPr lang="ru-RU" dirty="0"/>
              <a:t> </a:t>
            </a:r>
            <a:r>
              <a:rPr lang="ru-RU" dirty="0" err="1"/>
              <a:t>платформи</a:t>
            </a:r>
            <a:r>
              <a:rPr lang="ru-RU" dirty="0"/>
              <a:t>, яка б </a:t>
            </a:r>
            <a:r>
              <a:rPr lang="ru-RU" dirty="0" err="1"/>
              <a:t>поєднувала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в одному </a:t>
            </a:r>
            <a:r>
              <a:rPr lang="ru-RU" dirty="0" err="1"/>
              <a:t>зручному</a:t>
            </a:r>
            <a:r>
              <a:rPr lang="ru-RU" dirty="0"/>
              <a:t> </a:t>
            </a:r>
            <a:r>
              <a:rPr lang="ru-RU" dirty="0" err="1"/>
              <a:t>сервісі</a:t>
            </a:r>
            <a:r>
              <a:rPr lang="ru-RU" dirty="0"/>
              <a:t>.</a:t>
            </a:r>
          </a:p>
          <a:p>
            <a:pPr marL="182563" indent="182563">
              <a:buFont typeface="Arial" panose="020B0604020202020204" pitchFamily="34" charset="0"/>
              <a:buChar char="•"/>
            </a:pPr>
            <a:endParaRPr lang="uk-UA" dirty="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створеного програмного забезпечення</a:t>
            </a:r>
            <a:endParaRPr sz="3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364520"/>
            <a:ext cx="8520600" cy="28114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>
              <a:buNone/>
            </a:pPr>
            <a:r>
              <a:rPr lang="en-US" dirty="0"/>
              <a:t>Frontend:</a:t>
            </a:r>
          </a:p>
          <a:p>
            <a:r>
              <a:rPr lang="uk-UA" dirty="0"/>
              <a:t>Мова: </a:t>
            </a:r>
            <a:r>
              <a:rPr lang="en-US" dirty="0"/>
              <a:t>JavaScript / TypeScript</a:t>
            </a:r>
          </a:p>
          <a:p>
            <a:r>
              <a:rPr lang="uk-UA" dirty="0"/>
              <a:t>Фреймворк: </a:t>
            </a:r>
            <a:r>
              <a:rPr lang="en-US" dirty="0"/>
              <a:t>React</a:t>
            </a:r>
          </a:p>
          <a:p>
            <a:r>
              <a:rPr lang="uk-UA" dirty="0"/>
              <a:t>Використання екосистеми </a:t>
            </a:r>
            <a:r>
              <a:rPr lang="en-US" dirty="0"/>
              <a:t>Node.js </a:t>
            </a:r>
            <a:r>
              <a:rPr lang="uk-UA" dirty="0"/>
              <a:t>для розробки клієнтської частини.</a:t>
            </a:r>
          </a:p>
          <a:p>
            <a:pPr>
              <a:buNone/>
            </a:pPr>
            <a:r>
              <a:rPr lang="en-US" dirty="0"/>
              <a:t>Backend:</a:t>
            </a:r>
          </a:p>
          <a:p>
            <a:r>
              <a:rPr lang="en-US" dirty="0"/>
              <a:t>PostgreSQL.</a:t>
            </a:r>
            <a:r>
              <a:rPr lang="uk-UA" dirty="0"/>
              <a:t> Мова: </a:t>
            </a:r>
            <a:r>
              <a:rPr lang="en-US" dirty="0"/>
              <a:t>Go (Golang)</a:t>
            </a:r>
          </a:p>
          <a:p>
            <a:r>
              <a:rPr lang="uk-UA" dirty="0"/>
              <a:t>Фреймворки та бібліотеки: </a:t>
            </a:r>
            <a:r>
              <a:rPr lang="en-US" dirty="0"/>
              <a:t>go-chi, go-</a:t>
            </a:r>
            <a:r>
              <a:rPr lang="en-US" dirty="0" err="1"/>
              <a:t>postgre</a:t>
            </a:r>
            <a:r>
              <a:rPr lang="en-US" dirty="0"/>
              <a:t>-driver </a:t>
            </a:r>
            <a:r>
              <a:rPr lang="uk-UA" dirty="0"/>
              <a:t>для роботи з </a:t>
            </a:r>
            <a:r>
              <a:rPr lang="en-US" dirty="0" err="1"/>
              <a:t>Postgresql</a:t>
            </a:r>
            <a:endParaRPr lang="en-US" dirty="0"/>
          </a:p>
          <a:p>
            <a:pPr>
              <a:buNone/>
            </a:pPr>
            <a:r>
              <a:rPr lang="uk-UA" dirty="0"/>
              <a:t>База даних: </a:t>
            </a:r>
            <a:r>
              <a:rPr lang="en-US" dirty="0"/>
              <a:t>PostgreSQL</a:t>
            </a: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pic>
        <p:nvPicPr>
          <p:cNvPr id="4" name="Picture 3" descr="A blue and black logo&#10;&#10;AI-generated content may be incorrect.">
            <a:extLst>
              <a:ext uri="{FF2B5EF4-FFF2-40B4-BE49-F238E27FC236}">
                <a16:creationId xmlns:a16="http://schemas.microsoft.com/office/drawing/2014/main" id="{0D4DD95B-B822-4DF7-FF1E-D731816E2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5705" y="3565779"/>
            <a:ext cx="1784608" cy="1577721"/>
          </a:xfrm>
          <a:prstGeom prst="rect">
            <a:avLst/>
          </a:prstGeom>
        </p:spPr>
      </p:pic>
      <p:pic>
        <p:nvPicPr>
          <p:cNvPr id="6" name="Picture 5" descr="A blue square with white letters on it&#10;&#10;AI-generated content may be incorrect.">
            <a:extLst>
              <a:ext uri="{FF2B5EF4-FFF2-40B4-BE49-F238E27FC236}">
                <a16:creationId xmlns:a16="http://schemas.microsoft.com/office/drawing/2014/main" id="{579DEFEB-3AFD-0844-C8D6-130C8C3BB8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8000" t="8741" r="16444" b="8592"/>
          <a:stretch/>
        </p:blipFill>
        <p:spPr>
          <a:xfrm>
            <a:off x="5772060" y="3880604"/>
            <a:ext cx="1079637" cy="1021080"/>
          </a:xfrm>
          <a:prstGeom prst="rect">
            <a:avLst/>
          </a:prstGeom>
        </p:spPr>
      </p:pic>
      <p:pic>
        <p:nvPicPr>
          <p:cNvPr id="8" name="Picture 7" descr="A blue elephant with white outline&#10;&#10;AI-generated content may be incorrect.">
            <a:extLst>
              <a:ext uri="{FF2B5EF4-FFF2-40B4-BE49-F238E27FC236}">
                <a16:creationId xmlns:a16="http://schemas.microsoft.com/office/drawing/2014/main" id="{8D73DABA-5F67-7CC0-E63D-4D9DF26B62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3888" y="3841308"/>
            <a:ext cx="1090477" cy="11245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47710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Bef>
                <a:spcPts val="1500"/>
              </a:spcBef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Розробка системи здійснювалася з урахуванням принципів модульності, масштабованості та безпеки.</a:t>
            </a:r>
          </a:p>
          <a:p>
            <a:pPr marL="0" lvl="0" indent="0">
              <a:spcBef>
                <a:spcPts val="1500"/>
              </a:spcBef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Робота проходила етапи: аналіз вимог, </a:t>
            </a:r>
            <a:r>
              <a:rPr lang="uk-UA" dirty="0" err="1">
                <a:solidFill>
                  <a:srgbClr val="0D0D0D"/>
                </a:solidFill>
                <a:highlight>
                  <a:srgbClr val="FFFFFF"/>
                </a:highlight>
              </a:rPr>
              <a:t>проєктування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 (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UML),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реалізація, тестування, розгортання.</a:t>
            </a:r>
          </a:p>
          <a:p>
            <a:pPr marL="0" lvl="0" indent="0">
              <a:spcBef>
                <a:spcPts val="1500"/>
              </a:spcBef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Особлива увага приділялася зручності взаємодії користувача з інтерфейсом та ефективному управлінню </a:t>
            </a:r>
            <a:r>
              <a:rPr lang="uk-UA" dirty="0" err="1">
                <a:solidFill>
                  <a:srgbClr val="0D0D0D"/>
                </a:solidFill>
                <a:highlight>
                  <a:srgbClr val="FFFFFF"/>
                </a:highlight>
              </a:rPr>
              <a:t>медіаконтентом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Дизайн системи</a:t>
            </a:r>
            <a:endParaRPr sz="3200"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11700" y="690535"/>
            <a:ext cx="8520600" cy="39158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Методи, використані під час розробки: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Збір вимог, вивчення існуючих аналогів, визначення цільової аудиторії.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uk-UA" dirty="0" err="1">
                <a:solidFill>
                  <a:srgbClr val="0D0D0D"/>
                </a:solidFill>
                <a:highlight>
                  <a:srgbClr val="FFFFFF"/>
                </a:highlight>
              </a:rPr>
              <a:t>Проєктування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 системи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Розробка архітектури (клієнт-серверна модель)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Визначення структури бази даних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Побудова діаграм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UML (Use Case, Class, Sequence)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Ітераційна розробка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Розробка в кілька етапів із поступовим нарощенням функціоналу та тестуванням.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Тестування та </a:t>
            </a:r>
            <a:r>
              <a:rPr lang="uk-UA" dirty="0" err="1">
                <a:solidFill>
                  <a:srgbClr val="0D0D0D"/>
                </a:solidFill>
                <a:highlight>
                  <a:srgbClr val="FFFFFF"/>
                </a:highlight>
              </a:rPr>
              <a:t>рефакторинг</a:t>
            </a:r>
            <a:endParaRPr lang="uk-UA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Ручне тестування функцій, перевірка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API,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оптимізація коду.</a:t>
            </a: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08" y="4469362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pic>
        <p:nvPicPr>
          <p:cNvPr id="5" name="Picture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F3D72313-2CB7-3C94-379E-9EFA441F0A8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2859" r="35803"/>
          <a:stretch/>
        </p:blipFill>
        <p:spPr>
          <a:xfrm>
            <a:off x="268925" y="660818"/>
            <a:ext cx="4847310" cy="2083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1EE8F63B-8342-9714-0195-91A0F1E3F2B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43775"/>
          <a:stretch/>
        </p:blipFill>
        <p:spPr>
          <a:xfrm>
            <a:off x="5296532" y="645701"/>
            <a:ext cx="3441383" cy="35642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0D658E-E8E1-7CF3-9D36-5BCA521BE26B}"/>
              </a:ext>
            </a:extLst>
          </p:cNvPr>
          <p:cNvSpPr txBox="1"/>
          <p:nvPr/>
        </p:nvSpPr>
        <p:spPr>
          <a:xfrm>
            <a:off x="1016480" y="2744293"/>
            <a:ext cx="3352200" cy="733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  <a:buClr>
                <a:schemeClr val="dk1"/>
              </a:buClr>
              <a:buSzPts val="1800"/>
            </a:pPr>
            <a:r>
              <a:rPr lang="uk-UA" sz="1800" dirty="0">
                <a:solidFill>
                  <a:srgbClr val="0D0D0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Підрахунок індивідуального</a:t>
            </a:r>
          </a:p>
          <a:p>
            <a:pPr algn="ctr">
              <a:lnSpc>
                <a:spcPct val="120000"/>
              </a:lnSpc>
              <a:buClr>
                <a:schemeClr val="dk1"/>
              </a:buClr>
              <a:buSzPts val="1800"/>
            </a:pPr>
            <a:r>
              <a:rPr lang="uk-UA" sz="1800" dirty="0">
                <a:solidFill>
                  <a:srgbClr val="0D0D0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ранжування творів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BAFC7-E0B6-641E-2827-E9020A45E61A}"/>
              </a:ext>
            </a:extLst>
          </p:cNvPr>
          <p:cNvSpPr txBox="1"/>
          <p:nvPr/>
        </p:nvSpPr>
        <p:spPr>
          <a:xfrm>
            <a:off x="5529986" y="4207588"/>
            <a:ext cx="3063660" cy="733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  <a:buClr>
                <a:schemeClr val="dk1"/>
              </a:buClr>
              <a:buSzPts val="1800"/>
            </a:pPr>
            <a:r>
              <a:rPr lang="uk-UA" sz="1800" dirty="0">
                <a:solidFill>
                  <a:srgbClr val="0D0D0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Підрахунок колективного</a:t>
            </a:r>
          </a:p>
          <a:p>
            <a:pPr algn="ctr">
              <a:lnSpc>
                <a:spcPct val="120000"/>
              </a:lnSpc>
              <a:buClr>
                <a:schemeClr val="dk1"/>
              </a:buClr>
              <a:buSzPts val="1800"/>
            </a:pPr>
            <a:r>
              <a:rPr lang="uk-UA" sz="1800" dirty="0">
                <a:solidFill>
                  <a:srgbClr val="0D0D0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ранжування творів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EE1076125083F641B0F21CE197E0181E" ma:contentTypeVersion="5" ma:contentTypeDescription="Створення нового документа." ma:contentTypeScope="" ma:versionID="37d3821ba96eb807f4c748704261efc1">
  <xsd:schema xmlns:xsd="http://www.w3.org/2001/XMLSchema" xmlns:xs="http://www.w3.org/2001/XMLSchema" xmlns:p="http://schemas.microsoft.com/office/2006/metadata/properties" xmlns:ns3="c9420a47-8af5-4266-a1f5-8365f64f773a" targetNamespace="http://schemas.microsoft.com/office/2006/metadata/properties" ma:root="true" ma:fieldsID="59bbd0b0303773682d7dcbace1d713dc" ns3:_="">
    <xsd:import namespace="c9420a47-8af5-4266-a1f5-8365f64f773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420a47-8af5-4266-a1f5-8365f64f77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9420a47-8af5-4266-a1f5-8365f64f773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353EF00-271D-4B45-95FF-21FC50DFBD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420a47-8af5-4266-a1f5-8365f64f77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14E006-7B7A-4CA0-A80F-313A457C740E}">
  <ds:schemaRefs>
    <ds:schemaRef ds:uri="http://schemas.microsoft.com/office/2006/metadata/properties"/>
    <ds:schemaRef ds:uri="http://purl.org/dc/dcmitype/"/>
    <ds:schemaRef ds:uri="http://purl.org/dc/elements/1.1/"/>
    <ds:schemaRef ds:uri="http://schemas.openxmlformats.org/package/2006/metadata/core-properties"/>
    <ds:schemaRef ds:uri="c9420a47-8af5-4266-a1f5-8365f64f773a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EAE0E54-CDE0-475F-9C8A-164C88FB9E6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Шаблон_презентації_до_ККП_бакалавра_2025</Template>
  <TotalTime>92</TotalTime>
  <Words>634</Words>
  <Application>Microsoft Office PowerPoint</Application>
  <PresentationFormat>On-screen Show (16:9)</PresentationFormat>
  <Paragraphs>96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Economica</vt:lpstr>
      <vt:lpstr>Open Sans</vt:lpstr>
      <vt:lpstr>Шаблон презентації кваліфікаційної роботи магістрів</vt:lpstr>
      <vt:lpstr>Вебсистема для керування колекціями музичних творів та їх прослуховування </vt:lpstr>
      <vt:lpstr>Мета роботи</vt:lpstr>
      <vt:lpstr>Аналіз проблеми (аналіз існуючих рішень) </vt:lpstr>
      <vt:lpstr>Аналіз проблеми (аналіз існуючих рішень) </vt:lpstr>
      <vt:lpstr>Постановка задачі та опис системи</vt:lpstr>
      <vt:lpstr>Архітектура створеного програмного забезпечення</vt:lpstr>
      <vt:lpstr>Опис програмного забезпечення, що було використано у дослідженні</vt:lpstr>
      <vt:lpstr>Дизайн системи</vt:lpstr>
      <vt:lpstr>Приклад реалізації</vt:lpstr>
      <vt:lpstr>Приклад реалізації</vt:lpstr>
      <vt:lpstr>Інтерфейс користувача </vt:lpstr>
      <vt:lpstr>Інтерфейс користувача </vt:lpstr>
      <vt:lpstr>Підсумки </vt:lpstr>
      <vt:lpstr>Підсумки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Денис Шпак</dc:creator>
  <cp:lastModifiedBy>Денис Шпак</cp:lastModifiedBy>
  <cp:revision>3</cp:revision>
  <dcterms:created xsi:type="dcterms:W3CDTF">2025-06-01T18:55:04Z</dcterms:created>
  <dcterms:modified xsi:type="dcterms:W3CDTF">2025-06-02T08:23:09Z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0x010100EE1076125083F641B0F21CE197E0181E</vt:lpwstr>
  </property>
</Properties>
</file>