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61" r:id="rId9"/>
    <p:sldId id="262" r:id="rId10"/>
    <p:sldId id="263" r:id="rId11"/>
    <p:sldId id="264" r:id="rId12"/>
    <p:sldId id="272" r:id="rId13"/>
    <p:sldId id="273" r:id="rId14"/>
    <p:sldId id="274" r:id="rId15"/>
    <p:sldId id="267" r:id="rId16"/>
    <p:sldId id="275" r:id="rId17"/>
  </p:sldIdLst>
  <p:sldSz cx="9144000" cy="5143500" type="screen16x9"/>
  <p:notesSz cx="6858000" cy="9144000"/>
  <p:embeddedFontLs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B268AED5-FA27-8BD6-DB53-78271BBE3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BD368699-B371-E87A-3DB5-32C7D2F8D5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DA8E9AC6-CBA1-1AEB-259D-9F6D6BBB83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018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73BAB253-57B5-E7B8-B122-5E4C43959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FFA53DE2-16B0-B784-18DE-6BFAEF7C4A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A46752EB-DD0A-0373-E09D-5810B65A12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801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71794D37-6A13-8BF3-0310-1B76BB957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E5C582AF-A151-4216-B0C3-F679A8AAEF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728AD386-7BFD-EDE7-986B-BCB94DF3D3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109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66EE3C86-D953-A3A0-56FA-9C2B5D4CC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9BE87410-9331-7A11-FF0C-9DD8F2189E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73CC399E-90B6-3F7D-23DF-FB4AC33D50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853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E274E649-636B-D05B-E581-06885582E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88A8F6A1-E51B-67AA-D902-C6B332BED7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CB832D19-1860-7E34-1E9E-EA3CB8FAFA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72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BCB2C080-0ED8-AC45-BF88-B2BC559E8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3E9272BD-8F91-99F5-C1CC-3270FC4794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BE1ACFEB-02C2-DA76-F5B1-EEF39F896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6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299"/>
            <a:ext cx="3281100" cy="10213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Мобільний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застосунок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ведення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калорій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контролю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харчування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02300" y="4252510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13">
            <a:extLst>
              <a:ext uri="{FF2B5EF4-FFF2-40B4-BE49-F238E27FC236}">
                <a16:creationId xmlns:a16="http://schemas.microsoft.com/office/drawing/2014/main" id="{DDB6EF94-EDC4-170F-EDAA-E4F399DC5276}"/>
              </a:ext>
            </a:extLst>
          </p:cNvPr>
          <p:cNvSpPr txBox="1">
            <a:spLocks/>
          </p:cNvSpPr>
          <p:nvPr/>
        </p:nvSpPr>
        <p:spPr>
          <a:xfrm>
            <a:off x="2805450" y="2209800"/>
            <a:ext cx="3281100" cy="65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r"/>
            <a:r>
              <a:rPr lang="uk-UA" sz="1800" dirty="0">
                <a:latin typeface="Times New Roman" panose="02020603050405020304" pitchFamily="18" charset="0"/>
              </a:rPr>
              <a:t>Шуть Олександр Вікторович</a:t>
            </a:r>
            <a:br>
              <a:rPr lang="uk-UA" sz="1800" dirty="0">
                <a:latin typeface="Times New Roman" panose="02020603050405020304" pitchFamily="18" charset="0"/>
              </a:rPr>
            </a:br>
            <a:r>
              <a:rPr lang="uk-UA" sz="1800" dirty="0">
                <a:latin typeface="Times New Roman" panose="02020603050405020304" pitchFamily="18" charset="0"/>
              </a:rPr>
              <a:t>ПЗПІ-22-3</a:t>
            </a:r>
            <a:endParaRPr lang="ru-RU" sz="2400" dirty="0"/>
          </a:p>
        </p:txBody>
      </p:sp>
      <p:sp>
        <p:nvSpPr>
          <p:cNvPr id="3" name="Google Shape;62;p13">
            <a:extLst>
              <a:ext uri="{FF2B5EF4-FFF2-40B4-BE49-F238E27FC236}">
                <a16:creationId xmlns:a16="http://schemas.microsoft.com/office/drawing/2014/main" id="{20BC61F0-FF1D-12D5-FF2D-5CCDF53CE0B2}"/>
              </a:ext>
            </a:extLst>
          </p:cNvPr>
          <p:cNvSpPr txBox="1">
            <a:spLocks/>
          </p:cNvSpPr>
          <p:nvPr/>
        </p:nvSpPr>
        <p:spPr>
          <a:xfrm>
            <a:off x="2805450" y="3345873"/>
            <a:ext cx="3281100" cy="90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r"/>
            <a:r>
              <a:rPr lang="uk-UA" sz="1800" dirty="0">
                <a:latin typeface="Times New Roman" panose="02020603050405020304" pitchFamily="18" charset="0"/>
              </a:rPr>
              <a:t>Керівник:</a:t>
            </a:r>
          </a:p>
          <a:p>
            <a:pPr algn="r"/>
            <a:r>
              <a:rPr lang="uk-UA" sz="1800" dirty="0">
                <a:latin typeface="Times New Roman" panose="02020603050405020304" pitchFamily="18" charset="0"/>
              </a:rPr>
              <a:t>доц. каф. ПІ</a:t>
            </a:r>
          </a:p>
          <a:p>
            <a:pPr algn="r"/>
            <a:r>
              <a:rPr lang="uk-UA" sz="1800" dirty="0">
                <a:latin typeface="Times New Roman" panose="02020603050405020304" pitchFamily="18" charset="0"/>
              </a:rPr>
              <a:t>Чуприна Анастасія Сергіївна</a:t>
            </a:r>
            <a:endParaRPr lang="ru-RU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09E2A-9AB4-862B-D857-C19273B05560}"/>
              </a:ext>
            </a:extLst>
          </p:cNvPr>
          <p:cNvSpPr txBox="1"/>
          <p:nvPr/>
        </p:nvSpPr>
        <p:spPr>
          <a:xfrm>
            <a:off x="311700" y="868877"/>
            <a:ext cx="84665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дизайну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компонентно-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орієнтований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підхід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що дозволив розбити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відповідальні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аспекти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користувача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застосунком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До таких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належать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головна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сторінка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відображенням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щоденних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споживання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калорій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макронутрієнтів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також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розділи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керування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продуктами, активностями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інформацією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профілю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користувача.</a:t>
            </a:r>
          </a:p>
          <a:p>
            <a:pPr algn="just"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передбачала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кількох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етапів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стилізацію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окремих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вимог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бізнес-логіки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96552"/>
            <a:ext cx="8520600" cy="581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інтерфейсу. Головна сторінка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4941367-D7B6-6D0B-6A63-93632E8D9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71" y="1223270"/>
            <a:ext cx="4426132" cy="30397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37F58D6-4F9D-16D5-7FC9-A1FBE5E10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754" y="570823"/>
            <a:ext cx="1890700" cy="40355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DC7BAD-E09E-1880-3522-9BEA5A512825}"/>
              </a:ext>
            </a:extLst>
          </p:cNvPr>
          <p:cNvSpPr txBox="1"/>
          <p:nvPr/>
        </p:nvSpPr>
        <p:spPr>
          <a:xfrm>
            <a:off x="325978" y="819034"/>
            <a:ext cx="458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 коду обрахунку цілей для головної сторінки</a:t>
            </a:r>
            <a:endParaRPr lang="ru-U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5CDE6FEA-6790-8088-60F0-D7E19A581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98D03BD7-C28D-F86F-B432-7F4EF79838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96552"/>
            <a:ext cx="8520600" cy="581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інтерфейсу. Сторінка пошуку продуктів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E2B51473-26F1-C7BA-3C29-1634745B3C2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1BA1E3-A905-6BA3-13E5-6715893E5AB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E2BCCE-696B-6A66-DCB5-A17620B323E3}"/>
              </a:ext>
            </a:extLst>
          </p:cNvPr>
          <p:cNvSpPr txBox="1"/>
          <p:nvPr/>
        </p:nvSpPr>
        <p:spPr>
          <a:xfrm>
            <a:off x="264272" y="684607"/>
            <a:ext cx="458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 коду пошуку продуктів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DB6FFB-F228-ECBE-1585-D185D0AF0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686" y="673075"/>
            <a:ext cx="1816331" cy="39773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476495-6FC8-5008-3935-D03116171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176" y="1103265"/>
            <a:ext cx="3555942" cy="322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6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B2C65F7D-90BF-23B2-D668-A33D0BE91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FD047EBD-70E7-BC24-89D4-113C15F978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96552"/>
            <a:ext cx="8520600" cy="581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інтерфейсу. Сторінка модерації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A84D0440-C8D7-62B8-2B7D-17019F74836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F26A9A-8A35-1495-B4A4-6E5C6F4E6D4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73462C-310A-17EF-79CA-7574C52232A8}"/>
              </a:ext>
            </a:extLst>
          </p:cNvPr>
          <p:cNvSpPr txBox="1"/>
          <p:nvPr/>
        </p:nvSpPr>
        <p:spPr>
          <a:xfrm>
            <a:off x="264272" y="684607"/>
            <a:ext cx="458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 коду для створення запиту на додавання їжі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205A17-326D-3A5A-EE8C-27952B103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123" y="936965"/>
            <a:ext cx="1534052" cy="38547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EF4840-35B7-EED1-1B47-23E107285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39" y="1891669"/>
            <a:ext cx="4290635" cy="136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33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652B48D9-9461-589E-80B4-9CFE44E2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AECED1F8-5B69-B910-2885-8ABB1D26D0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96552"/>
            <a:ext cx="8520600" cy="581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інтерфейсу. Сторінка відновлення паролю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DD5DA9C0-F049-5EC8-4537-24BAAF12E6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629E17-4117-46D7-C9AD-BD880C2DAFD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3A823-52F9-A90E-C0D3-5B01C0C84D7E}"/>
              </a:ext>
            </a:extLst>
          </p:cNvPr>
          <p:cNvSpPr txBox="1"/>
          <p:nvPr/>
        </p:nvSpPr>
        <p:spPr>
          <a:xfrm>
            <a:off x="264272" y="684607"/>
            <a:ext cx="458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 коду для відправки коду користувачу на пошту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A0F5FD-DE03-1FD5-6EB0-103C8A42E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130" y="779303"/>
            <a:ext cx="1839531" cy="398093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39B53D1-C97F-5359-1445-545416F85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05" y="1317340"/>
            <a:ext cx="5603804" cy="290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7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E69A4-FCCA-879D-AA4B-D9CA84B115EA}"/>
              </a:ext>
            </a:extLst>
          </p:cNvPr>
          <p:cNvSpPr txBox="1"/>
          <p:nvPr/>
        </p:nvSpPr>
        <p:spPr>
          <a:xfrm>
            <a:off x="311700" y="900077"/>
            <a:ext cx="84665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застосунок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використовуватись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контролю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харчування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фізичної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активності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широким колом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інтуїтивний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щоденних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розрахунок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калорій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макронутрієнтів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також система ролей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роблять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зручним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індивідуального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28DE7-3480-444C-51E3-A2312827213B}"/>
              </a:ext>
            </a:extLst>
          </p:cNvPr>
          <p:cNvSpPr txBox="1"/>
          <p:nvPr/>
        </p:nvSpPr>
        <p:spPr>
          <a:xfrm>
            <a:off x="311700" y="2060715"/>
            <a:ext cx="84665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Подальше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вдосконалення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передбачає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зовнішніми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сервісами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аналітики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візуалізацій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Також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перспективним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напрямом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впровадження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штучного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поведінки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користувача.</a:t>
            </a:r>
            <a:endParaRPr lang="ru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892040BE-8603-9053-B7D3-72866124E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7FBA5726-B02D-1F9B-9380-5C309130C5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321496"/>
            <a:ext cx="8520600" cy="5005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Дякую за увагу!</a:t>
            </a:r>
            <a:endParaRPr sz="3200" dirty="0"/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2383F790-3377-532D-274F-FEAD554CE7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FA932D-B8B3-4134-C839-EC5FD140860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8180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Метою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роботи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є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створення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багатофункціонального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мобільного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застосунку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який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забезпечить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користувачам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можливість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ведення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щоденника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харчування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фізичної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активності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автоматичного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розрахунку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добової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норми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калорій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макронутрієнтів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основі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індивідуальних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параметрів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а також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інтегрованих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функцій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пошуку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додавання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управління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продуктами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харчування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</a:t>
            </a:r>
            <a:r>
              <a:rPr lang="ru-UA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тренуваннями</a:t>
            </a:r>
            <a:r>
              <a:rPr lang="ru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1800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полягає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зростаючій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суспільства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підтримці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здорового способу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життя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моніторингу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харчування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фізичної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активності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мобільний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зручний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щоденного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контролю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калорій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макронутрієнтів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тренувань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що особливо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урбанізації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часу.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Завдяки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персоналізованим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рекомендаціям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система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сприяє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досягненню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фітнес-цілей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враховуючи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індивідуальні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фізіологічні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наліз існуючих рішень.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MyFitnessPal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706436"/>
            <a:ext cx="5906220" cy="3653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Велика база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продуктів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готових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страв</a:t>
            </a:r>
            <a:r>
              <a:rPr lang="en-US" altLang="ru-U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UA" altLang="ru-UA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Зручний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сканер штрих-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кодів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швидкого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їжі</a:t>
            </a:r>
            <a:r>
              <a:rPr lang="en-US" altLang="ru-U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UA" altLang="ru-UA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Інтеграція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іншими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фітнес-застосунками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(Apple Health,</a:t>
            </a:r>
            <a:r>
              <a:rPr kumimoji="0" lang="uk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трекери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тощо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UA" altLang="ru-UA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Недоліки:</a:t>
            </a: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Перевантажений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складний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новачків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Обмежений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безкоштовній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версії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Персоналізовані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рекомендації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розширена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аналітика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доступні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kumimoji="0" lang="ru-UA" altLang="ru-UA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преміум-доступі</a:t>
            </a:r>
            <a:r>
              <a:rPr kumimoji="0" lang="ru-UA" altLang="ru-UA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3" name="Рисунок 2" descr="Изображение выглядит как текст, снимок экрана, Шрифт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7F98BAA-EAF5-0805-3A17-47EF2F252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919" y="706437"/>
            <a:ext cx="1882222" cy="4053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4AD9008F-D81D-28A8-28ED-AEF612105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58D16416-F9F0-32CA-28BD-FA692D367D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наліз існуючих рішень.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Lifesum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ECD175A2-A60F-1E7F-8748-DDC4EB8A3F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706436"/>
            <a:ext cx="5906220" cy="3653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Привабливий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простий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інтуїтивно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зрозумілий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en-US" altLang="ru-U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UA" altLang="ru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Персоналізовані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плани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харчування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цілей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користувача</a:t>
            </a:r>
            <a:r>
              <a:rPr kumimoji="0" lang="en-US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UA" altLang="ru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рецептів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підрахунком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калорійності</a:t>
            </a:r>
            <a:r>
              <a:rPr lang="en-US" altLang="ru-U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UA" altLang="ru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Apple Health і Google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автоматичного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збору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Недоліки:</a:t>
            </a: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Обмежена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база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продуктів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порівняно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конкурентами</a:t>
            </a:r>
            <a:r>
              <a:rPr kumimoji="0" lang="en-US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UA" altLang="ru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Недостатньо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деталізовані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звіти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безкоштовній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версії</a:t>
            </a:r>
            <a:r>
              <a:rPr lang="en-US" altLang="ru-U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UA" altLang="ru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Розширені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доступні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передплатою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975CA0CB-1B86-2DF8-1F5E-BE433226BA8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F1DE5B-EEFD-E662-4E38-3F5AA152336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0030BA-470A-35EE-7604-FDA50BD99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456" y="706436"/>
            <a:ext cx="1833307" cy="398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6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E1BBA096-36D4-6AF7-77AA-F61F7F3E2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A6DE2701-1996-379B-7B34-E979D6473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наліз існуючих рішень.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Lose It!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EB1F3D47-EB10-40F9-4190-5D6758D344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706436"/>
            <a:ext cx="5906220" cy="3653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Велика база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продуктів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сканування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штрих-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кодів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власних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рецептів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Соціальні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обміну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прогресом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підвищення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мотивації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Недоліки:</a:t>
            </a: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орієнтація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схуднення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обмежує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функціональність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цілей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Тривалий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налаштування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профілю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Обмежена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персоналізація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аналітика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безкоштовній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версії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Слабка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іншими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сервісами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особливо на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A793A2E2-23FB-A104-0D43-68C735CA879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CFC4FF-5D8D-663F-8DF5-7E8EB6FE7F2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B855B2-6511-D114-E7DF-81C751CB7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935" y="706436"/>
            <a:ext cx="1796349" cy="391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8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D2E60-A784-2DD9-4123-CA9DEF5C8B7A}"/>
              </a:ext>
            </a:extLst>
          </p:cNvPr>
          <p:cNvSpPr txBox="1"/>
          <p:nvPr/>
        </p:nvSpPr>
        <p:spPr>
          <a:xfrm>
            <a:off x="311700" y="774690"/>
            <a:ext cx="8520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Основною проблемою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застосунків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контролю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харчування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низький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рівень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персоналізації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обробці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індивідуальних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також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що не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потребам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масштабованості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безпеки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доступу до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динамічної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ускладнює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якісного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користувацького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досвіду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знижує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надійність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постійного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6C6A8-CFD8-7027-49FD-8C845D00B42B}"/>
              </a:ext>
            </a:extLst>
          </p:cNvPr>
          <p:cNvSpPr txBox="1"/>
          <p:nvPr/>
        </p:nvSpPr>
        <p:spPr>
          <a:xfrm>
            <a:off x="311699" y="2514704"/>
            <a:ext cx="85205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Очікувані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передбачають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продуктивної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API,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автентифікації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CRUD-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Система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забезпечувати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точний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розрахунок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добової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норми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калорій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макронутрієнтів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фізіологічних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гнучке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ролями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також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пошук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фільтрацію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мобільним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клієнтом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Вибір технологій розробки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99666" y="803563"/>
            <a:ext cx="6763520" cy="2750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для розробки серверної частини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Nest.js</a:t>
            </a:r>
          </a:p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бібліотека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bcrypt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хешування</a:t>
            </a:r>
          </a:p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mongoose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зручне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моделювання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схем і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зв’язок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базою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MongoDB.</a:t>
            </a:r>
          </a:p>
          <a:p>
            <a:pPr marL="0" lvl="0" indent="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Бібліотека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Nodemailer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відправки повідомлень користувачу на пошту</a:t>
            </a: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BAF273-D3D8-1007-3A6F-5F7598295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784" y="688213"/>
            <a:ext cx="789452" cy="784000"/>
          </a:xfrm>
          <a:prstGeom prst="rect">
            <a:avLst/>
          </a:prstGeom>
        </p:spPr>
      </p:pic>
      <p:sp>
        <p:nvSpPr>
          <p:cNvPr id="10" name="AutoShape 8" descr="JSON Web Tokens - jwt.io">
            <a:extLst>
              <a:ext uri="{FF2B5EF4-FFF2-40B4-BE49-F238E27FC236}">
                <a16:creationId xmlns:a16="http://schemas.microsoft.com/office/drawing/2014/main" id="{00CD8EE4-4943-0759-12B0-6A30DDFC08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11" name="AutoShape 10" descr="JSON Web Tokens - jwt.io">
            <a:extLst>
              <a:ext uri="{FF2B5EF4-FFF2-40B4-BE49-F238E27FC236}">
                <a16:creationId xmlns:a16="http://schemas.microsoft.com/office/drawing/2014/main" id="{538DEF6B-24DA-8555-84D8-FC40837EC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D22B056-4020-B06E-0EF6-241397D59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004" y="1729566"/>
            <a:ext cx="789452" cy="786846"/>
          </a:xfrm>
          <a:prstGeom prst="rect">
            <a:avLst/>
          </a:prstGeom>
        </p:spPr>
      </p:pic>
      <p:pic>
        <p:nvPicPr>
          <p:cNvPr id="4108" name="Picture 12" descr="Mongoose Node.js: Enhance Your Data Models">
            <a:extLst>
              <a:ext uri="{FF2B5EF4-FFF2-40B4-BE49-F238E27FC236}">
                <a16:creationId xmlns:a16="http://schemas.microsoft.com/office/drawing/2014/main" id="{81921887-0E1A-CF40-C941-634372D1B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186" y="2724150"/>
            <a:ext cx="1343633" cy="63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Nodemailer – Send e-mails with Node.JS">
            <a:extLst>
              <a:ext uri="{FF2B5EF4-FFF2-40B4-BE49-F238E27FC236}">
                <a16:creationId xmlns:a16="http://schemas.microsoft.com/office/drawing/2014/main" id="{62D8BDBF-0360-54FB-6517-D5DB146D4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004" y="3413083"/>
            <a:ext cx="789452" cy="67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277692"/>
            <a:ext cx="8520600" cy="5159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 створенного програмного забезпечення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9D3F37-156A-5E57-0157-63A15F3D2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430" y="2368031"/>
            <a:ext cx="5637589" cy="2497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16AEAF-B45A-720F-7642-287A98BC1A53}"/>
              </a:ext>
            </a:extLst>
          </p:cNvPr>
          <p:cNvSpPr txBox="1"/>
          <p:nvPr/>
        </p:nvSpPr>
        <p:spPr>
          <a:xfrm>
            <a:off x="268925" y="793633"/>
            <a:ext cx="8520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серверної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частини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модульною, де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компонент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окрему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функцію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взаємодіє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іншими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стандартизовані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інтерфейси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Центральним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елементом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модуль користувача, що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пов’язаний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компонентами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автентифікації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щоденників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прийомів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їжі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ролей.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Окремі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модулі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відповідають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роботу з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харчовими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продуктами,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запитами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видалення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Така структура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високу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гнучкість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масштабованість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зручність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підтримки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Опис програмного забезпечення, що було використано у дослідженні</a:t>
            </a:r>
            <a:endParaRPr sz="24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E5168-66D7-8967-045D-6B58BA039342}"/>
              </a:ext>
            </a:extLst>
          </p:cNvPr>
          <p:cNvSpPr txBox="1"/>
          <p:nvPr/>
        </p:nvSpPr>
        <p:spPr>
          <a:xfrm>
            <a:off x="311700" y="1143700"/>
            <a:ext cx="84665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базувався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модульному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підході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що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передбачав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розділення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окремі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блоки.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підхід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забезпечив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зручну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масштабованість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коду, а також дозволив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ізолювати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відповідальність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кожного модуля.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полягала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обробці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пов’язаних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продуктами, активностями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щоденними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логами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споживання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їжі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калорійність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вміст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макронутрієнтів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що були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спожиті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протягом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дня.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23DCE-AC09-8ECE-833D-CC730C49E0E3}"/>
              </a:ext>
            </a:extLst>
          </p:cNvPr>
          <p:cNvSpPr txBox="1"/>
          <p:nvPr/>
        </p:nvSpPr>
        <p:spPr>
          <a:xfrm>
            <a:off x="311700" y="2510897"/>
            <a:ext cx="84665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обрано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фреймворк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Nest.js,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базується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мову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Авторизація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поєднанні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bcrypt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хешування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паролів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надсилання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повідомлень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поштою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nodemailer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базою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Mongoose,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зручні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механізми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схем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Окремі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класи-валідатори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використовувалися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коректності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що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посилило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надійність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2025_Б_ПІ_ПЗПІ-22-3_Шуть_О_В</Template>
  <TotalTime>284</TotalTime>
  <Words>991</Words>
  <Application>Microsoft Office PowerPoint</Application>
  <PresentationFormat>Экран (16:9)</PresentationFormat>
  <Paragraphs>83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Open Sans</vt:lpstr>
      <vt:lpstr>Arial</vt:lpstr>
      <vt:lpstr>Times New Roman</vt:lpstr>
      <vt:lpstr>Economica</vt:lpstr>
      <vt:lpstr>Шаблон презентації кваліфікаційної роботи магістрів</vt:lpstr>
      <vt:lpstr>Мобільний застосунок для ведення калорій та контролю харчування. Back-end</vt:lpstr>
      <vt:lpstr>Мета роботи</vt:lpstr>
      <vt:lpstr>Аналіз існуючих рішень. MyFitnessPal</vt:lpstr>
      <vt:lpstr>Аналіз існуючих рішень. Lifesum</vt:lpstr>
      <vt:lpstr>Аналіз існуючих рішень. Lose It!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інтерфейсу. Головна сторінка</vt:lpstr>
      <vt:lpstr>Приклад інтерфейсу. Сторінка пошуку продуктів</vt:lpstr>
      <vt:lpstr>Приклад інтерфейсу. Сторінка модерації</vt:lpstr>
      <vt:lpstr>Приклад інтерфейсу. Сторінка відновлення паролю</vt:lpstr>
      <vt:lpstr>Підсумки </vt:lpstr>
      <vt:lpstr>Дякую за увагу!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Олександр Шуть</dc:creator>
  <cp:lastModifiedBy>Олександр Шуть</cp:lastModifiedBy>
  <cp:revision>45</cp:revision>
  <dcterms:created xsi:type="dcterms:W3CDTF">2025-06-08T11:53:53Z</dcterms:created>
  <dcterms:modified xsi:type="dcterms:W3CDTF">2025-06-08T16:40:25Z</dcterms:modified>
</cp:coreProperties>
</file>