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8" r:id="rId3"/>
    <p:sldId id="257" r:id="rId4"/>
    <p:sldId id="275" r:id="rId5"/>
    <p:sldId id="259" r:id="rId6"/>
    <p:sldId id="260" r:id="rId7"/>
    <p:sldId id="261" r:id="rId8"/>
    <p:sldId id="262" r:id="rId9"/>
    <p:sldId id="263" r:id="rId10"/>
    <p:sldId id="270" r:id="rId11"/>
    <p:sldId id="271" r:id="rId12"/>
    <p:sldId id="272" r:id="rId13"/>
    <p:sldId id="273" r:id="rId14"/>
    <p:sldId id="264" r:id="rId15"/>
    <p:sldId id="268" r:id="rId16"/>
    <p:sldId id="269" r:id="rId17"/>
    <p:sldId id="267" r:id="rId18"/>
  </p:sldIdLst>
  <p:sldSz cx="9144000" cy="5143500" type="screen16x9"/>
  <p:notesSz cx="6858000" cy="9144000"/>
  <p:embeddedFontLst>
    <p:embeddedFont>
      <p:font typeface="Economica" panose="020B0604020202020204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Segoe UI" panose="020B0502040204020203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9183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5656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0109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033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969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pmw.nure.ua/download/ukr/Tezisy-konferenciya%20%20PMW-2025.pdf" TargetMode="Externa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49" y="821300"/>
            <a:ext cx="4437905" cy="15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Програмна система</a:t>
            </a:r>
            <a:br>
              <a:rPr lang="ru-RU" sz="2400" dirty="0"/>
            </a:br>
            <a:r>
              <a:rPr lang="ru-RU" sz="2400" dirty="0"/>
              <a:t>для зберігання та захисту медичних даних</a:t>
            </a:r>
            <a:br>
              <a:rPr lang="ru-RU" sz="2400" dirty="0"/>
            </a:br>
            <a:r>
              <a:rPr lang="ru-RU" sz="2400" dirty="0"/>
              <a:t>на основі блокчейн технології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647804" y="3555850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ПІБ, група:              Сюсько В.В., ПЗПІ-21-8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Керівник:                </a:t>
            </a:r>
            <a:r>
              <a:rPr lang="ru-RU" dirty="0"/>
              <a:t>к.т.н., доцент  Побіженко І. О.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17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Приклад реалізації (Смарт-контракт (</a:t>
            </a:r>
            <a:r>
              <a:rPr lang="en-US" sz="3200" dirty="0"/>
              <a:t>Solidity)</a:t>
            </a:r>
            <a:r>
              <a:rPr lang="uk-UA" sz="3200" dirty="0"/>
              <a:t>)</a:t>
            </a:r>
            <a:endParaRPr lang="ru-RU"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A17615-7CBB-4AEC-816F-C1558D1728AC}"/>
              </a:ext>
            </a:extLst>
          </p:cNvPr>
          <p:cNvSpPr txBox="1"/>
          <p:nvPr/>
        </p:nvSpPr>
        <p:spPr>
          <a:xfrm>
            <a:off x="268925" y="601287"/>
            <a:ext cx="3979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🔧 Функція створення pending запису: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C394B5-CB9E-4F3E-A314-5C37396B8BB3}"/>
              </a:ext>
            </a:extLst>
          </p:cNvPr>
          <p:cNvSpPr txBox="1"/>
          <p:nvPr/>
        </p:nvSpPr>
        <p:spPr>
          <a:xfrm>
            <a:off x="4366925" y="595287"/>
            <a:ext cx="3979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✅ Функція підтвердження запису: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0FB769-DAFE-4FEA-976F-39C801D43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85" y="954652"/>
            <a:ext cx="2867807" cy="2544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774E2A-91B6-45CD-9999-6C74EE8F5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425" y="954652"/>
            <a:ext cx="2872375" cy="25441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5399AD-C79A-4931-A197-34FA0650C9E0}"/>
              </a:ext>
            </a:extLst>
          </p:cNvPr>
          <p:cNvSpPr txBox="1"/>
          <p:nvPr/>
        </p:nvSpPr>
        <p:spPr>
          <a:xfrm>
            <a:off x="2421425" y="3485343"/>
            <a:ext cx="4590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onlyDoctor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 - </a:t>
            </a:r>
            <a:r>
              <a:rPr lang="ru-RU" sz="1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модифікатор, що дозволяє тільки лікарям створювати записи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onlyPatient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 - </a:t>
            </a:r>
            <a:r>
              <a:rPr lang="ru-RU" sz="1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модифікатор, що дозволяє тільки пацієнтам підтверджувати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Валідація адреси</a:t>
            </a:r>
            <a:r>
              <a:rPr lang="ru-RU" sz="1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 - перевірка, що адреса належить зареєстрованому пацієнту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Події (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emit)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 - </a:t>
            </a:r>
            <a:r>
              <a:rPr lang="ru-RU" sz="1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автоматичні сповіщення про зміни в блокчейн</a:t>
            </a:r>
          </a:p>
        </p:txBody>
      </p:sp>
    </p:spTree>
    <p:extLst>
      <p:ext uri="{BB962C8B-B14F-4D97-AF65-F5344CB8AC3E}">
        <p14:creationId xmlns:p14="http://schemas.microsoft.com/office/powerpoint/2010/main" val="3685073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Приклад реалізації (</a:t>
            </a:r>
            <a:r>
              <a:rPr lang="en-US" sz="3200" dirty="0"/>
              <a:t>React </a:t>
            </a:r>
            <a:r>
              <a:rPr lang="ru-RU" sz="3200" dirty="0"/>
              <a:t>компонент)</a:t>
            </a: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A17615-7CBB-4AEC-816F-C1558D1728AC}"/>
              </a:ext>
            </a:extLst>
          </p:cNvPr>
          <p:cNvSpPr txBox="1"/>
          <p:nvPr/>
        </p:nvSpPr>
        <p:spPr>
          <a:xfrm>
            <a:off x="268925" y="601287"/>
            <a:ext cx="409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🔧 Компонент створення pending запису: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C394B5-CB9E-4F3E-A314-5C37396B8BB3}"/>
              </a:ext>
            </a:extLst>
          </p:cNvPr>
          <p:cNvSpPr txBox="1"/>
          <p:nvPr/>
        </p:nvSpPr>
        <p:spPr>
          <a:xfrm>
            <a:off x="4366925" y="595287"/>
            <a:ext cx="3979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✅ </a:t>
            </a:r>
            <a:r>
              <a:rPr lang="uk-UA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Компонент</a:t>
            </a:r>
            <a:r>
              <a:rPr lang="ru-RU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підтвердження запису: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0DFFD4-A00A-47A6-89B7-DBD475826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800" y="903064"/>
            <a:ext cx="3121093" cy="324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937DC8-1A31-4B9A-970A-2EA569B67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788" y="939064"/>
            <a:ext cx="3610346" cy="321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66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Приклад реалізації: Система ролей та безпеки</a:t>
            </a: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A17615-7CBB-4AEC-816F-C1558D1728AC}"/>
              </a:ext>
            </a:extLst>
          </p:cNvPr>
          <p:cNvSpPr txBox="1"/>
          <p:nvPr/>
        </p:nvSpPr>
        <p:spPr>
          <a:xfrm>
            <a:off x="268925" y="601287"/>
            <a:ext cx="409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🔐 Система ролей у смарт-контракті: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C394B5-CB9E-4F3E-A314-5C37396B8BB3}"/>
              </a:ext>
            </a:extLst>
          </p:cNvPr>
          <p:cNvSpPr txBox="1"/>
          <p:nvPr/>
        </p:nvSpPr>
        <p:spPr>
          <a:xfrm>
            <a:off x="4366925" y="595287"/>
            <a:ext cx="3979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🔍 Redux селектори для ролей: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957E2-F3B3-4965-8BE5-39C336567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15" y="1020761"/>
            <a:ext cx="3626134" cy="31019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05867B-A139-46FC-87EA-9B6F7AC5A8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6993" y="1020761"/>
            <a:ext cx="4887007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45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Інтерфейс пацієнта з підтвердженням записів</a:t>
            </a: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BC46A5-45C1-4801-B9C5-E730B04E4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077" y="768975"/>
            <a:ext cx="5884178" cy="37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41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Інтерфейс пацієнта з підтвердженням записів</a:t>
            </a: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1C65AE-29A6-444E-B769-F31C315B4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174" y="796273"/>
            <a:ext cx="1894214" cy="38100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D19B67-8CB7-49E6-BC60-C15E8287C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9915" y="796273"/>
            <a:ext cx="1894090" cy="381007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723166"/>
            <a:ext cx="42603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l">
              <a:buNone/>
            </a:pPr>
            <a:r>
              <a:rPr lang="ru-RU" sz="14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Тест-кейс №1: Підключення до системи</a:t>
            </a:r>
          </a:p>
          <a:p>
            <a:pPr marL="114300" indent="0" algn="l">
              <a:buNone/>
            </a:pPr>
            <a:r>
              <a:rPr lang="ru-RU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Автентифікація користувача через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MetaMask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перевірка відображення адреси та автоматичне оновлення при зміні акаунта</a:t>
            </a:r>
          </a:p>
          <a:p>
            <a:pPr marL="114300" indent="0" algn="l">
              <a:buNone/>
            </a:pPr>
            <a:r>
              <a:rPr lang="ru-RU" sz="14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Тест-кейс №2: Створення медичного запису</a:t>
            </a:r>
          </a:p>
          <a:p>
            <a:pPr marL="114300" indent="0" algn="l">
              <a:buNone/>
            </a:pPr>
            <a:r>
              <a:rPr lang="ru-RU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Медичний працівник заповнює та створює новий медичний запис, перевірка валідації полів та транзакції в блокчейні</a:t>
            </a:r>
          </a:p>
          <a:p>
            <a:pPr marL="114300" indent="0" algn="l">
              <a:buNone/>
            </a:pPr>
            <a:r>
              <a:rPr lang="ru-RU" sz="14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Тест-кейс №3: Підтвердження пацієнтом</a:t>
            </a:r>
          </a:p>
          <a:p>
            <a:pPr marL="114300" indent="0" algn="l">
              <a:buNone/>
            </a:pPr>
            <a:r>
              <a:rPr lang="ru-RU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Пацієнт переглядає 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pending </a:t>
            </a:r>
            <a:r>
              <a:rPr lang="ru-RU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записи та підтверджує медичні послуги через 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blockchain </a:t>
            </a:r>
            <a:r>
              <a:rPr lang="ru-RU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транзакцію</a:t>
            </a:r>
          </a:p>
          <a:p>
            <a:pPr marL="114300" indent="0" algn="l">
              <a:buNone/>
            </a:pPr>
            <a:r>
              <a:rPr lang="ru-RU" sz="14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Тест-кейс №4: Двомовність системи</a:t>
            </a:r>
          </a:p>
          <a:p>
            <a:pPr marL="114300" indent="0" algn="l">
              <a:buNone/>
            </a:pPr>
            <a:r>
              <a:rPr lang="ru-RU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Перевірка перемикання між українською та англійською мовами, збереження налаштувань в браузері</a:t>
            </a: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sp>
        <p:nvSpPr>
          <p:cNvPr id="8" name="Google Shape;128;p22">
            <a:extLst>
              <a:ext uri="{FF2B5EF4-FFF2-40B4-BE49-F238E27FC236}">
                <a16:creationId xmlns:a16="http://schemas.microsoft.com/office/drawing/2014/main" id="{923D3C62-8442-465B-B447-048F531B4C36}"/>
              </a:ext>
            </a:extLst>
          </p:cNvPr>
          <p:cNvSpPr txBox="1">
            <a:spLocks/>
          </p:cNvSpPr>
          <p:nvPr/>
        </p:nvSpPr>
        <p:spPr>
          <a:xfrm>
            <a:off x="4388100" y="758652"/>
            <a:ext cx="42603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 algn="l">
              <a:buNone/>
            </a:pPr>
            <a:r>
              <a:rPr lang="en-US" sz="14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🛠️ </a:t>
            </a:r>
            <a:r>
              <a:rPr lang="ru-RU" sz="14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Тестове середовище</a:t>
            </a:r>
          </a:p>
          <a:p>
            <a:pPr marL="114300" indent="0" algn="l">
              <a:buNone/>
            </a:pPr>
            <a:r>
              <a:rPr lang="ru-RU" sz="14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Hardhat Network (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локальна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blockchain)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4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Тестові акаунти з балансом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ETH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4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MetaMask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криптографічних операцій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4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14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🎯 Висновок:</a:t>
            </a:r>
            <a:br>
              <a:rPr lang="ru-R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14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Система працює стабільно, всі функції виконуються коректно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ru-RU" sz="1400" b="0" i="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389BA8-ADE6-43E4-A7CF-BFDF688FC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6260"/>
            <a:ext cx="2819906" cy="39877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4032AE-25DA-4AE1-A6BA-E2A09ABCD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360" y="953487"/>
            <a:ext cx="2819906" cy="3987763"/>
          </a:xfrm>
          <a:prstGeom prst="rect">
            <a:avLst/>
          </a:prstGeom>
        </p:spPr>
      </p:pic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311700" y="698400"/>
            <a:ext cx="4530854" cy="3880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Тези "ПРОГРАМНА СИСТЕМА ДЛЯ ЗБЕРІГАННЯ ТА ЗАХИСТУ МЕДИЧНИХ ДАНИХ НА ОСНОВІ БЛОКЧЕЙН-ТЕХНОЛОГІЇ"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</a:t>
            </a:r>
            <a:r>
              <a:rPr lang="ru-RU" sz="16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Міжнародної науково-технічної конференції «Поліграфічні, мультимедійні та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web-</a:t>
            </a:r>
            <a:r>
              <a:rPr lang="ru-RU" sz="16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технології» (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PMW-2025), </a:t>
            </a:r>
            <a:r>
              <a:rPr lang="ru-RU" sz="16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секція «Інформаційні системи та технології в поліграфії. Інтелектуальні системи», 14-17 травня 2025 р., м. Харків, ХНУРЕ –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URL: </a:t>
            </a:r>
            <a:r>
              <a:rPr lang="en-US" sz="1600" b="0" i="0" u="sng" strike="noStrike" dirty="0">
                <a:solidFill>
                  <a:srgbClr val="1155C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https://pmw.nure.ua/download/ukr/Tezisy-konferenciya%20%20PMW-2025.pdf</a:t>
            </a:r>
            <a:endParaRPr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8973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822180"/>
            <a:ext cx="5253900" cy="581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🌟 </a:t>
            </a:r>
            <a:r>
              <a:rPr lang="ru-RU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Переваги розробленого рішення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17</a:t>
            </a:fld>
            <a:endParaRPr lang="uk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1EB93E-308B-4D38-B836-CE38ACD041F4}"/>
              </a:ext>
            </a:extLst>
          </p:cNvPr>
          <p:cNvSpPr txBox="1"/>
          <p:nvPr/>
        </p:nvSpPr>
        <p:spPr>
          <a:xfrm>
            <a:off x="268925" y="1421517"/>
            <a:ext cx="2757486" cy="2877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🎯 </a:t>
            </a:r>
            <a:r>
              <a:rPr lang="ru-RU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НСЗУ:</a:t>
            </a:r>
            <a:endParaRPr lang="en-US" sz="1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ru-RU" b="0" i="0" dirty="0">
                <a:solidFill>
                  <a:srgbClr val="27AE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🔍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Прозорий аудит</a:t>
            </a:r>
          </a:p>
          <a:p>
            <a:pPr algn="l"/>
            <a:r>
              <a:rPr lang="ru-RU" sz="1000" b="0" i="0" dirty="0">
                <a:solidFill>
                  <a:srgbClr val="2C3E5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Можливість перевірки реальності послуг</a:t>
            </a:r>
            <a:endParaRPr lang="en-US" sz="1000" b="0" i="0" dirty="0">
              <a:solidFill>
                <a:srgbClr val="2C3E5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en-US" sz="1000" dirty="0">
              <a:solidFill>
                <a:srgbClr val="2C3E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27AE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💰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Управління бюджетом</a:t>
            </a:r>
          </a:p>
          <a:p>
            <a:pPr algn="l"/>
            <a:r>
              <a:rPr lang="ru-RU" sz="1100" b="0" i="0" dirty="0">
                <a:solidFill>
                  <a:srgbClr val="2C3E5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Зменшення фіктивних виплат</a:t>
            </a:r>
          </a:p>
          <a:p>
            <a:pPr algn="l"/>
            <a:endParaRPr lang="ru-RU" sz="1000" b="0" i="0" dirty="0">
              <a:solidFill>
                <a:srgbClr val="2C3E5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ru-RU" b="0" i="0" dirty="0">
                <a:solidFill>
                  <a:srgbClr val="27AE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📊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Точна статистика</a:t>
            </a:r>
          </a:p>
          <a:p>
            <a:pPr algn="l"/>
            <a:r>
              <a:rPr lang="ru-RU" sz="1000" b="0" i="0" dirty="0">
                <a:solidFill>
                  <a:srgbClr val="2C3E5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Реальні дані про надання послу</a:t>
            </a:r>
          </a:p>
          <a:p>
            <a:endParaRPr lang="uk-UA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ru-RU" b="0" i="0" dirty="0">
                <a:solidFill>
                  <a:srgbClr val="27AE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⚖️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Справедливість</a:t>
            </a:r>
          </a:p>
          <a:p>
            <a:pPr algn="l"/>
            <a:r>
              <a:rPr lang="uk-UA" sz="1000" dirty="0">
                <a:solidFill>
                  <a:srgbClr val="2C3E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Більш досконала система оцінювання</a:t>
            </a:r>
            <a:endParaRPr lang="ru-RU" sz="1000" b="0" i="0" dirty="0">
              <a:solidFill>
                <a:srgbClr val="2C3E5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293657-DB84-47C4-B971-824BFB259AC7}"/>
              </a:ext>
            </a:extLst>
          </p:cNvPr>
          <p:cNvSpPr txBox="1"/>
          <p:nvPr/>
        </p:nvSpPr>
        <p:spPr>
          <a:xfrm>
            <a:off x="3118582" y="1514465"/>
            <a:ext cx="317586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👥 </a:t>
            </a:r>
            <a:r>
              <a:rPr lang="ru-RU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учасників системи:</a:t>
            </a:r>
          </a:p>
          <a:p>
            <a:endParaRPr lang="en-US" sz="1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ru-RU" b="0" i="0" dirty="0">
                <a:solidFill>
                  <a:srgbClr val="27AE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👤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Пацієнти</a:t>
            </a:r>
          </a:p>
          <a:p>
            <a:pPr algn="l"/>
            <a:r>
              <a:rPr lang="ru-RU" sz="1000" b="0" i="0" dirty="0">
                <a:solidFill>
                  <a:srgbClr val="2C3E5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Контроль над власними даними</a:t>
            </a:r>
          </a:p>
          <a:p>
            <a:pPr algn="l"/>
            <a:endParaRPr lang="ru-RU" b="0" i="0" dirty="0">
              <a:solidFill>
                <a:srgbClr val="2C3E5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27AE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👨‍⚕️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Лікарі</a:t>
            </a:r>
          </a:p>
          <a:p>
            <a:pPr algn="l"/>
            <a:r>
              <a:rPr lang="ru-RU" sz="1000" b="0" i="0" dirty="0">
                <a:solidFill>
                  <a:srgbClr val="2C3E5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Справедливе оцінювання</a:t>
            </a:r>
          </a:p>
          <a:p>
            <a:pPr algn="l"/>
            <a:br>
              <a:rPr lang="ru-RU" b="0" i="0" dirty="0">
                <a:solidFill>
                  <a:srgbClr val="2C3E5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0" i="0" dirty="0">
                <a:solidFill>
                  <a:srgbClr val="27AE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🏥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Медзаклади</a:t>
            </a:r>
          </a:p>
          <a:p>
            <a:pPr algn="l"/>
            <a:r>
              <a:rPr lang="ru-RU" sz="1000" b="0" i="0" dirty="0">
                <a:solidFill>
                  <a:srgbClr val="2C3E5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Підвищення довіри пацієнтів</a:t>
            </a:r>
          </a:p>
          <a:p>
            <a:pPr algn="l"/>
            <a:endParaRPr lang="ru-RU" b="0" i="0" dirty="0">
              <a:solidFill>
                <a:srgbClr val="2C3E5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ru-RU" b="0" i="0" dirty="0">
              <a:solidFill>
                <a:srgbClr val="2C3E5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A3A87D-135C-4C9D-9CA7-805F913ACD60}"/>
              </a:ext>
            </a:extLst>
          </p:cNvPr>
          <p:cNvCxnSpPr/>
          <p:nvPr/>
        </p:nvCxnSpPr>
        <p:spPr>
          <a:xfrm>
            <a:off x="6185024" y="712800"/>
            <a:ext cx="0" cy="3586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6AB7A8-5624-4590-84E8-72965CB4E04C}"/>
              </a:ext>
            </a:extLst>
          </p:cNvPr>
          <p:cNvSpPr txBox="1"/>
          <p:nvPr/>
        </p:nvSpPr>
        <p:spPr>
          <a:xfrm>
            <a:off x="6161773" y="954992"/>
            <a:ext cx="290051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🏥 </a:t>
            </a:r>
            <a:r>
              <a:rPr lang="ru-RU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Можливості використання:</a:t>
            </a:r>
            <a:endParaRPr lang="en-US" b="1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endParaRPr lang="ru-RU" b="1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Приватні медичні клініки</a:t>
            </a:r>
          </a:p>
          <a:p>
            <a:pPr marL="342900" indent="-342900">
              <a:buFont typeface="+mj-lt"/>
              <a:buAutoNum type="arabicPeriod"/>
            </a:pPr>
            <a:r>
              <a:rPr lang="ru-RU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Державні лікарні та поліклініки</a:t>
            </a:r>
          </a:p>
          <a:p>
            <a:pPr marL="342900" indent="-342900">
              <a:buFont typeface="+mj-lt"/>
              <a:buAutoNum type="arabicPeriod"/>
            </a:pPr>
            <a:r>
              <a:rPr lang="ru-RU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Інтеграція з ЕСОЗ</a:t>
            </a:r>
            <a:endParaRPr lang="uk-UA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uk-UA" b="1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🔮 </a:t>
            </a:r>
            <a:r>
              <a:rPr lang="ru-RU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Майбутній розвиток:</a:t>
            </a:r>
            <a:endParaRPr lang="en-US" b="1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endParaRPr lang="ru-RU" b="1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Мобільний додаток для пацієнтів</a:t>
            </a:r>
          </a:p>
          <a:p>
            <a:pPr marL="342900" indent="-342900">
              <a:buFont typeface="+mj-lt"/>
              <a:buAutoNum type="arabicPeriod"/>
            </a:pPr>
            <a:r>
              <a:rPr lang="ru-RU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Інтеграція з </a:t>
            </a:r>
            <a:r>
              <a:rPr lang="uk-UA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медичними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пристроями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💰 Специфічна проблема системи НСЗУ</a:t>
            </a: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699" y="894750"/>
            <a:ext cx="4436649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l">
              <a:buNone/>
            </a:pPr>
            <a:r>
              <a:rPr lang="en-US" sz="15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🏦 </a:t>
            </a:r>
            <a:r>
              <a:rPr lang="ru-RU" sz="15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Принцип "гроші йдуть за пацієнтом"</a:t>
            </a:r>
          </a:p>
          <a:p>
            <a:pPr marL="114300" indent="0" algn="l">
              <a:buNone/>
            </a:pPr>
            <a:r>
              <a:rPr lang="ru-RU" sz="1200" b="0" i="0" dirty="0">
                <a:solidFill>
                  <a:srgbClr val="2C3E5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</a:t>
            </a:r>
            <a:r>
              <a:rPr lang="ru-RU" sz="1100" b="0" i="0" dirty="0">
                <a:solidFill>
                  <a:srgbClr val="2C3E5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Чим більше лікар лікує → тим більше заробляє</a:t>
            </a:r>
          </a:p>
          <a:p>
            <a:pPr marL="114300" indent="0" algn="l">
              <a:buNone/>
            </a:pPr>
            <a:endParaRPr lang="ru-RU" sz="1200" b="0" i="0" dirty="0">
              <a:solidFill>
                <a:srgbClr val="2C3E5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" indent="0" algn="l">
              <a:buNone/>
            </a:pPr>
            <a:r>
              <a:rPr lang="en-US" sz="1500" b="1" dirty="0"/>
              <a:t>⚠️</a:t>
            </a:r>
            <a:r>
              <a:rPr lang="ru-RU" sz="15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Медичні послуги </a:t>
            </a:r>
            <a:r>
              <a:rPr lang="ru-RU" sz="15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легко підробити</a:t>
            </a:r>
          </a:p>
          <a:p>
            <a:pPr marL="114300" indent="0" algn="l">
              <a:buNone/>
            </a:pPr>
            <a:r>
              <a:rPr lang="en-US" sz="12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📋 </a:t>
            </a:r>
            <a:r>
              <a:rPr lang="ru-RU" sz="12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Мій особистий приклад:</a:t>
            </a:r>
          </a:p>
          <a:p>
            <a:pPr marL="114300" indent="0" algn="l">
              <a:buNone/>
            </a:pPr>
            <a:endParaRPr lang="ru-RU" sz="12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" indent="0" algn="l">
              <a:buNone/>
            </a:pPr>
            <a:r>
              <a:rPr lang="ru-RU" sz="1200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більше 20 діагнозів</a:t>
            </a:r>
            <a:r>
              <a:rPr lang="ru-RU" sz="1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, включаючи:</a:t>
            </a:r>
          </a:p>
          <a:p>
            <a:pPr marL="114300" indent="0" algn="l">
              <a:buNone/>
            </a:pPr>
            <a:endParaRPr lang="ru-RU" sz="1200" b="1" i="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" indent="0" algn="l">
              <a:buNone/>
            </a:pPr>
            <a:endParaRPr lang="ru-RU" sz="12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" indent="0" algn="l">
              <a:buNone/>
            </a:pPr>
            <a:endParaRPr lang="ru-RU" sz="1200" b="1" i="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" indent="0" algn="l">
              <a:buNone/>
            </a:pPr>
            <a:endParaRPr lang="ru-RU" b="1" i="0" dirty="0">
              <a:solidFill>
                <a:srgbClr val="DC3545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" indent="0" algn="l">
              <a:buNone/>
            </a:pPr>
            <a:r>
              <a:rPr lang="ru-RU" b="1" i="0" dirty="0">
                <a:solidFill>
                  <a:srgbClr val="DC354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Існує практика "прокатування" прийомів пацієнтів!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633112-4766-45B0-9A59-6F86957E8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98" y="2530413"/>
            <a:ext cx="2319905" cy="4923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DD0EF3-FE08-40D6-ABEB-9FF40F6ED8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315" y="3051182"/>
            <a:ext cx="2193999" cy="4923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9E826-F62C-4E49-B5F7-2333523635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1424" y="2667705"/>
            <a:ext cx="2330815" cy="49237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6ED8C7-86A2-4A08-9882-029958A607E9}"/>
              </a:ext>
            </a:extLst>
          </p:cNvPr>
          <p:cNvSpPr/>
          <p:nvPr/>
        </p:nvSpPr>
        <p:spPr>
          <a:xfrm>
            <a:off x="448498" y="894750"/>
            <a:ext cx="4123502" cy="3354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oogle Shape;79;p15">
            <a:extLst>
              <a:ext uri="{FF2B5EF4-FFF2-40B4-BE49-F238E27FC236}">
                <a16:creationId xmlns:a16="http://schemas.microsoft.com/office/drawing/2014/main" id="{5B50B0B6-BB81-4A16-8089-073FC3B37B91}"/>
              </a:ext>
            </a:extLst>
          </p:cNvPr>
          <p:cNvSpPr txBox="1">
            <a:spLocks/>
          </p:cNvSpPr>
          <p:nvPr/>
        </p:nvSpPr>
        <p:spPr>
          <a:xfrm>
            <a:off x="4571999" y="737187"/>
            <a:ext cx="4260301" cy="45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 algn="ctr">
              <a:buNone/>
            </a:pPr>
            <a:r>
              <a:rPr lang="ru-RU" sz="24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⚖️</a:t>
            </a:r>
            <a:r>
              <a:rPr lang="ru-RU" sz="2400" b="1" i="0" dirty="0">
                <a:solidFill>
                  <a:schemeClr val="tx1"/>
                </a:solidFill>
                <a:effectLst/>
                <a:latin typeface="Economica" panose="020B0604020202020204" charset="0"/>
              </a:rPr>
              <a:t>Наслідки для системи</a:t>
            </a:r>
            <a:endParaRPr lang="ru-RU" sz="24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114300" indent="0">
              <a:buNone/>
            </a:pPr>
            <a:endParaRPr lang="ru-RU" sz="24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114300" indent="0">
              <a:buFont typeface="Open Sans"/>
              <a:buNone/>
            </a:pPr>
            <a:endParaRPr lang="ru-RU" sz="24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" indent="0">
              <a:buFont typeface="Open Sans"/>
              <a:buNone/>
            </a:pPr>
            <a:endParaRPr lang="ru-RU" sz="24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" indent="0">
              <a:buFont typeface="Open Sans"/>
              <a:buNone/>
            </a:pPr>
            <a:endParaRPr lang="ru-RU" sz="24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1500"/>
              </a:spcBef>
              <a:spcAft>
                <a:spcPts val="1200"/>
              </a:spcAft>
              <a:buFont typeface="Open Sans"/>
              <a:buNone/>
            </a:pPr>
            <a:endParaRPr lang="ru-RU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58E1BF8-C73A-4A67-9273-8AFD199AF6AE}"/>
              </a:ext>
            </a:extLst>
          </p:cNvPr>
          <p:cNvSpPr/>
          <p:nvPr/>
        </p:nvSpPr>
        <p:spPr>
          <a:xfrm>
            <a:off x="5611349" y="1464858"/>
            <a:ext cx="2181600" cy="34280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📝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Фіктивні записи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69C82C3-DB04-4307-BB40-4ACE25E21318}"/>
              </a:ext>
            </a:extLst>
          </p:cNvPr>
          <p:cNvSpPr/>
          <p:nvPr/>
        </p:nvSpPr>
        <p:spPr>
          <a:xfrm>
            <a:off x="4691523" y="2271873"/>
            <a:ext cx="1933253" cy="50472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💸</a:t>
            </a:r>
            <a:r>
              <a:rPr lang="ru-RU" sz="1400" b="0" i="0" dirty="0">
                <a:solidFill>
                  <a:srgbClr val="2C3E50"/>
                </a:solidFill>
                <a:effectLst/>
                <a:latin typeface="Open Sans" panose="020B0606030504020204" pitchFamily="34" charset="0"/>
              </a:rPr>
              <a:t>Необґрунтовані виплати</a:t>
            </a:r>
            <a:endParaRPr lang="ru-RU" sz="14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EC97F5F-18B3-492B-AC34-6AABAF1FBEE7}"/>
              </a:ext>
            </a:extLst>
          </p:cNvPr>
          <p:cNvSpPr/>
          <p:nvPr/>
        </p:nvSpPr>
        <p:spPr>
          <a:xfrm>
            <a:off x="7599977" y="2273875"/>
            <a:ext cx="1320289" cy="50472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📊</a:t>
            </a:r>
            <a:r>
              <a:rPr lang="ru-RU" sz="1400" b="0" i="0" dirty="0">
                <a:solidFill>
                  <a:srgbClr val="2C3E50"/>
                </a:solidFill>
                <a:effectLst/>
                <a:latin typeface="Open Sans" panose="020B0606030504020204" pitchFamily="34" charset="0"/>
              </a:rPr>
              <a:t>Неточна статистика</a:t>
            </a:r>
            <a:endParaRPr lang="ru-RU" sz="14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37DDE8-5D47-47D6-8844-7783DDAAFA40}"/>
              </a:ext>
            </a:extLst>
          </p:cNvPr>
          <p:cNvCxnSpPr>
            <a:stCxn id="16" idx="2"/>
          </p:cNvCxnSpPr>
          <p:nvPr/>
        </p:nvCxnSpPr>
        <p:spPr>
          <a:xfrm flipH="1">
            <a:off x="5658149" y="1807663"/>
            <a:ext cx="1044000" cy="4642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2BB234-8205-43D2-9E55-2D406CCABA0C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6702149" y="1807663"/>
            <a:ext cx="1557973" cy="4662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Google Shape;79;p15">
            <a:extLst>
              <a:ext uri="{FF2B5EF4-FFF2-40B4-BE49-F238E27FC236}">
                <a16:creationId xmlns:a16="http://schemas.microsoft.com/office/drawing/2014/main" id="{D0537554-9CB0-41A5-AF38-9ABBD793B0D6}"/>
              </a:ext>
            </a:extLst>
          </p:cNvPr>
          <p:cNvSpPr txBox="1">
            <a:spLocks/>
          </p:cNvSpPr>
          <p:nvPr/>
        </p:nvSpPr>
        <p:spPr>
          <a:xfrm>
            <a:off x="4494625" y="2890699"/>
            <a:ext cx="4260301" cy="788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 algn="ctr">
              <a:buNone/>
            </a:pPr>
            <a:r>
              <a:rPr lang="ru-RU" b="1" i="0" dirty="0">
                <a:solidFill>
                  <a:schemeClr val="tx1"/>
                </a:solidFill>
                <a:effectLst/>
                <a:latin typeface="Economica" panose="020B0604020202020204" charset="0"/>
              </a:rPr>
              <a:t>⚠️ Хто приймає рішення на основі неточної статистики:</a:t>
            </a:r>
            <a:endParaRPr lang="ru-RU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0" name="Picture 2" descr="World Health Organization (WHO) | UN-Water">
            <a:extLst>
              <a:ext uri="{FF2B5EF4-FFF2-40B4-BE49-F238E27FC236}">
                <a16:creationId xmlns:a16="http://schemas.microsoft.com/office/drawing/2014/main" id="{85C28DC7-25C7-4152-A8A9-888932145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386" y="3478572"/>
            <a:ext cx="1854007" cy="97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AutoShape 4" descr="Homepage | Center for Civilians in Conflict">
            <a:extLst>
              <a:ext uri="{FF2B5EF4-FFF2-40B4-BE49-F238E27FC236}">
                <a16:creationId xmlns:a16="http://schemas.microsoft.com/office/drawing/2014/main" id="{668CB6A1-C76E-4DCE-9D92-824515AC1D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4" name="Picture 16" descr="Center for Civilians in Conflict">
            <a:extLst>
              <a:ext uri="{FF2B5EF4-FFF2-40B4-BE49-F238E27FC236}">
                <a16:creationId xmlns:a16="http://schemas.microsoft.com/office/drawing/2014/main" id="{1E7A63EF-FD7C-4DB8-B263-319C0CCCD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004" y="3570999"/>
            <a:ext cx="788501" cy="78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Лікарі світу - MdM - Україна">
            <a:extLst>
              <a:ext uri="{FF2B5EF4-FFF2-40B4-BE49-F238E27FC236}">
                <a16:creationId xmlns:a16="http://schemas.microsoft.com/office/drawing/2014/main" id="{1A2E8322-B582-414D-8815-F435724D1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470" y="3634013"/>
            <a:ext cx="828916" cy="81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en-US" sz="3200" b="1" i="0" dirty="0">
                <a:solidFill>
                  <a:schemeClr val="tx1"/>
                </a:solidFill>
                <a:effectLst/>
                <a:latin typeface="Economica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🚨 </a:t>
            </a:r>
            <a:r>
              <a:rPr lang="ru-RU" sz="32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Актуальність проблеми та мета роботи</a:t>
            </a: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9C6BB5-BD10-48B7-B858-5759384FE54A}"/>
              </a:ext>
            </a:extLst>
          </p:cNvPr>
          <p:cNvGrpSpPr/>
          <p:nvPr/>
        </p:nvGrpSpPr>
        <p:grpSpPr>
          <a:xfrm>
            <a:off x="477163" y="1443389"/>
            <a:ext cx="3469997" cy="2083581"/>
            <a:chOff x="4271923" y="894749"/>
            <a:chExt cx="3469997" cy="2083581"/>
          </a:xfrm>
        </p:grpSpPr>
        <p:sp>
          <p:nvSpPr>
            <p:cNvPr id="11" name="Google Shape;72;p14">
              <a:extLst>
                <a:ext uri="{FF2B5EF4-FFF2-40B4-BE49-F238E27FC236}">
                  <a16:creationId xmlns:a16="http://schemas.microsoft.com/office/drawing/2014/main" id="{E53FBCD1-9FBA-41A2-8C3A-A66731914706}"/>
                </a:ext>
              </a:extLst>
            </p:cNvPr>
            <p:cNvSpPr txBox="1">
              <a:spLocks/>
            </p:cNvSpPr>
            <p:nvPr/>
          </p:nvSpPr>
          <p:spPr>
            <a:xfrm>
              <a:off x="4271923" y="894749"/>
              <a:ext cx="3469997" cy="20835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t" anchorCtr="0">
              <a:normAutofit lnSpcReduction="10000"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 ea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"/>
                <a:buChar char="●"/>
                <a:defRPr sz="18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  <a:lvl2pPr marL="914400" marR="0" lvl="1" indent="-317500" algn="l" rtl="0" ea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Char char="○"/>
                <a:defRPr sz="14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defRPr>
              </a:lvl2pPr>
              <a:lvl3pPr marL="1371600" marR="0" lvl="2" indent="-317500" algn="l" rtl="0" ea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Char char="■"/>
                <a:defRPr sz="14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defRPr>
              </a:lvl3pPr>
              <a:lvl4pPr marL="1828800" marR="0" lvl="3" indent="-317500" algn="l" rtl="0" ea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Char char="●"/>
                <a:defRPr sz="14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defRPr>
              </a:lvl4pPr>
              <a:lvl5pPr marL="2286000" marR="0" lvl="4" indent="-317500" algn="l" rtl="0" ea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Char char="○"/>
                <a:defRPr sz="14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defRPr>
              </a:lvl5pPr>
              <a:lvl6pPr marL="2743200" marR="0" lvl="5" indent="-317500" algn="l" rtl="0" ea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Char char="■"/>
                <a:defRPr sz="14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defRPr>
              </a:lvl6pPr>
              <a:lvl7pPr marL="3200400" marR="0" lvl="6" indent="-317500" algn="l" rtl="0" ea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Char char="●"/>
                <a:defRPr sz="14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defRPr>
              </a:lvl7pPr>
              <a:lvl8pPr marL="3657600" marR="0" lvl="7" indent="-317500" algn="l" rtl="0" ea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Char char="○"/>
                <a:defRPr sz="14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defRPr>
              </a:lvl8pPr>
              <a:lvl9pPr marL="4114800" marR="0" lvl="8" indent="-317500" algn="l" rtl="0" ea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Char char="■"/>
                <a:defRPr sz="14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defRPr>
              </a:lvl9pPr>
            </a:lstStyle>
            <a:p>
              <a:pPr marL="114300" indent="0" algn="ctr">
                <a:buNone/>
              </a:pPr>
              <a:r>
                <a:rPr lang="en-US" sz="1600" b="0" i="0" dirty="0">
                  <a:solidFill>
                    <a:schemeClr val="tx1"/>
                  </a:solidFill>
                  <a:effectLst/>
                  <a:latin typeface="Open Sans" panose="020B0606030504020204" pitchFamily="34" charset="0"/>
                </a:rPr>
                <a:t>🏥</a:t>
              </a:r>
              <a:r>
                <a:rPr lang="ru-RU" sz="1600" b="1" i="0" dirty="0">
                  <a:solidFill>
                    <a:schemeClr val="tx1"/>
                  </a:solidFill>
                  <a:effectLst/>
                  <a:latin typeface="Economica" panose="020B0604020202020204" charset="0"/>
                </a:rPr>
                <a:t>Проблема українських МІС</a:t>
              </a:r>
            </a:p>
            <a:p>
              <a:pPr marL="114300" indent="0" algn="ctr">
                <a:buNone/>
              </a:pPr>
              <a:endParaRPr lang="ru-RU" sz="1600" b="1" dirty="0">
                <a:solidFill>
                  <a:srgbClr val="667EEA"/>
                </a:solidFill>
                <a:latin typeface="Economica" panose="020B0604020202020204" charset="0"/>
              </a:endParaRPr>
            </a:p>
            <a:p>
              <a:pPr marL="114300" indent="0" algn="ctr">
                <a:buNone/>
              </a:pPr>
              <a:endParaRPr lang="ru-RU" sz="1600" b="1" i="0" dirty="0">
                <a:solidFill>
                  <a:srgbClr val="667EEA"/>
                </a:solidFill>
                <a:effectLst/>
                <a:latin typeface="Economica" panose="020B0604020202020204" charset="0"/>
              </a:endParaRPr>
            </a:p>
            <a:p>
              <a:pPr marL="114300" indent="0" algn="ctr">
                <a:buNone/>
              </a:pPr>
              <a:endParaRPr lang="ru-RU" sz="1600" b="1" i="0" dirty="0">
                <a:solidFill>
                  <a:srgbClr val="667EEA"/>
                </a:solidFill>
                <a:effectLst/>
                <a:latin typeface="Economica" panose="020B0604020202020204" charset="0"/>
              </a:endParaRPr>
            </a:p>
            <a:p>
              <a:pPr marL="114300" indent="0" algn="ctr">
                <a:buNone/>
              </a:pPr>
              <a:r>
                <a:rPr lang="ru-RU" sz="1600" b="1" i="0" dirty="0">
                  <a:solidFill>
                    <a:srgbClr val="E74C3C"/>
                  </a:solidFill>
                  <a:effectLst/>
                  <a:latin typeface="Open Sans" panose="020B0606030504020204" pitchFamily="34" charset="0"/>
                </a:rPr>
                <a:t>Усі дозволяють створювати записи без підтвердження пацієнтами!</a:t>
              </a:r>
              <a:endParaRPr lang="ru-RU" sz="1600" b="1" i="0" dirty="0">
                <a:solidFill>
                  <a:srgbClr val="667EEA"/>
                </a:solidFill>
                <a:effectLst/>
                <a:latin typeface="Economica" panose="020B0604020202020204" charset="0"/>
              </a:endParaRPr>
            </a:p>
            <a:p>
              <a:pPr marL="114300" indent="0">
                <a:buFont typeface="Open Sans"/>
                <a:buNone/>
              </a:pPr>
              <a:endParaRPr lang="uk-UA" sz="1000" b="1" dirty="0">
                <a:solidFill>
                  <a:srgbClr val="667EE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0" indent="0">
                <a:spcBef>
                  <a:spcPts val="1200"/>
                </a:spcBef>
                <a:spcAft>
                  <a:spcPts val="1200"/>
                </a:spcAft>
                <a:buFont typeface="Open Sans"/>
                <a:buNone/>
              </a:pPr>
              <a:endPara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026" name="Picture 2" descr="Helsi.me: приложения для Android в Google Play">
              <a:extLst>
                <a:ext uri="{FF2B5EF4-FFF2-40B4-BE49-F238E27FC236}">
                  <a16:creationId xmlns:a16="http://schemas.microsoft.com/office/drawing/2014/main" id="{99DBFBF2-835E-4DB9-923E-B965D41F35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7977" y="1235897"/>
              <a:ext cx="697950" cy="697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МедЕйр |">
              <a:extLst>
                <a:ext uri="{FF2B5EF4-FFF2-40B4-BE49-F238E27FC236}">
                  <a16:creationId xmlns:a16="http://schemas.microsoft.com/office/drawing/2014/main" id="{F3FEEF3B-6F6C-4772-B880-E7C9C7A08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5674" y="1270550"/>
              <a:ext cx="1133065" cy="628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МІС EMCImed — Медична Інформаційна Система в Україні - EMCI">
              <a:extLst>
                <a:ext uri="{FF2B5EF4-FFF2-40B4-BE49-F238E27FC236}">
                  <a16:creationId xmlns:a16="http://schemas.microsoft.com/office/drawing/2014/main" id="{A6E63AF3-208F-4249-9898-6787F039CB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3447" y="1270550"/>
              <a:ext cx="753765" cy="576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Google Shape;72;p14">
            <a:extLst>
              <a:ext uri="{FF2B5EF4-FFF2-40B4-BE49-F238E27FC236}">
                <a16:creationId xmlns:a16="http://schemas.microsoft.com/office/drawing/2014/main" id="{DC45C022-E00E-4D2D-A124-F06359EF7EEE}"/>
              </a:ext>
            </a:extLst>
          </p:cNvPr>
          <p:cNvSpPr txBox="1">
            <a:spLocks/>
          </p:cNvSpPr>
          <p:nvPr/>
        </p:nvSpPr>
        <p:spPr>
          <a:xfrm>
            <a:off x="4764978" y="1440696"/>
            <a:ext cx="3791193" cy="20835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 algn="ctr">
              <a:buNone/>
            </a:pPr>
            <a:r>
              <a:rPr lang="en-US" sz="1600" b="1" i="0" dirty="0">
                <a:solidFill>
                  <a:schemeClr val="tx1"/>
                </a:solidFill>
                <a:effectLst/>
                <a:latin typeface="Economica" panose="020B0604020202020204" charset="0"/>
              </a:rPr>
              <a:t>🎯 </a:t>
            </a:r>
            <a:r>
              <a:rPr lang="ru-RU" sz="16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Мета створення застосунку:</a:t>
            </a:r>
            <a:endParaRPr lang="en-US" sz="1600" b="1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114300" indent="0" algn="ctr">
              <a:buNone/>
            </a:pPr>
            <a:endParaRPr lang="en-US" sz="1600" b="1" dirty="0">
              <a:solidFill>
                <a:srgbClr val="667EE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" indent="0" algn="ctr">
              <a:buNone/>
            </a:pPr>
            <a:endParaRPr lang="en-US" sz="1600" b="1" dirty="0">
              <a:solidFill>
                <a:srgbClr val="667EE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" indent="0" algn="ctr">
              <a:buNone/>
            </a:pPr>
            <a:r>
              <a:rPr lang="ru-RU" sz="17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Розробити систему з обов'язковим підтвердженням медичних записів пацієнтами для забезпечення прозорості та достовірності медичних даних</a:t>
            </a:r>
            <a:endParaRPr lang="uk-UA" sz="1700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AA2019-F8E8-4FB6-83E6-7800FF8ED47F}"/>
              </a:ext>
            </a:extLst>
          </p:cNvPr>
          <p:cNvCxnSpPr/>
          <p:nvPr/>
        </p:nvCxnSpPr>
        <p:spPr>
          <a:xfrm>
            <a:off x="4084874" y="2378215"/>
            <a:ext cx="55517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99666" y="576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uk-UA" sz="3200" dirty="0"/>
              <a:t>Мета роботи</a:t>
            </a:r>
            <a:endParaRPr lang="ru-RU" sz="3200" b="1" i="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537C245-A73D-4F35-BE76-F77EE4F5F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475" y="1165249"/>
            <a:ext cx="8520600" cy="3354000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ru-RU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Зберігання медичних записів в блокчейні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CRUD </a:t>
            </a:r>
            <a:r>
              <a:rPr lang="ru-RU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операції з медичними записами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ru-RU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Веб-інтерфейс для взаємодії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ru-RU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Інтеграція з </a:t>
            </a:r>
            <a:r>
              <a:rPr lang="en-US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MetaMask</a:t>
            </a:r>
            <a:endParaRPr lang="en-US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ru-RU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Події та сповіщення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ru-RU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Незмінність збережених даних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ru-RU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Прозорість операцій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ru-RU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Структуроване зберігання даних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31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9E302A-4A01-417A-B5A4-A494A7DDDF10}"/>
              </a:ext>
            </a:extLst>
          </p:cNvPr>
          <p:cNvSpPr txBox="1"/>
          <p:nvPr/>
        </p:nvSpPr>
        <p:spPr>
          <a:xfrm>
            <a:off x="907200" y="1429854"/>
            <a:ext cx="3204000" cy="17297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Лікарі</a:t>
            </a:r>
            <a:r>
              <a:rPr lang="ru-RU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МАЮТЬ</a:t>
            </a:r>
            <a:r>
              <a:rPr lang="en-US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можливість </a:t>
            </a:r>
            <a:endParaRPr lang="en-US" b="1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ru-RU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створювати</a:t>
            </a:r>
            <a:r>
              <a:rPr lang="ru-RU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медзаписи без відома пацієнта</a:t>
            </a:r>
            <a:endParaRPr lang="en-US" sz="100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ru-RU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Мета: збільшити обсяг задекларованих послуг</a:t>
            </a:r>
          </a:p>
          <a:p>
            <a:pPr algn="l">
              <a:lnSpc>
                <a:spcPct val="150000"/>
              </a:lnSpc>
            </a:pPr>
            <a:r>
              <a:rPr lang="ru-RU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Наслідки: неможливість оцінити продуктивність</a:t>
            </a:r>
          </a:p>
          <a:p>
            <a:pPr algn="l">
              <a:lnSpc>
                <a:spcPct val="150000"/>
              </a:lnSpc>
            </a:pPr>
            <a:r>
              <a:rPr lang="ru-RU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Результат: витрачання бюджетних коштів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15AD1B-A66E-47BD-86A2-A98E62A9AE49}"/>
              </a:ext>
            </a:extLst>
          </p:cNvPr>
          <p:cNvSpPr txBox="1"/>
          <p:nvPr/>
        </p:nvSpPr>
        <p:spPr>
          <a:xfrm>
            <a:off x="4884900" y="1429854"/>
            <a:ext cx="3337500" cy="17297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Лікарі</a:t>
            </a:r>
            <a:r>
              <a:rPr lang="ru-RU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НЕ МАЮТЬ можливості</a:t>
            </a:r>
            <a:r>
              <a:rPr lang="ru-RU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створювати</a:t>
            </a:r>
            <a:r>
              <a:rPr lang="ru-RU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медзаписи без відома пацієнта</a:t>
            </a: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ru-RU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Обов'язкове підтвердження пацієнтом</a:t>
            </a: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ru-RU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Прозорий аудит для НСЗУ</a:t>
            </a: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ru-RU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Довіра до системи охорони здоров'я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C19BF4-2174-4A08-9637-13DC4B4D49B0}"/>
              </a:ext>
            </a:extLst>
          </p:cNvPr>
          <p:cNvSpPr txBox="1"/>
          <p:nvPr/>
        </p:nvSpPr>
        <p:spPr>
          <a:xfrm>
            <a:off x="1769450" y="645024"/>
            <a:ext cx="1175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dirty="0">
                <a:solidFill>
                  <a:schemeClr val="tx1"/>
                </a:solidFill>
                <a:effectLst/>
                <a:latin typeface="Economica" panose="020B0604020202020204" charset="0"/>
              </a:rPr>
              <a:t>❌ </a:t>
            </a:r>
            <a:r>
              <a:rPr lang="ru-RU" sz="1800" b="1" i="0" dirty="0">
                <a:solidFill>
                  <a:schemeClr val="tx1"/>
                </a:solidFill>
                <a:effectLst/>
                <a:latin typeface="Economica" panose="020B0604020202020204" charset="0"/>
              </a:rPr>
              <a:t>Зараз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C21B2C-FB9F-4E3C-B746-1B65DBD51BF9}"/>
              </a:ext>
            </a:extLst>
          </p:cNvPr>
          <p:cNvSpPr txBox="1"/>
          <p:nvPr/>
        </p:nvSpPr>
        <p:spPr>
          <a:xfrm>
            <a:off x="4111200" y="558718"/>
            <a:ext cx="4572000" cy="871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b="1" i="0" dirty="0">
                <a:solidFill>
                  <a:schemeClr val="tx1"/>
                </a:solidFill>
                <a:effectLst/>
                <a:latin typeface="Economica" panose="020B0604020202020204" charset="0"/>
              </a:rPr>
              <a:t>✅ Система з підтвердженням пацієнт</a:t>
            </a:r>
            <a:r>
              <a:rPr lang="uk-UA" sz="1800" b="1" dirty="0">
                <a:solidFill>
                  <a:schemeClr val="tx1"/>
                </a:solidFill>
                <a:latin typeface="Economica" panose="020B0604020202020204" charset="0"/>
              </a:rPr>
              <a:t>ом</a:t>
            </a:r>
            <a:endParaRPr lang="en-US" sz="1800" b="1" i="0" dirty="0">
              <a:solidFill>
                <a:schemeClr val="tx1"/>
              </a:solidFill>
              <a:effectLst/>
              <a:latin typeface="Economica" panose="020B060402020202020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5635011-2A7C-49A6-B193-39F98FF7ACF2}"/>
              </a:ext>
            </a:extLst>
          </p:cNvPr>
          <p:cNvSpPr/>
          <p:nvPr/>
        </p:nvSpPr>
        <p:spPr>
          <a:xfrm>
            <a:off x="1769450" y="3510782"/>
            <a:ext cx="1165200" cy="107280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👨‍⚕️</a:t>
            </a:r>
          </a:p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Лікар створює запис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E030D4B-7512-4FFB-B14A-D9B139FCC619}"/>
              </a:ext>
            </a:extLst>
          </p:cNvPr>
          <p:cNvSpPr/>
          <p:nvPr/>
        </p:nvSpPr>
        <p:spPr>
          <a:xfrm>
            <a:off x="3166250" y="3510782"/>
            <a:ext cx="1165200" cy="107280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⛓️</a:t>
            </a:r>
          </a:p>
          <a:p>
            <a:pPr algn="ctr"/>
            <a:r>
              <a:rPr lang="ru-RU" b="0" i="0" dirty="0">
                <a:solidFill>
                  <a:srgbClr val="2C3E50"/>
                </a:solidFill>
                <a:effectLst/>
                <a:latin typeface="Open Sans" panose="020B0606030504020204" pitchFamily="34" charset="0"/>
              </a:rPr>
              <a:t>Фіксація у блокчейн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AACB61D-F3E3-48BE-BB6D-0845A3E8F4D5}"/>
              </a:ext>
            </a:extLst>
          </p:cNvPr>
          <p:cNvSpPr/>
          <p:nvPr/>
        </p:nvSpPr>
        <p:spPr>
          <a:xfrm>
            <a:off x="4589800" y="3511982"/>
            <a:ext cx="1165200" cy="107280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📱</a:t>
            </a:r>
          </a:p>
          <a:p>
            <a:pPr algn="ctr"/>
            <a:r>
              <a:rPr lang="ru-RU" b="0" i="0" dirty="0">
                <a:solidFill>
                  <a:srgbClr val="2C3E50"/>
                </a:solidFill>
                <a:effectLst/>
                <a:latin typeface="Open Sans" panose="020B0606030504020204" pitchFamily="34" charset="0"/>
              </a:rPr>
              <a:t>Сповіщення пацієнту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50F06F2-669A-47B9-B98E-9C5678F6811E}"/>
              </a:ext>
            </a:extLst>
          </p:cNvPr>
          <p:cNvSpPr/>
          <p:nvPr/>
        </p:nvSpPr>
        <p:spPr>
          <a:xfrm>
            <a:off x="5986600" y="3510782"/>
            <a:ext cx="1165200" cy="107280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✅</a:t>
            </a:r>
          </a:p>
          <a:p>
            <a:pPr algn="ctr"/>
            <a:r>
              <a:rPr lang="ru-RU" b="0" i="0" dirty="0">
                <a:solidFill>
                  <a:srgbClr val="2C3E50"/>
                </a:solidFill>
                <a:effectLst/>
                <a:latin typeface="Open Sans" panose="020B0606030504020204" pitchFamily="34" charset="0"/>
              </a:rPr>
              <a:t>Підтвердженн</a:t>
            </a:r>
            <a:r>
              <a:rPr lang="uk-UA" dirty="0">
                <a:solidFill>
                  <a:srgbClr val="2C3E50"/>
                </a:solidFill>
                <a:latin typeface="Open Sans" panose="020B0606030504020204" pitchFamily="34" charset="0"/>
              </a:rPr>
              <a:t>я</a:t>
            </a:r>
            <a:endParaRPr lang="ru-RU" b="0" i="0" dirty="0">
              <a:solidFill>
                <a:srgbClr val="2C3E50"/>
              </a:solidFill>
              <a:effectLst/>
              <a:latin typeface="Open Sans" panose="020B0606030504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568EC6-6CEF-4EC0-A798-0BB6C98B1E0F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2934650" y="4047182"/>
            <a:ext cx="23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455422-2BFE-433A-B9C3-3ED39E9C6AFB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4331450" y="4047182"/>
            <a:ext cx="258350" cy="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75BF69F-C5F6-4A0F-873A-380EA89D1D67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5755000" y="4047182"/>
            <a:ext cx="231600" cy="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A862B2-C6CC-4CE3-8F70-F4BB45A9CEB6}"/>
              </a:ext>
            </a:extLst>
          </p:cNvPr>
          <p:cNvSpPr/>
          <p:nvPr/>
        </p:nvSpPr>
        <p:spPr>
          <a:xfrm>
            <a:off x="398100" y="912044"/>
            <a:ext cx="1268700" cy="1161555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⛓️</a:t>
            </a:r>
            <a:br>
              <a:rPr lang="en-US" b="0" i="0" dirty="0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  <a:t>Solidity</a:t>
            </a:r>
            <a:br>
              <a:rPr lang="en-US" b="0" i="0" dirty="0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  <a:t>Hardhat</a:t>
            </a:r>
            <a:endParaRPr lang="uk-UA" b="0" i="0" dirty="0">
              <a:solidFill>
                <a:srgbClr val="2C3E5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6EB4E4-DF3B-4616-8B92-80900CE31F27}"/>
              </a:ext>
            </a:extLst>
          </p:cNvPr>
          <p:cNvSpPr/>
          <p:nvPr/>
        </p:nvSpPr>
        <p:spPr>
          <a:xfrm>
            <a:off x="398100" y="2571750"/>
            <a:ext cx="1268700" cy="1161554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⚛️</a:t>
            </a:r>
          </a:p>
          <a:p>
            <a:pPr algn="ctr"/>
            <a:r>
              <a:rPr lang="en-US" b="0" i="0" dirty="0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  <a:t>React.js</a:t>
            </a:r>
            <a:br>
              <a:rPr lang="en-US" b="0" i="0" dirty="0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  <a:t>Redux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18FAD9E-EA6A-48A2-A8AA-2F5D00D0D25B}"/>
              </a:ext>
            </a:extLst>
          </p:cNvPr>
          <p:cNvSpPr/>
          <p:nvPr/>
        </p:nvSpPr>
        <p:spPr>
          <a:xfrm>
            <a:off x="4558652" y="912045"/>
            <a:ext cx="1268700" cy="1161554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🔗</a:t>
            </a:r>
          </a:p>
          <a:p>
            <a:pPr algn="ctr"/>
            <a:r>
              <a:rPr lang="en-US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o</a:t>
            </a:r>
            <a:r>
              <a:rPr lang="en-US" b="0" i="0" dirty="0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  <a:t>ethers.js</a:t>
            </a:r>
            <a:br>
              <a:rPr lang="en-US" b="0" i="0" dirty="0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 err="1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  <a:t>MetaMask</a:t>
            </a:r>
            <a:endParaRPr lang="en-US" b="0" i="0" dirty="0">
              <a:solidFill>
                <a:srgbClr val="2C3E5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BC3A829-47C8-4EA5-8CC4-C7153DC3F2B8}"/>
              </a:ext>
            </a:extLst>
          </p:cNvPr>
          <p:cNvSpPr/>
          <p:nvPr/>
        </p:nvSpPr>
        <p:spPr>
          <a:xfrm>
            <a:off x="4558652" y="2517943"/>
            <a:ext cx="1268700" cy="1161554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🌐</a:t>
            </a:r>
            <a:br>
              <a:rPr lang="en-US" b="0" i="0" dirty="0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  <a:t>moment.js</a:t>
            </a:r>
            <a:br>
              <a:rPr lang="en-US" b="0" i="0" dirty="0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  <a:t>react-router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A2F9A4-292C-42AA-B976-FBA07826AEBD}"/>
              </a:ext>
            </a:extLst>
          </p:cNvPr>
          <p:cNvSpPr txBox="1"/>
          <p:nvPr/>
        </p:nvSpPr>
        <p:spPr>
          <a:xfrm>
            <a:off x="1666800" y="931674"/>
            <a:ext cx="24505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Solidity</a:t>
            </a:r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смарт-контракти з бізнес-логікою</a:t>
            </a:r>
            <a:endParaRPr lang="en-US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Hardhat</a:t>
            </a:r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зручне середовище для розробки та тестування контрактів.</a:t>
            </a:r>
            <a:endParaRPr lang="en-US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07E8B0-2DBB-4C12-A133-0FF98CC189F0}"/>
              </a:ext>
            </a:extLst>
          </p:cNvPr>
          <p:cNvSpPr txBox="1"/>
          <p:nvPr/>
        </p:nvSpPr>
        <p:spPr>
          <a:xfrm>
            <a:off x="1666800" y="2579746"/>
            <a:ext cx="24505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React.js</a:t>
            </a:r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</a:t>
            </a:r>
            <a:r>
              <a:rPr lang="ru-RU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компонентний підхід та швидкий рендеринг </a:t>
            </a:r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UI</a:t>
            </a:r>
          </a:p>
          <a:p>
            <a:pPr>
              <a:buFont typeface="+mj-lt"/>
              <a:buAutoNum type="arabicPeriod"/>
            </a:pPr>
            <a:r>
              <a:rPr lang="en-US" sz="1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Redux</a:t>
            </a:r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</a:t>
            </a:r>
            <a:r>
              <a:rPr lang="ru-RU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централізоване управління складним станом додатку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B01BCC-CE46-48B5-BE7C-EFEF93750486}"/>
              </a:ext>
            </a:extLst>
          </p:cNvPr>
          <p:cNvSpPr txBox="1"/>
          <p:nvPr/>
        </p:nvSpPr>
        <p:spPr>
          <a:xfrm>
            <a:off x="5827352" y="915196"/>
            <a:ext cx="24505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ethers.js </a:t>
            </a:r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ru-RU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надійна взаємодія з </a:t>
            </a:r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Ethereum </a:t>
            </a:r>
            <a:r>
              <a:rPr lang="ru-RU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блокчейном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MetaMask</a:t>
            </a:r>
            <a:r>
              <a:rPr lang="en-US" sz="1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ru-RU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безпечна автентифікація через криптографічні підписи</a:t>
            </a:r>
            <a:endParaRPr lang="en-US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66E60C-0906-4CC7-8F06-4B4130B8381A}"/>
              </a:ext>
            </a:extLst>
          </p:cNvPr>
          <p:cNvSpPr txBox="1"/>
          <p:nvPr/>
        </p:nvSpPr>
        <p:spPr>
          <a:xfrm>
            <a:off x="5907752" y="2521940"/>
            <a:ext cx="2450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ru-RU" sz="1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moment.js </a:t>
            </a:r>
            <a:r>
              <a:rPr lang="ru-RU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форматування дат в медичних записах </a:t>
            </a:r>
            <a:endParaRPr lang="en-US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sz="1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react-router </a:t>
            </a:r>
            <a:r>
              <a:rPr lang="ru-RU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навігація без перезавантаження сторінки</a:t>
            </a:r>
            <a:endParaRPr lang="en-US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A307B7-C026-4EA9-AA72-889CA1748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600" y="1072800"/>
            <a:ext cx="5522828" cy="3868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Ethers js — транзакции / Хабр">
            <a:extLst>
              <a:ext uri="{FF2B5EF4-FFF2-40B4-BE49-F238E27FC236}">
                <a16:creationId xmlns:a16="http://schemas.microsoft.com/office/drawing/2014/main" id="{5015031F-6D47-4AB5-9935-5C503863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71" y="4158051"/>
            <a:ext cx="1161590" cy="80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340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741E08-6212-4401-8657-43CBD3010761}"/>
              </a:ext>
            </a:extLst>
          </p:cNvPr>
          <p:cNvSpPr txBox="1"/>
          <p:nvPr/>
        </p:nvSpPr>
        <p:spPr>
          <a:xfrm>
            <a:off x="311701" y="1152791"/>
            <a:ext cx="4250724" cy="3454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🔄</a:t>
            </a:r>
            <a:r>
              <a:rPr lang="ru-RU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Етапи розробки системи</a:t>
            </a:r>
            <a:endParaRPr lang="en-US" b="1" i="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ru-RU" b="1" i="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📋 </a:t>
            </a:r>
            <a:r>
              <a:rPr lang="ru-RU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Формування вимог</a:t>
            </a:r>
          </a:p>
          <a:p>
            <a:pPr algn="l"/>
            <a:r>
              <a:rPr lang="ru-RU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Визначення функціональних та нефункціональних вимог системи</a:t>
            </a: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🏗️ </a:t>
            </a:r>
            <a:r>
              <a:rPr lang="ru-RU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Проектування архітектури</a:t>
            </a:r>
          </a:p>
          <a:p>
            <a:pPr algn="l"/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UML </a:t>
            </a:r>
            <a:r>
              <a:rPr lang="ru-RU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діаграми, трирівнева архітектура, дизайн смарт-контрактів</a:t>
            </a: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⛓️ </a:t>
            </a:r>
            <a:r>
              <a:rPr lang="ru-RU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Розробка смарт-контрактів</a:t>
            </a:r>
          </a:p>
          <a:p>
            <a:pPr algn="l"/>
            <a:r>
              <a:rPr lang="ru-RU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Створення бізнес-логіки на 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Solidity </a:t>
            </a:r>
            <a:r>
              <a:rPr lang="ru-RU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 використанням 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Hardhat</a:t>
            </a: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⚛️ Frontend </a:t>
            </a:r>
            <a:r>
              <a:rPr lang="ru-RU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розробка</a:t>
            </a:r>
          </a:p>
          <a:p>
            <a:pPr algn="l"/>
            <a:r>
              <a:rPr lang="ru-RU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Користувацький інтерфейс на 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React.js </a:t>
            </a:r>
            <a:r>
              <a:rPr lang="ru-RU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 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Redux </a:t>
            </a:r>
            <a:r>
              <a:rPr lang="ru-RU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 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ethers.js</a:t>
            </a: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🔗 </a:t>
            </a:r>
            <a:r>
              <a:rPr lang="ru-RU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Інтеграція компонентів</a:t>
            </a:r>
          </a:p>
          <a:p>
            <a:pPr algn="l"/>
            <a:r>
              <a:rPr lang="ru-RU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З'єднання 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frontend </a:t>
            </a:r>
            <a:r>
              <a:rPr lang="ru-RU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 блокчейном через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MetaMask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 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Web3</a:t>
            </a: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🧪 </a:t>
            </a:r>
            <a:r>
              <a:rPr lang="ru-RU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Тестування системи</a:t>
            </a:r>
          </a:p>
          <a:p>
            <a:pPr algn="l"/>
            <a:r>
              <a:rPr lang="ru-RU" sz="1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Мануальне тестування функціональності та сценаріїв використання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ru-RU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31" name="Picture 7" descr="Bitcoinwiki">
            <a:extLst>
              <a:ext uri="{FF2B5EF4-FFF2-40B4-BE49-F238E27FC236}">
                <a16:creationId xmlns:a16="http://schemas.microsoft.com/office/drawing/2014/main" id="{03973CF8-7902-4E82-9453-92CD015E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601" y="4299618"/>
            <a:ext cx="1376446" cy="56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reate a solidity smart contract with Hardhat">
            <a:extLst>
              <a:ext uri="{FF2B5EF4-FFF2-40B4-BE49-F238E27FC236}">
                <a16:creationId xmlns:a16="http://schemas.microsoft.com/office/drawing/2014/main" id="{37DFE8FB-0A11-4047-B200-214E900E9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047" y="4064254"/>
            <a:ext cx="799578" cy="80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Servicios de desarrollo en React JS en Colombia - Devtop">
            <a:extLst>
              <a:ext uri="{FF2B5EF4-FFF2-40B4-BE49-F238E27FC236}">
                <a16:creationId xmlns:a16="http://schemas.microsoft.com/office/drawing/2014/main" id="{66787254-2320-4811-8A0C-099722689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178" y="4195635"/>
            <a:ext cx="1492411" cy="70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Введение в Redux &amp; React-redux / Хабр">
            <a:extLst>
              <a:ext uri="{FF2B5EF4-FFF2-40B4-BE49-F238E27FC236}">
                <a16:creationId xmlns:a16="http://schemas.microsoft.com/office/drawing/2014/main" id="{15890F5E-99C5-4435-8144-539B436A9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800" y="4269167"/>
            <a:ext cx="1896358" cy="50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7B59F00-68E1-4818-81EF-E878B7B22611}"/>
              </a:ext>
            </a:extLst>
          </p:cNvPr>
          <p:cNvSpPr txBox="1"/>
          <p:nvPr/>
        </p:nvSpPr>
        <p:spPr>
          <a:xfrm>
            <a:off x="4643203" y="1146483"/>
            <a:ext cx="4500797" cy="1672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🎯 Ключові принципи:</a:t>
            </a:r>
            <a:endParaRPr lang="en-US" b="1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algn="l"/>
            <a:br>
              <a:rPr lang="ru-RU" dirty="0">
                <a:solidFill>
                  <a:schemeClr val="tx1"/>
                </a:solidFill>
              </a:rPr>
            </a:br>
            <a:r>
              <a:rPr lang="ru-RU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Модульність </a:t>
            </a:r>
            <a:endParaRPr lang="en-US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ru-RU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Масштабованість </a:t>
            </a:r>
            <a:endParaRPr lang="en-US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ru-RU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Тестованість </a:t>
            </a:r>
            <a:endParaRPr lang="en-US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ru-RU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Децентралізація</a:t>
            </a:r>
            <a:endParaRPr lang="ru-RU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sp>
        <p:nvSpPr>
          <p:cNvPr id="8" name="Google Shape;114;p20">
            <a:extLst>
              <a:ext uri="{FF2B5EF4-FFF2-40B4-BE49-F238E27FC236}">
                <a16:creationId xmlns:a16="http://schemas.microsoft.com/office/drawing/2014/main" id="{25313978-1A94-4E72-AEAA-A16B2E7C233B}"/>
              </a:ext>
            </a:extLst>
          </p:cNvPr>
          <p:cNvSpPr txBox="1">
            <a:spLocks/>
          </p:cNvSpPr>
          <p:nvPr/>
        </p:nvSpPr>
        <p:spPr>
          <a:xfrm>
            <a:off x="471300" y="739262"/>
            <a:ext cx="44043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"/>
              <a:buNone/>
            </a:pPr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🔧</a:t>
            </a:r>
            <a:r>
              <a:rPr lang="ru-RU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Методи розробки</a:t>
            </a:r>
          </a:p>
          <a:p>
            <a:pPr marL="0" indent="0">
              <a:buFont typeface="Open Sans"/>
              <a:buNone/>
            </a:pPr>
            <a:endParaRPr lang="ru-RU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" indent="0">
              <a:buFont typeface="Open Sans"/>
              <a:buNone/>
            </a:pPr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🏗️ </a:t>
            </a:r>
            <a:r>
              <a:rPr lang="ru-RU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Структура системи</a:t>
            </a:r>
          </a:p>
          <a:p>
            <a:pPr marL="114300" indent="0">
              <a:buFont typeface="Open Sans"/>
              <a:buNone/>
            </a:pPr>
            <a:r>
              <a:rPr lang="ru-RU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Система розділена на три частини: інтерфейс, логіка та зберігання даних</a:t>
            </a:r>
          </a:p>
          <a:p>
            <a:pPr marL="114300" indent="0">
              <a:buFont typeface="Open Sans"/>
              <a:buNone/>
            </a:pPr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🔐 </a:t>
            </a:r>
            <a:r>
              <a:rPr lang="ru-RU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Система ролей</a:t>
            </a:r>
          </a:p>
          <a:p>
            <a:pPr marL="114300" indent="0">
              <a:buFont typeface="Open Sans"/>
              <a:buNone/>
            </a:pPr>
            <a:r>
              <a:rPr lang="ru-RU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Різні права доступу для адміністраторів, лікарів та пацієнтів</a:t>
            </a:r>
          </a:p>
          <a:p>
            <a:pPr marL="114300" indent="0">
              <a:buFont typeface="Open Sans"/>
              <a:buNone/>
            </a:pPr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⛓️ </a:t>
            </a:r>
            <a:r>
              <a:rPr lang="ru-RU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Блокчейн підхід</a:t>
            </a:r>
          </a:p>
          <a:p>
            <a:pPr marL="114300" indent="0">
              <a:buFont typeface="Open Sans"/>
              <a:buNone/>
            </a:pPr>
            <a:r>
              <a:rPr lang="ru-RU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Смарт-контракти забезпечують незмінність та прозорість даних</a:t>
            </a:r>
          </a:p>
          <a:p>
            <a:pPr marL="114300" indent="0">
              <a:buFont typeface="Open Sans"/>
              <a:buNone/>
            </a:pPr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🎨 </a:t>
            </a:r>
            <a:r>
              <a:rPr lang="ru-RU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Модульний інтерфейс</a:t>
            </a:r>
          </a:p>
          <a:p>
            <a:pPr marL="114300" indent="0">
              <a:buFont typeface="Open Sans"/>
              <a:buNone/>
            </a:pPr>
            <a:r>
              <a:rPr lang="ru-RU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Зручні компоненти які можна переиспользовувати</a:t>
            </a:r>
          </a:p>
          <a:p>
            <a:pPr marL="114300" indent="0">
              <a:buFont typeface="Open Sans"/>
              <a:buNone/>
            </a:pPr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🌐 </a:t>
            </a:r>
            <a:r>
              <a:rPr lang="ru-RU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Двомовність</a:t>
            </a:r>
          </a:p>
          <a:p>
            <a:pPr marL="114300" indent="0">
              <a:buFont typeface="Open Sans"/>
              <a:buNone/>
            </a:pPr>
            <a:r>
              <a:rPr lang="ru-RU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Підтримка української та англійської мов</a:t>
            </a:r>
          </a:p>
          <a:p>
            <a:pPr marL="0" indent="0">
              <a:buFont typeface="Open Sans"/>
              <a:buNone/>
            </a:pPr>
            <a:endParaRPr lang="ru-RU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6EE2FE7-DE69-4DC2-804A-8EDE8F4E5E5C}"/>
              </a:ext>
            </a:extLst>
          </p:cNvPr>
          <p:cNvSpPr/>
          <p:nvPr/>
        </p:nvSpPr>
        <p:spPr>
          <a:xfrm>
            <a:off x="5402100" y="842400"/>
            <a:ext cx="2013900" cy="831300"/>
          </a:xfrm>
          <a:prstGeom prst="roundRect">
            <a:avLst/>
          </a:prstGeom>
          <a:solidFill>
            <a:srgbClr val="99CCF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3</a:t>
            </a:r>
          </a:p>
          <a:p>
            <a:pPr algn="ctr"/>
            <a:r>
              <a:rPr lang="uk-UA" dirty="0">
                <a:solidFill>
                  <a:schemeClr val="tx1"/>
                </a:solidFill>
                <a:latin typeface="Segoe UI" panose="020B0502040204020203" pitchFamily="34" charset="0"/>
              </a:rPr>
              <a:t>Ролі користувачів</a:t>
            </a:r>
            <a:endParaRPr lang="uk-UA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3AF7195-C874-4ADF-95AE-22AE296FF4C2}"/>
              </a:ext>
            </a:extLst>
          </p:cNvPr>
          <p:cNvSpPr/>
          <p:nvPr/>
        </p:nvSpPr>
        <p:spPr>
          <a:xfrm>
            <a:off x="5402100" y="1938000"/>
            <a:ext cx="2013900" cy="831300"/>
          </a:xfrm>
          <a:prstGeom prst="roundRect">
            <a:avLst/>
          </a:prstGeom>
          <a:solidFill>
            <a:srgbClr val="99CCF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3</a:t>
            </a:r>
          </a:p>
          <a:p>
            <a:pPr algn="ctr"/>
            <a:r>
              <a:rPr lang="uk-UA" dirty="0">
                <a:solidFill>
                  <a:schemeClr val="tx1"/>
                </a:solidFill>
                <a:latin typeface="Segoe UI" panose="020B0502040204020203" pitchFamily="34" charset="0"/>
              </a:rPr>
              <a:t>Рівня архітектури</a:t>
            </a:r>
            <a:endParaRPr lang="uk-UA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A2A9459-48FE-4005-9409-BDC3C846719D}"/>
              </a:ext>
            </a:extLst>
          </p:cNvPr>
          <p:cNvSpPr/>
          <p:nvPr/>
        </p:nvSpPr>
        <p:spPr>
          <a:xfrm>
            <a:off x="5402100" y="3033600"/>
            <a:ext cx="2013900" cy="831300"/>
          </a:xfrm>
          <a:prstGeom prst="roundRect">
            <a:avLst/>
          </a:prstGeom>
          <a:solidFill>
            <a:srgbClr val="99CCF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>
                <a:solidFill>
                  <a:schemeClr val="tx1"/>
                </a:solidFill>
                <a:latin typeface="Segoe UI" panose="020B0502040204020203" pitchFamily="34" charset="0"/>
              </a:rPr>
              <a:t>2</a:t>
            </a:r>
            <a:endParaRPr lang="uk-UA" sz="3200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algn="ctr"/>
            <a:r>
              <a:rPr lang="uk-UA" dirty="0">
                <a:solidFill>
                  <a:schemeClr val="tx1"/>
                </a:solidFill>
                <a:latin typeface="Segoe UI" panose="020B0502040204020203" pitchFamily="34" charset="0"/>
              </a:rPr>
              <a:t>Мови підтримуються</a:t>
            </a:r>
            <a:endParaRPr lang="uk-UA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Шаблон_презентації_до_кв_р_бакалавра_2025</Template>
  <TotalTime>410</TotalTime>
  <Words>887</Words>
  <Application>Microsoft Office PowerPoint</Application>
  <PresentationFormat>On-screen Show (16:9)</PresentationFormat>
  <Paragraphs>201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Open Sans</vt:lpstr>
      <vt:lpstr>Economica</vt:lpstr>
      <vt:lpstr>Segoe UI</vt:lpstr>
      <vt:lpstr>Шаблон презентації кваліфікаційної роботи магістрів</vt:lpstr>
      <vt:lpstr>Програмна система для зберігання та захисту медичних даних на основі блокчейн технології</vt:lpstr>
      <vt:lpstr>💰 Специфічна проблема системи НСЗУ</vt:lpstr>
      <vt:lpstr>🚨 Актуальність проблеми та мета роботи</vt:lpstr>
      <vt:lpstr>Мета роботи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Опис програмного забезпечення, що було використано у дослідженні</vt:lpstr>
      <vt:lpstr>Дизайн системи</vt:lpstr>
      <vt:lpstr>Приклад реалізації (Смарт-контракт (Solidity))</vt:lpstr>
      <vt:lpstr>Приклад реалізації (React компонент)</vt:lpstr>
      <vt:lpstr>Приклад реалізації: Система ролей та безпеки</vt:lpstr>
      <vt:lpstr>Інтерфейс пацієнта з підтвердженням записів</vt:lpstr>
      <vt:lpstr>Інтерфейс пацієнта з підтвердженням записів</vt:lpstr>
      <vt:lpstr>Тестування</vt:lpstr>
      <vt:lpstr>Публікація результатів </vt:lpstr>
      <vt:lpstr>Підсумки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Програмна система для зберігання та захисту медичних даних на основі блокчейн технології</dc:title>
  <dc:creator>Vasyl</dc:creator>
  <cp:lastModifiedBy>Vasyl</cp:lastModifiedBy>
  <cp:revision>27</cp:revision>
  <dcterms:created xsi:type="dcterms:W3CDTF">2025-06-11T09:05:39Z</dcterms:created>
  <dcterms:modified xsi:type="dcterms:W3CDTF">2025-06-12T13:55:22Z</dcterms:modified>
</cp:coreProperties>
</file>