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8561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Гра в жанрі </a:t>
            </a:r>
            <a:r>
              <a:rPr lang="en-US" sz="2400" dirty="0" err="1"/>
              <a:t>ActionRPG</a:t>
            </a:r>
            <a:r>
              <a:rPr lang="en-US" sz="2400" dirty="0"/>
              <a:t> </a:t>
            </a:r>
            <a:br>
              <a:rPr lang="uk-UA" sz="2400" dirty="0"/>
            </a:br>
            <a:r>
              <a:rPr lang="uk-UA" sz="2400" dirty="0"/>
              <a:t>на рушії </a:t>
            </a:r>
            <a:r>
              <a:rPr lang="en-US" sz="2400" dirty="0"/>
              <a:t>Unity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27466" y="343997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Студент: ПЗПІ-22-8 Ставицький Олександр</a:t>
            </a:r>
            <a:endParaRPr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</a:t>
            </a:r>
            <a:r>
              <a:rPr lang="en-US" dirty="0"/>
              <a:t> </a:t>
            </a:r>
            <a:r>
              <a:rPr lang="uk-UA" dirty="0"/>
              <a:t>ст. </a:t>
            </a:r>
            <a:r>
              <a:rPr lang="uk-UA" dirty="0" err="1"/>
              <a:t>викл</a:t>
            </a:r>
            <a:r>
              <a:rPr lang="uk-UA" dirty="0"/>
              <a:t>. Кафедри ПІ Юрій Новіков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25 травня 2025</a:t>
            </a:r>
            <a:endParaRPr dirty="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08;p19">
            <a:extLst>
              <a:ext uri="{FF2B5EF4-FFF2-40B4-BE49-F238E27FC236}">
                <a16:creationId xmlns:a16="http://schemas.microsoft.com/office/drawing/2014/main" id="{7ECDA0D8-3CA8-0C28-D20E-DA27E0A53A4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96496" y="374806"/>
            <a:ext cx="8381744" cy="1154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Скріншоти основних вікон інтерфейсу створеного програмного забезпечення: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ctr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Шрифт, Графік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EAE78D61-458B-4964-E292-D1B857133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6" y="1969484"/>
            <a:ext cx="2439896" cy="1365907"/>
          </a:xfrm>
          <a:prstGeom prst="rect">
            <a:avLst/>
          </a:prstGeom>
        </p:spPr>
      </p:pic>
      <p:pic>
        <p:nvPicPr>
          <p:cNvPr id="4" name="Рисунок 3" descr="Зображення, що містить знімок екрана, Комп’ютерна гра, Програмне забезпечення для відеоігор, Стратегічна відеоігр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0370CB19-B83F-7DA1-1200-E06DA3DEC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689" y="1575193"/>
            <a:ext cx="2428787" cy="1356805"/>
          </a:xfrm>
          <a:prstGeom prst="rect">
            <a:avLst/>
          </a:prstGeom>
        </p:spPr>
      </p:pic>
      <p:pic>
        <p:nvPicPr>
          <p:cNvPr id="5" name="Рисунок 4" descr="Зображення, що містить знімок екрана, текст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AC39F21D-1B41-9EDB-88EB-6BE691EEB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1773" y="1969484"/>
            <a:ext cx="2428787" cy="1360527"/>
          </a:xfrm>
          <a:prstGeom prst="rect">
            <a:avLst/>
          </a:prstGeom>
        </p:spPr>
      </p:pic>
      <p:pic>
        <p:nvPicPr>
          <p:cNvPr id="6" name="Рисунок 5" descr="Зображення, що містить текст, знімок екрана, Прямокутник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B4682EC5-16E0-9B36-E32A-FD2865E454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9689" y="3379836"/>
            <a:ext cx="2428787" cy="13588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6E541D-DF49-E5AC-794B-80B9AC3E392E}"/>
              </a:ext>
            </a:extLst>
          </p:cNvPr>
          <p:cNvSpPr txBox="1"/>
          <p:nvPr/>
        </p:nvSpPr>
        <p:spPr>
          <a:xfrm>
            <a:off x="6646511" y="1717168"/>
            <a:ext cx="154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Меню прокачки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0FD07-0D53-ACA2-020D-FF9F553736ED}"/>
              </a:ext>
            </a:extLst>
          </p:cNvPr>
          <p:cNvSpPr txBox="1"/>
          <p:nvPr/>
        </p:nvSpPr>
        <p:spPr>
          <a:xfrm>
            <a:off x="3777922" y="1310975"/>
            <a:ext cx="154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Ігрова сторінка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15FDC-EA21-BE78-9C60-59732C7B5B09}"/>
              </a:ext>
            </a:extLst>
          </p:cNvPr>
          <p:cNvSpPr txBox="1"/>
          <p:nvPr/>
        </p:nvSpPr>
        <p:spPr>
          <a:xfrm>
            <a:off x="942856" y="1661707"/>
            <a:ext cx="154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Головне меню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B85FA-12E6-3787-CB50-825CEDBC7ABF}"/>
              </a:ext>
            </a:extLst>
          </p:cNvPr>
          <p:cNvSpPr txBox="1"/>
          <p:nvPr/>
        </p:nvSpPr>
        <p:spPr>
          <a:xfrm>
            <a:off x="3874796" y="3072059"/>
            <a:ext cx="154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Меню паузи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Підсумки 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1F942-BABD-8C1F-F75E-2E286695F628}"/>
              </a:ext>
            </a:extLst>
          </p:cNvPr>
          <p:cNvSpPr txBox="1"/>
          <p:nvPr/>
        </p:nvSpPr>
        <p:spPr>
          <a:xfrm>
            <a:off x="3971603" y="982472"/>
            <a:ext cx="4903472" cy="39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подальшому можливі такі напрями вдосконалення: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розширення діалогової системи, зокрема — реалізація варіантів вибору, які впливають на сюжет;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 системи інвентарю з предметами, спорядженням і можливістю їхнього покращення;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розширення бойової системи новими типами атак, комбінаціями та супротивниками з унікальним ШІ;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озвучення діалогів, музика та звукові ефекти, що значно посилять атмосферу гри;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можливість обирати класи;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візуальна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кастомізація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персонажу;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розширення ігрового всесвіту.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A15F5-FF89-53D5-1E66-2573A8C905C3}"/>
              </a:ext>
            </a:extLst>
          </p:cNvPr>
          <p:cNvSpPr txBox="1"/>
          <p:nvPr/>
        </p:nvSpPr>
        <p:spPr>
          <a:xfrm>
            <a:off x="494178" y="982472"/>
            <a:ext cx="3290208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Ігровий застосунок можна розглядати як повноцінну гру. Але також його можна розцінювати як базу для подальшого розширення в повноцінний комерційний чи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інді-проєкт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7F2D6-A8C1-644F-076E-BF548F8D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59" y="1740450"/>
            <a:ext cx="4740681" cy="831300"/>
          </a:xfrm>
        </p:spPr>
        <p:txBody>
          <a:bodyPr/>
          <a:lstStyle/>
          <a:p>
            <a:pPr algn="ctr"/>
            <a:r>
              <a:rPr lang="uk-UA" dirty="0"/>
              <a:t>ДЯКУЮ ЗА УВАГУ!</a:t>
            </a:r>
          </a:p>
        </p:txBody>
      </p:sp>
      <p:pic>
        <p:nvPicPr>
          <p:cNvPr id="4" name="Google Shape;143;p24">
            <a:extLst>
              <a:ext uri="{FF2B5EF4-FFF2-40B4-BE49-F238E27FC236}">
                <a16:creationId xmlns:a16="http://schemas.microsoft.com/office/drawing/2014/main" id="{D2A94AFF-A5E4-489E-C405-C845BF56EB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4183D-B370-2348-4927-DEB0CC6A0082}"/>
              </a:ext>
            </a:extLst>
          </p:cNvPr>
          <p:cNvSpPr txBox="1"/>
          <p:nvPr/>
        </p:nvSpPr>
        <p:spPr>
          <a:xfrm>
            <a:off x="8719457" y="4574690"/>
            <a:ext cx="424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uk-UA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448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роботи: 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повністю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реалізовати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всі базові механіки, що відповідаю даному жанру, а саме: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динамічну бойову систему, прокачування персонажа, діалоги, взаємодія з об’єктами середовища та дослідження світу.</a:t>
            </a:r>
            <a:endParaRPr lang="uk-U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uk-UA" dirty="0">
              <a:latin typeface="Economica" panose="020B0604020202020204" charset="0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індустрія відеоігор стрімко розвивається, а жанр 2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action RPG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залишається популярним завдяки динамічному геймплею. Розробка власного ігрового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дозволяє засвоїти сучасні технології, такі як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Unity, C#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принципи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геймдизайну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є важливими навичками у сфері ІТ.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ru-RU"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4" name="Google Shape;108;p19">
            <a:extLst>
              <a:ext uri="{FF2B5EF4-FFF2-40B4-BE49-F238E27FC236}">
                <a16:creationId xmlns:a16="http://schemas.microsoft.com/office/drawing/2014/main" id="{67B8F527-0667-9DE7-F836-9405094E7D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596575"/>
            <a:ext cx="8520600" cy="3872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досліджених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конкурентів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Dark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Souls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це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хардкорна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RPG із серйозним викликом для гравця.</a:t>
            </a:r>
            <a:endParaRPr lang="en-US" sz="1400" kern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Hades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це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RPG з яскравим візуальним стилем та динамічним геймплеєм. Кожна спроба пройти гру є частиною сюжету.</a:t>
            </a:r>
            <a:endParaRPr lang="en-US" sz="14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The Witcher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3: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Wild Hunt 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пропонує величезний відкритий світ, велику кількість побічних завдань, розвинену бойову систему та сильний сюжет. 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Зазначення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прогалин у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наявних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аналогах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Високий поріг входу (</a:t>
            </a:r>
            <a:r>
              <a:rPr lang="en-A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Dark Souls) — </a:t>
            </a: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складність гри може бути надмірною для новачків, що обмежує аудиторію.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Обмежена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свобода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дій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Hades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попри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глибину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сюжету,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обмежена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роглайк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-структурою з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повторюваними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рівнями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Завеликі об’єми гри (</a:t>
            </a:r>
            <a:r>
              <a:rPr lang="en-A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Witcher 3) — </a:t>
            </a: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складність розробки подібних масштабних </a:t>
            </a:r>
            <a:r>
              <a:rPr lang="uk-UA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проєктів</a:t>
            </a: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робить їх недосяжними для </a:t>
            </a:r>
            <a:r>
              <a:rPr lang="uk-UA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інді</a:t>
            </a: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-розробників чи навчальних цілей.</a:t>
            </a:r>
            <a:endParaRPr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6" name="Google Shape;108;p19">
            <a:extLst>
              <a:ext uri="{FF2B5EF4-FFF2-40B4-BE49-F238E27FC236}">
                <a16:creationId xmlns:a16="http://schemas.microsoft.com/office/drawing/2014/main" id="{9196F618-E5DB-BB14-2B0D-40286B866E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257640" y="118603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Чітке формулювання проблеми: користувач хоче знайти якусь добре реалізовану в плані геймплею гру в жанрі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Action  RPG</a:t>
            </a:r>
            <a:endParaRPr lang="uk-UA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 очікуваних результатів: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створення базової бойової системи в реальному часі;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підтримка діалогів;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реалізація багаторівневого підземелля з ворогами;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збереження прогресу;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прокачка здібностей;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авторський піксельний інтерфейс та графіку.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4" name="Google Shape;108;p19">
            <a:extLst>
              <a:ext uri="{FF2B5EF4-FFF2-40B4-BE49-F238E27FC236}">
                <a16:creationId xmlns:a16="http://schemas.microsoft.com/office/drawing/2014/main" id="{E7B6BE62-D5AB-1430-6D73-007E9AE146E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96767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Ігровий рушій:</a:t>
            </a:r>
          </a:p>
          <a:p>
            <a:pPr marL="0" indent="0">
              <a:lnSpc>
                <a:spcPct val="150000"/>
              </a:lnSpc>
              <a:buFontTx/>
              <a:buChar char="-"/>
            </a:pP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–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популярне середовище для створення 2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3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ігор, зручно для побудови ігрової логіки, фізики,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UI,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великим 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ком’юніті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підтримкою.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графіки:</a:t>
            </a:r>
          </a:p>
          <a:p>
            <a:pPr marL="0" indent="0">
              <a:lnSpc>
                <a:spcPct val="150000"/>
              </a:lnSpc>
              <a:buFontTx/>
              <a:buChar char="-"/>
            </a:pPr>
            <a:r>
              <a:rPr lang="en-A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Aseprite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піксельної графіки, що дозволяє створювати 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спрайти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анімації, 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тайли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2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ігор у ретро-стилі.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програмування:</a:t>
            </a:r>
          </a:p>
          <a:p>
            <a:pPr marL="0" indent="0">
              <a:lnSpc>
                <a:spcPct val="150000"/>
              </a:lnSpc>
              <a:buFontTx/>
              <a:buChar char="-"/>
            </a:pP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–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мова програмування для розробки логіки в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Unity,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потужною підтримкою ООП та інтеграцією у редактор.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4" name="Google Shape;108;p19">
            <a:extLst>
              <a:ext uri="{FF2B5EF4-FFF2-40B4-BE49-F238E27FC236}">
                <a16:creationId xmlns:a16="http://schemas.microsoft.com/office/drawing/2014/main" id="{BC15A7BE-8402-2C80-7C34-0E9FD53886B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267097"/>
            <a:ext cx="8520600" cy="3312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проекті реалізовано декілька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логічно</a:t>
            </a: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розділених модулів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містить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логіку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пов’язану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гравцем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пересування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бойову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систему,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характеристики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onsters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включає реалізацію всіх ворогів: як базових, так і босів, разом із анімаціями,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скілами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снарядами;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kills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реалізує ігрові навички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otions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відповідає за обробку ефектів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зіль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реалізацію конкретних типів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зіль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echanisms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описує логіку взаємодії з об’єктами світу: двері,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важілі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плити тощо;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включає всі елементи користувацького інтерфейсу: меню, панелі прокачки, інтерфейс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зіль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тощо;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criptable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bjects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зберігає конфігураційні дані в вигляді скриптових об’єктів: діалоги, характеристики, навички.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4" name="Google Shape;108;p19">
            <a:extLst>
              <a:ext uri="{FF2B5EF4-FFF2-40B4-BE49-F238E27FC236}">
                <a16:creationId xmlns:a16="http://schemas.microsoft.com/office/drawing/2014/main" id="{93913615-2284-AB97-4E41-3E57DCC5EC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uk" sz="15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процесу розробки:</a:t>
            </a: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конкурентів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досліджено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схожі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ігри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визначено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сильні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слабкі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сформульовано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очікувані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створено структуру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UI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макети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класову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модель.</a:t>
            </a: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ігрову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логіку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бойову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систему, прокачку,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інвентар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uk" sz="15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Вибрані мови програмування та фреймворки: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Ігровий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рушій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рушій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широкими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можливостями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2D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RPG.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Мова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–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мова для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логіки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620486"/>
            <a:ext cx="8520600" cy="3958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Методи:</a:t>
            </a:r>
          </a:p>
          <a:p>
            <a:pPr marL="0" indent="0">
              <a:lnSpc>
                <a:spcPct val="150000"/>
              </a:lnSpc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Об’єктно-орієнтований підхід — вся система побудована на взаємодії об’єктів.</a:t>
            </a:r>
          </a:p>
          <a:p>
            <a:pPr marL="0" indent="0">
              <a:lnSpc>
                <a:spcPct val="150000"/>
              </a:lnSpc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Компонентна архітектура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—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гнучкого створення і налаштування об’єктів сцени.</a:t>
            </a:r>
          </a:p>
          <a:p>
            <a:pPr marL="0" indent="0">
              <a:lnSpc>
                <a:spcPct val="150000"/>
              </a:lnSpc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Ітеративний підхід до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—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поетапне вдосконалення інтерфейсу з урахуванням зручності користувача.</a:t>
            </a:r>
          </a:p>
          <a:p>
            <a:pPr marL="0" indent="0">
              <a:lnSpc>
                <a:spcPct val="150000"/>
              </a:lnSpc>
              <a:buFontTx/>
              <a:buChar char="-"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Модульність — кожна частина (бойова система, інвентар, діалоги) розроблялась окремим модулем.</a:t>
            </a: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Послідовність:</a:t>
            </a: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гравця</a:t>
            </a: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ворогів</a:t>
            </a: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здібностей</a:t>
            </a: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підземелля</a:t>
            </a: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</a:t>
            </a:r>
            <a:endParaRPr lang="u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6788E5-2273-709C-6BF9-0309FDA80CEE}"/>
              </a:ext>
            </a:extLst>
          </p:cNvPr>
          <p:cNvSpPr txBox="1"/>
          <p:nvPr/>
        </p:nvSpPr>
        <p:spPr>
          <a:xfrm>
            <a:off x="3670662" y="2207187"/>
            <a:ext cx="4562467" cy="23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Engine —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сцени, фізика,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UI.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—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Animator (Unity) —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керування анімаціями.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A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Tilemap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(Unity) —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рівнів.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System —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взаємодія з </a:t>
            </a:r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об'єктами.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Aft>
                <a:spcPts val="0"/>
              </a:spcAft>
              <a:buFontTx/>
              <a:buChar char="-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Aseprite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піксельної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спрайтів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728836"/>
            <a:ext cx="8264066" cy="58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Economica" panose="020B0604020202020204" charset="0"/>
              </a:rPr>
              <a:t>Приклад коду для шифрування та дешифрування збережених даних.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C43D2A-81B9-B1B8-101B-3589B176F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65" y="1815736"/>
            <a:ext cx="4194335" cy="22402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A818B3-B306-FEBD-353C-67C6385A4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341" y="1679408"/>
            <a:ext cx="3932184" cy="2512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uxe">
    <a:dk1>
      <a:srgbClr val="000000"/>
    </a:dk1>
    <a:lt1>
      <a:srgbClr val="FFFFFF"/>
    </a:lt1>
    <a:dk2>
      <a:srgbClr val="B7B7B7"/>
    </a:dk2>
    <a:lt2>
      <a:srgbClr val="CCA677"/>
    </a:lt2>
    <a:accent1>
      <a:srgbClr val="5D4037"/>
    </a:accent1>
    <a:accent2>
      <a:srgbClr val="455A64"/>
    </a:accent2>
    <a:accent3>
      <a:srgbClr val="57BB8A"/>
    </a:accent3>
    <a:accent4>
      <a:srgbClr val="78909C"/>
    </a:accent4>
    <a:accent5>
      <a:srgbClr val="607D8B"/>
    </a:accent5>
    <a:accent6>
      <a:srgbClr val="DCE755"/>
    </a:accent6>
    <a:hlink>
      <a:srgbClr val="607D8B"/>
    </a:hlink>
    <a:folHlink>
      <a:srgbClr val="607D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891</Words>
  <Application>Microsoft Office PowerPoint</Application>
  <PresentationFormat>Екран (16:9)</PresentationFormat>
  <Paragraphs>104</Paragraphs>
  <Slides>12</Slides>
  <Notes>11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Arial</vt:lpstr>
      <vt:lpstr>Open Sans</vt:lpstr>
      <vt:lpstr>Economica</vt:lpstr>
      <vt:lpstr>Times New Roman</vt:lpstr>
      <vt:lpstr>Шаблон презентації кваліфікаційної роботи магістрів</vt:lpstr>
      <vt:lpstr>Гра в жанрі ActionRPG  на рушії Unity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Підсумки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Олександр Ставицький</dc:creator>
  <cp:lastModifiedBy>Олександр Ставицький</cp:lastModifiedBy>
  <cp:revision>33</cp:revision>
  <dcterms:created xsi:type="dcterms:W3CDTF">2025-06-05T13:28:46Z</dcterms:created>
  <dcterms:modified xsi:type="dcterms:W3CDTF">2025-06-08T09:15:38Z</dcterms:modified>
</cp:coreProperties>
</file>