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00506040000020004" pitchFamily="2" charset="77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241"/>
    <p:restoredTop sz="96327"/>
  </p:normalViewPr>
  <p:slideViewPr>
    <p:cSldViewPr snapToGrid="0">
      <p:cViewPr varScale="1">
        <p:scale>
          <a:sx n="153" d="100"/>
          <a:sy n="153" d="100"/>
        </p:scale>
        <p:origin x="176" y="9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1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jpe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.png"/><Relationship Id="rId7" Type="http://schemas.openxmlformats.org/officeDocument/2006/relationships/image" Target="../media/image1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Relationship Id="rId9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5087400" cy="12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/>
              <a:t>Програмна система для підтвердження академічної успішності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95169" y="3593150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Стоянов Станіслав Юрійович ПЗПІ-21-1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Керівник:  </a:t>
            </a:r>
            <a:r>
              <a:rPr lang="ru-RU" dirty="0" err="1"/>
              <a:t>професор</a:t>
            </a:r>
            <a:r>
              <a:rPr lang="ru-RU" dirty="0"/>
              <a:t> </a:t>
            </a:r>
            <a:r>
              <a:rPr lang="ru-RU" dirty="0" err="1"/>
              <a:t>кафедри</a:t>
            </a:r>
            <a:r>
              <a:rPr lang="ru-RU" dirty="0"/>
              <a:t> ПІ </a:t>
            </a:r>
            <a:r>
              <a:rPr lang="ru-RU" dirty="0" err="1"/>
              <a:t>Бондарєв</a:t>
            </a:r>
            <a:r>
              <a:rPr lang="ru-RU" dirty="0"/>
              <a:t> В.М.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                   20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4" y="202250"/>
            <a:ext cx="4718712" cy="6936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/>
              <a:t>Інтерфейс</a:t>
            </a:r>
            <a:r>
              <a:rPr lang="en-US" sz="3200" dirty="0"/>
              <a:t> </a:t>
            </a:r>
            <a:r>
              <a:rPr lang="uk" sz="3200" dirty="0"/>
              <a:t>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C5A8AB0-61A6-6E9C-CC9E-7612F8F4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844" y="948812"/>
            <a:ext cx="4607231" cy="3657537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6DA6441D-0F07-AC6B-7631-CFB8E4E9FC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4" y="1146213"/>
            <a:ext cx="3610348" cy="29630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477037" y="38285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graph with numbers and a bar chart&#10;&#10;Description automatically generated with medium confidence">
            <a:extLst>
              <a:ext uri="{FF2B5EF4-FFF2-40B4-BE49-F238E27FC236}">
                <a16:creationId xmlns:a16="http://schemas.microsoft.com/office/drawing/2014/main" id="{F6936339-64DB-5860-CA13-D96D1C4B65C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2166" y="111217"/>
            <a:ext cx="4242889" cy="480290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sp>
        <p:nvSpPr>
          <p:cNvPr id="6" name="Google Shape;86;p16">
            <a:extLst>
              <a:ext uri="{FF2B5EF4-FFF2-40B4-BE49-F238E27FC236}">
                <a16:creationId xmlns:a16="http://schemas.microsoft.com/office/drawing/2014/main" id="{01204E0E-D8C7-8EF9-490A-6D497B221A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050" y="1782384"/>
            <a:ext cx="3465973" cy="1890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Модульне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unit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Мануальне</a:t>
            </a:r>
          </a:p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Навантажувальне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541692" y="14946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2826DD3-9BA9-382E-030D-1D8EBC54A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8645" y="1406237"/>
            <a:ext cx="4537391" cy="3354000"/>
          </a:xfrm>
        </p:spPr>
        <p:txBody>
          <a:bodyPr/>
          <a:lstStyle/>
          <a:p>
            <a:pPr marL="114300" indent="0">
              <a:buNone/>
            </a:pPr>
            <a:r>
              <a:rPr lang="uk-UA" dirty="0"/>
              <a:t>На основі проведених досліджень предметної галузі було створено розширювану децентралізовану програмну систему для підтвердження академічної успішності студентів</a:t>
            </a:r>
            <a:endParaRPr lang="en-UA" dirty="0"/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1DED1B73-8A87-6B52-C9F5-EB2B668DA3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6490" y="1305413"/>
            <a:ext cx="3873500" cy="253267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Аналіз існуючих аналогів для підтвердження успішності студентів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Визначення вимог для розроблюваної програмної системи задля розробки конкурентоздатного продукту</a:t>
            </a:r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Реалізація визначених вимог з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дотриманням вимог до зберігання та обробки персональних даних</a:t>
            </a: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Ретельне тестування розробленої програмної системи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4120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73D5C1-8DA4-84D3-03EB-4877FABE5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143425"/>
            <a:ext cx="3147117" cy="1081821"/>
          </a:xfrm>
          <a:prstGeom prst="rect">
            <a:avLst/>
          </a:prstGeom>
        </p:spPr>
      </p:pic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CD5793C4-8AED-FE0C-ED09-E83B373A2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5866" y="2288566"/>
            <a:ext cx="3746568" cy="10748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AC2AE0-EDEB-0B9D-92BD-4CE27735EE5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163" b="76020" l="7524" r="89969">
                        <a14:foregroundMark x1="7524" y1="41327" x2="7524" y2="41327"/>
                        <a14:foregroundMark x1="19122" y1="48469" x2="19122" y2="48469"/>
                        <a14:foregroundMark x1="24765" y1="44388" x2="24765" y2="44388"/>
                        <a14:foregroundMark x1="34326" y1="45408" x2="34326" y2="45408"/>
                        <a14:foregroundMark x1="42006" y1="49490" x2="42006" y2="49490"/>
                        <a14:foregroundMark x1="48746" y1="47449" x2="48746" y2="47449"/>
                        <a14:foregroundMark x1="55486" y1="43878" x2="55486" y2="43878"/>
                        <a14:foregroundMark x1="64890" y1="50000" x2="64890" y2="50000"/>
                        <a14:foregroundMark x1="71630" y1="50000" x2="71630" y2="50000"/>
                        <a14:foregroundMark x1="77116" y1="50000" x2="77116" y2="50000"/>
                        <a14:foregroundMark x1="82288" y1="46939" x2="82288" y2="46939"/>
                      </a14:backgroundRemoval>
                    </a14:imgEffect>
                  </a14:imgLayer>
                </a14:imgProps>
              </a:ext>
            </a:extLst>
          </a:blip>
          <a:srcRect b="14992"/>
          <a:stretch/>
        </p:blipFill>
        <p:spPr>
          <a:xfrm>
            <a:off x="5390717" y="3455237"/>
            <a:ext cx="3753283" cy="98019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268925" y="1486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533002"/>
            <a:ext cx="8520600" cy="18905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Децентралізація системи</a:t>
            </a:r>
          </a:p>
          <a:p>
            <a:pPr marL="285750" indent="-285750">
              <a:spcBef>
                <a:spcPts val="1500"/>
              </a:spcBef>
            </a:pPr>
            <a:r>
              <a:rPr lang="uk-UA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Можливість інтеграції зі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стороннім програмним забезпеченням</a:t>
            </a:r>
          </a:p>
          <a:p>
            <a:pPr marL="285750" indent="-285750">
              <a:spcBef>
                <a:spcPts val="1500"/>
              </a:spcBef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Безпека даних та автентичність створених підтверджень</a:t>
            </a:r>
            <a:endParaRPr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268925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DCFD09-5654-8AC6-E108-6BBACFE42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722" y="2052528"/>
            <a:ext cx="1104900" cy="1003300"/>
          </a:xfrm>
          <a:prstGeom prst="rect">
            <a:avLst/>
          </a:prstGeom>
        </p:spPr>
      </p:pic>
      <p:pic>
        <p:nvPicPr>
          <p:cNvPr id="1026" name="Picture 2" descr="Javascript Logo Vector SVG Icon - SVG Repo">
            <a:extLst>
              <a:ext uri="{FF2B5EF4-FFF2-40B4-BE49-F238E27FC236}">
                <a16:creationId xmlns:a16="http://schemas.microsoft.com/office/drawing/2014/main" id="{95BE80AF-0FCB-F6D6-84CC-143067D2F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16" y="1156298"/>
            <a:ext cx="862250" cy="86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est of JS • htmx">
            <a:extLst>
              <a:ext uri="{FF2B5EF4-FFF2-40B4-BE49-F238E27FC236}">
                <a16:creationId xmlns:a16="http://schemas.microsoft.com/office/drawing/2014/main" id="{528CBE5C-0070-1AD3-57A1-686183D31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4660" y="2317832"/>
            <a:ext cx="2327628" cy="626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9DD98A1-67CE-6213-A884-30331E479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4116" y="3253526"/>
            <a:ext cx="1180922" cy="721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92;p17">
            <a:extLst>
              <a:ext uri="{FF2B5EF4-FFF2-40B4-BE49-F238E27FC236}">
                <a16:creationId xmlns:a16="http://schemas.microsoft.com/office/drawing/2014/main" id="{42966105-7E56-E45B-A1A6-7941C67C3759}"/>
              </a:ext>
            </a:extLst>
          </p:cNvPr>
          <p:cNvSpPr txBox="1">
            <a:spLocks/>
          </p:cNvSpPr>
          <p:nvPr/>
        </p:nvSpPr>
        <p:spPr>
          <a:xfrm>
            <a:off x="6763639" y="1131951"/>
            <a:ext cx="2105316" cy="886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8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Зберігання</a:t>
            </a:r>
          </a:p>
          <a:p>
            <a:r>
              <a:rPr lang="uk-UA" sz="3200" dirty="0"/>
              <a:t>даних</a:t>
            </a:r>
            <a:endParaRPr lang="ru-RU" sz="3200" dirty="0"/>
          </a:p>
        </p:txBody>
      </p:sp>
      <p:sp>
        <p:nvSpPr>
          <p:cNvPr id="8" name="Google Shape;92;p17">
            <a:extLst>
              <a:ext uri="{FF2B5EF4-FFF2-40B4-BE49-F238E27FC236}">
                <a16:creationId xmlns:a16="http://schemas.microsoft.com/office/drawing/2014/main" id="{8DC841C8-D105-A994-268A-2610D2650DDE}"/>
              </a:ext>
            </a:extLst>
          </p:cNvPr>
          <p:cNvSpPr txBox="1">
            <a:spLocks/>
          </p:cNvSpPr>
          <p:nvPr/>
        </p:nvSpPr>
        <p:spPr>
          <a:xfrm>
            <a:off x="476476" y="1210609"/>
            <a:ext cx="1567859" cy="62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Сервер</a:t>
            </a:r>
            <a:endParaRPr lang="ru-RU" sz="3200" dirty="0"/>
          </a:p>
        </p:txBody>
      </p:sp>
      <p:pic>
        <p:nvPicPr>
          <p:cNvPr id="1034" name="Picture 10" descr="Tokio (@tokio_rs) | Twitter">
            <a:extLst>
              <a:ext uri="{FF2B5EF4-FFF2-40B4-BE49-F238E27FC236}">
                <a16:creationId xmlns:a16="http://schemas.microsoft.com/office/drawing/2014/main" id="{43ACAA6F-A243-EB5A-F5A0-6F27DCB53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226" y="2112139"/>
            <a:ext cx="793080" cy="79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Branding guideline - Rspack">
            <a:extLst>
              <a:ext uri="{FF2B5EF4-FFF2-40B4-BE49-F238E27FC236}">
                <a16:creationId xmlns:a16="http://schemas.microsoft.com/office/drawing/2014/main" id="{F2F43D91-9C00-F7CA-320E-908B0E2B6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6257" y="3055961"/>
            <a:ext cx="1438628" cy="1117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B8A94ED-D10F-EF36-77CB-9349199932F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925" y="3271313"/>
            <a:ext cx="1955800" cy="901700"/>
          </a:xfrm>
          <a:prstGeom prst="rect">
            <a:avLst/>
          </a:prstGeom>
        </p:spPr>
      </p:pic>
      <p:pic>
        <p:nvPicPr>
          <p:cNvPr id="1044" name="Picture 20">
            <a:extLst>
              <a:ext uri="{FF2B5EF4-FFF2-40B4-BE49-F238E27FC236}">
                <a16:creationId xmlns:a16="http://schemas.microsoft.com/office/drawing/2014/main" id="{CA5C236D-F0D6-E877-835D-2577F4A5D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926" y="2145627"/>
            <a:ext cx="2251372" cy="2251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92;p17">
            <a:extLst>
              <a:ext uri="{FF2B5EF4-FFF2-40B4-BE49-F238E27FC236}">
                <a16:creationId xmlns:a16="http://schemas.microsoft.com/office/drawing/2014/main" id="{61D43B1F-177E-293B-AEB0-55675980BD3A}"/>
              </a:ext>
            </a:extLst>
          </p:cNvPr>
          <p:cNvSpPr txBox="1">
            <a:spLocks/>
          </p:cNvSpPr>
          <p:nvPr/>
        </p:nvSpPr>
        <p:spPr>
          <a:xfrm>
            <a:off x="3438657" y="1456809"/>
            <a:ext cx="1567859" cy="62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/>
              <a:t>Клієнт</a:t>
            </a:r>
            <a:endParaRPr lang="ru-RU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12" name="Picture 11" descr="A diagram of a server&#10;&#10;Description automatically generated">
            <a:extLst>
              <a:ext uri="{FF2B5EF4-FFF2-40B4-BE49-F238E27FC236}">
                <a16:creationId xmlns:a16="http://schemas.microsoft.com/office/drawing/2014/main" id="{75BAC07C-DA34-6081-3A18-E6A2550CF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7651" y="204905"/>
            <a:ext cx="5804497" cy="4480665"/>
          </a:xfrm>
          <a:prstGeom prst="rect">
            <a:avLst/>
          </a:prstGeom>
        </p:spPr>
      </p:pic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5804497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2050" name="Picture 2" descr="JWT Logo - LogoDix">
            <a:extLst>
              <a:ext uri="{FF2B5EF4-FFF2-40B4-BE49-F238E27FC236}">
                <a16:creationId xmlns:a16="http://schemas.microsoft.com/office/drawing/2014/main" id="{86F328FC-E4F2-105A-705F-0DD457D46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896" y="1315607"/>
            <a:ext cx="1419644" cy="1443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@uuidjs">
            <a:extLst>
              <a:ext uri="{FF2B5EF4-FFF2-40B4-BE49-F238E27FC236}">
                <a16:creationId xmlns:a16="http://schemas.microsoft.com/office/drawing/2014/main" id="{23FB84E0-5DD9-A8CE-14E4-F4A58498B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7553" y="3217816"/>
            <a:ext cx="1388533" cy="1388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A Gentle Introduction to Edwards Curves - Sefik Ilkin Serengil">
            <a:extLst>
              <a:ext uri="{FF2B5EF4-FFF2-40B4-BE49-F238E27FC236}">
                <a16:creationId xmlns:a16="http://schemas.microsoft.com/office/drawing/2014/main" id="{94A0BE1F-DA2F-179D-B018-52561789E4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561" y="3015112"/>
            <a:ext cx="2404394" cy="174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Docker Logo, symbol, meaning, history, PNG, brand">
            <a:extLst>
              <a:ext uri="{FF2B5EF4-FFF2-40B4-BE49-F238E27FC236}">
                <a16:creationId xmlns:a16="http://schemas.microsoft.com/office/drawing/2014/main" id="{78C172C6-83AA-83B3-9A42-2FC5C5E6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7802" y="1410012"/>
            <a:ext cx="2404394" cy="13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NixOS Linux">
            <a:extLst>
              <a:ext uri="{FF2B5EF4-FFF2-40B4-BE49-F238E27FC236}">
                <a16:creationId xmlns:a16="http://schemas.microsoft.com/office/drawing/2014/main" id="{06D5BDB9-019B-90A3-3CC8-BD9D4805D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21" y="1410012"/>
            <a:ext cx="1551107" cy="1341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@ariga">
            <a:extLst>
              <a:ext uri="{FF2B5EF4-FFF2-40B4-BE49-F238E27FC236}">
                <a16:creationId xmlns:a16="http://schemas.microsoft.com/office/drawing/2014/main" id="{6DE98D91-DCAF-D0DB-F844-FD40C7DC7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502" y="1463765"/>
            <a:ext cx="1341589" cy="1341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560055" y="1646451"/>
            <a:ext cx="344226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Picture 5" descr="A diagram of a presentation&#10;&#10;Description automatically generated">
            <a:extLst>
              <a:ext uri="{FF2B5EF4-FFF2-40B4-BE49-F238E27FC236}">
                <a16:creationId xmlns:a16="http://schemas.microsoft.com/office/drawing/2014/main" id="{EB197B02-840E-594C-2A49-CA683A801C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914" y="322301"/>
            <a:ext cx="3006372" cy="449889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57640" y="9323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9B4B779-0136-DB4A-4F38-2E70B6C2D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773" y="-9236"/>
            <a:ext cx="4436882" cy="505949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>
                <a:solidFill>
                  <a:schemeClr val="bg1"/>
                </a:solidFill>
              </a:rPr>
              <a:t>9</a:t>
            </a:fld>
            <a:endParaRPr lang="uk-UA" dirty="0">
              <a:solidFill>
                <a:schemeClr val="bg1"/>
              </a:solidFill>
            </a:endParaRPr>
          </a:p>
        </p:txBody>
      </p:sp>
      <p:pic>
        <p:nvPicPr>
          <p:cNvPr id="5" name="Picture 4" descr="A computer screen shot of a program code&#10;&#10;Description automatically generated">
            <a:extLst>
              <a:ext uri="{FF2B5EF4-FFF2-40B4-BE49-F238E27FC236}">
                <a16:creationId xmlns:a16="http://schemas.microsoft.com/office/drawing/2014/main" id="{F82F3A5B-489A-11E8-7C37-BE849026F4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65" y="1380925"/>
            <a:ext cx="4646815" cy="23368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кваліфікаційної роботи магістрів</Template>
  <TotalTime>100</TotalTime>
  <Words>148</Words>
  <Application>Microsoft Macintosh PowerPoint</Application>
  <PresentationFormat>On-screen Show (16:9)</PresentationFormat>
  <Paragraphs>44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Economica</vt:lpstr>
      <vt:lpstr>Open Sans</vt:lpstr>
      <vt:lpstr>Arial</vt:lpstr>
      <vt:lpstr>Шаблон презентації кваліфікаційної роботи магістрів</vt:lpstr>
      <vt:lpstr>Програмна система для підтвердження академічної успішності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 </dc:title>
  <dc:creator>Стоянов Станіслав</dc:creator>
  <cp:lastModifiedBy>Стоянов Станіслав</cp:lastModifiedBy>
  <cp:revision>55</cp:revision>
  <dcterms:created xsi:type="dcterms:W3CDTF">2025-06-15T15:55:01Z</dcterms:created>
  <dcterms:modified xsi:type="dcterms:W3CDTF">2025-06-15T17:47:18Z</dcterms:modified>
</cp:coreProperties>
</file>