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9144000" cy="5143500" type="screen16x9"/>
  <p:notesSz cx="6858000" cy="9144000"/>
  <p:embeddedFontLst>
    <p:embeddedFont>
      <p:font typeface="Economica" panose="020B060402020202020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6" d="100"/>
          <a:sy n="116" d="100"/>
        </p:scale>
        <p:origin x="490" y="1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и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49" y="821300"/>
            <a:ext cx="3299321" cy="14482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Онлайн-платформа для </a:t>
            </a:r>
            <a:r>
              <a:rPr lang="ru-RU" sz="2400" dirty="0" err="1"/>
              <a:t>координації</a:t>
            </a:r>
            <a:r>
              <a:rPr lang="ru-RU" sz="2400" dirty="0"/>
              <a:t> </a:t>
            </a:r>
            <a:r>
              <a:rPr lang="ru-RU" sz="2400" dirty="0" err="1"/>
              <a:t>волонтерських</a:t>
            </a:r>
            <a:r>
              <a:rPr lang="ru-RU" sz="2400" dirty="0"/>
              <a:t> </a:t>
            </a:r>
            <a:r>
              <a:rPr lang="ru-RU" sz="2400" dirty="0" err="1"/>
              <a:t>ініціатив</a:t>
            </a:r>
            <a:r>
              <a:rPr lang="uk-UA" sz="2400" dirty="0"/>
              <a:t>. </a:t>
            </a:r>
            <a:r>
              <a:rPr lang="en-US" sz="2400" dirty="0"/>
              <a:t>Back</a:t>
            </a:r>
            <a:r>
              <a:rPr lang="uk-UA" sz="2400" dirty="0"/>
              <a:t>-</a:t>
            </a:r>
            <a:r>
              <a:rPr lang="en-US" sz="2400" dirty="0"/>
              <a:t>end</a:t>
            </a:r>
            <a:endParaRPr lang="uk-UA"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341997" y="3408550"/>
            <a:ext cx="5397625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ПІБ, група </a:t>
            </a:r>
            <a:r>
              <a:rPr lang="en-US" dirty="0"/>
              <a:t>              </a:t>
            </a:r>
            <a:r>
              <a:rPr lang="uk-UA" dirty="0"/>
              <a:t>        Супрун Дарина Андріївна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Керівник: </a:t>
            </a:r>
            <a:r>
              <a:rPr lang="uk-UA" dirty="0" err="1"/>
              <a:t>ст.викл</a:t>
            </a:r>
            <a:r>
              <a:rPr lang="uk-UA" dirty="0"/>
              <a:t>. кафедри ПІ Віталій </a:t>
            </a:r>
            <a:r>
              <a:rPr lang="uk-UA" dirty="0" err="1"/>
              <a:t>Ляпота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18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59588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ru-RU" dirty="0" err="1"/>
              <a:t>Діаграма</a:t>
            </a:r>
            <a:r>
              <a:rPr lang="ru-RU" dirty="0"/>
              <a:t> </a:t>
            </a:r>
            <a:r>
              <a:rPr lang="ru-RU" dirty="0" err="1"/>
              <a:t>активності</a:t>
            </a:r>
            <a:r>
              <a:rPr lang="ru-RU" dirty="0"/>
              <a:t> каскадного </a:t>
            </a:r>
            <a:r>
              <a:rPr lang="ru-RU" dirty="0" err="1"/>
              <a:t>видалення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</a:t>
            </a: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3" name="Рисунок 2" descr="Зображення, що містить текст, знімок екрана, схема, Паралель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EBF2A0C2-977B-BF61-BFD5-6E61D4EE90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355" y="517932"/>
            <a:ext cx="4760548" cy="4396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84659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400" dirty="0"/>
              <a:t>	У рамках розробки серверної частини системи </a:t>
            </a:r>
            <a:r>
              <a:rPr lang="pl-PL" sz="1400" dirty="0" err="1"/>
              <a:t>ImpactFlow</a:t>
            </a:r>
            <a:r>
              <a:rPr lang="pl-PL" sz="1400" dirty="0"/>
              <a:t> </a:t>
            </a:r>
            <a:r>
              <a:rPr lang="uk-UA" sz="1400" dirty="0"/>
              <a:t>тестування функціональності проводилось шляхом </a:t>
            </a:r>
            <a:r>
              <a:rPr lang="uk-UA" sz="1400" dirty="0" err="1"/>
              <a:t>ручового</a:t>
            </a:r>
            <a:r>
              <a:rPr lang="uk-UA" sz="1400" dirty="0"/>
              <a:t> виклику </a:t>
            </a:r>
            <a:r>
              <a:rPr lang="pl-PL" sz="1400" dirty="0"/>
              <a:t>HTTP-</a:t>
            </a:r>
            <a:r>
              <a:rPr lang="uk-UA" sz="1400" dirty="0"/>
              <a:t>запитів через </a:t>
            </a:r>
            <a:r>
              <a:rPr lang="pl-PL" sz="1400" dirty="0" err="1"/>
              <a:t>Swagger</a:t>
            </a:r>
            <a:r>
              <a:rPr lang="pl-PL" sz="1400" dirty="0"/>
              <a:t> UI, </a:t>
            </a:r>
            <a:r>
              <a:rPr lang="uk-UA" sz="1400" dirty="0"/>
              <a:t>що дозволило перевірити всі основні сценарії взаємодії з </a:t>
            </a:r>
            <a:r>
              <a:rPr lang="pl-PL" sz="1400" dirty="0"/>
              <a:t>API </a:t>
            </a:r>
            <a:r>
              <a:rPr lang="uk-UA" sz="1400" dirty="0"/>
              <a:t>без використання клієнтської частини. Особливу увагу приділено перевірці автентифікації, авторизації, логіки оновлення токенів та обмежень доступу відповідно до ролей користувачів. Кожен </a:t>
            </a:r>
            <a:r>
              <a:rPr lang="uk-UA" sz="1400" dirty="0" err="1"/>
              <a:t>ендпоїнт</a:t>
            </a:r>
            <a:r>
              <a:rPr lang="uk-UA" sz="1400" dirty="0"/>
              <a:t> </a:t>
            </a:r>
            <a:r>
              <a:rPr lang="uk-UA" sz="1400" dirty="0" err="1"/>
              <a:t>протестовано</a:t>
            </a:r>
            <a:r>
              <a:rPr lang="uk-UA" sz="1400" dirty="0"/>
              <a:t> на типові, граничні та помилкові кейси — зокрема, перевірку відповіді системи у випадках відсутності токена, недійсної ролі чи некоректних вхідних даних. Тестувалися також складні запити на фільтрацію, сортування та пошук, а також логіка оновлення </a:t>
            </a:r>
            <a:r>
              <a:rPr lang="uk-UA" sz="1400" dirty="0" err="1"/>
              <a:t>аватара</a:t>
            </a:r>
            <a:r>
              <a:rPr lang="uk-UA" sz="1400" dirty="0"/>
              <a:t>, збереження в </a:t>
            </a:r>
            <a:r>
              <a:rPr lang="pl-PL" sz="1400" dirty="0" err="1"/>
              <a:t>Azure</a:t>
            </a:r>
            <a:r>
              <a:rPr lang="pl-PL" sz="1400" dirty="0"/>
              <a:t> </a:t>
            </a:r>
            <a:r>
              <a:rPr lang="pl-PL" sz="1400" dirty="0" err="1"/>
              <a:t>Blob</a:t>
            </a:r>
            <a:r>
              <a:rPr lang="pl-PL" sz="1400" dirty="0"/>
              <a:t> </a:t>
            </a:r>
            <a:r>
              <a:rPr lang="uk-UA" sz="1400" dirty="0"/>
              <a:t>і коректне видалення старих файлів. Незважаючи на відсутність автоматизованих </a:t>
            </a:r>
            <a:r>
              <a:rPr lang="pl-PL" sz="1400" dirty="0"/>
              <a:t>unit- </a:t>
            </a:r>
            <a:r>
              <a:rPr lang="uk-UA" sz="1400" dirty="0"/>
              <a:t>або </a:t>
            </a:r>
            <a:r>
              <a:rPr lang="pl-PL" sz="1400" dirty="0" err="1"/>
              <a:t>integration</a:t>
            </a:r>
            <a:r>
              <a:rPr lang="pl-PL" sz="1400" dirty="0"/>
              <a:t>-</a:t>
            </a:r>
            <a:r>
              <a:rPr lang="uk-UA" sz="1400" dirty="0"/>
              <a:t>тестів, архітектура </a:t>
            </a:r>
            <a:r>
              <a:rPr lang="uk-UA" sz="1400" dirty="0" err="1"/>
              <a:t>проєкту</a:t>
            </a:r>
            <a:r>
              <a:rPr lang="uk-UA" sz="1400" dirty="0"/>
              <a:t> дозволяє легко інтегрувати їх у майбутньому. Для цього можливо використати такі інструменти, як </a:t>
            </a:r>
            <a:r>
              <a:rPr lang="pl-PL" sz="1400" dirty="0" err="1"/>
              <a:t>xUnit</a:t>
            </a:r>
            <a:r>
              <a:rPr lang="pl-PL" sz="1400" dirty="0"/>
              <a:t>, </a:t>
            </a:r>
            <a:r>
              <a:rPr lang="pl-PL" sz="1400" dirty="0" err="1"/>
              <a:t>Moq</a:t>
            </a:r>
            <a:r>
              <a:rPr lang="pl-PL" sz="1400" dirty="0"/>
              <a:t> </a:t>
            </a:r>
            <a:r>
              <a:rPr lang="uk-UA" sz="1400" dirty="0"/>
              <a:t>і </a:t>
            </a:r>
            <a:r>
              <a:rPr lang="pl-PL" sz="1400" dirty="0" err="1"/>
              <a:t>FluentAssertions</a:t>
            </a:r>
            <a:r>
              <a:rPr lang="pl-PL" sz="1400" dirty="0"/>
              <a:t>, </a:t>
            </a:r>
            <a:r>
              <a:rPr lang="uk-UA" sz="1400" dirty="0"/>
              <a:t>що забезпечать високу гнучкість та контрольованість при масштабуванні системи.</a:t>
            </a:r>
            <a:endParaRPr sz="14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257640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800" dirty="0"/>
              <a:t>	Платформа </a:t>
            </a:r>
            <a:r>
              <a:rPr lang="pl-PL" sz="4800" dirty="0" err="1"/>
              <a:t>ImpactFlow</a:t>
            </a:r>
            <a:r>
              <a:rPr lang="pl-PL" sz="4800" dirty="0"/>
              <a:t> </a:t>
            </a:r>
            <a:r>
              <a:rPr lang="uk-UA" sz="4800" dirty="0"/>
              <a:t>продемонструвала високу реалістичність і корисність розроблених результатів, оскільки вирішує актуальну суспільну проблему децентралізованої волонтерської координації. Вже на етапі </a:t>
            </a:r>
            <a:r>
              <a:rPr lang="pl-PL" sz="4800" dirty="0"/>
              <a:t>MVP </a:t>
            </a:r>
            <a:r>
              <a:rPr lang="uk-UA" sz="4800" dirty="0"/>
              <a:t>реалізовано функціонал, який дозволяє організаторам ефективно створювати ініціативи, а волонтерам — шукати їх відповідно до своїх навичок і доступності, що підтверджує прикладну цінність системи.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800" dirty="0"/>
              <a:t>	Завдяки використаним технологіям (</a:t>
            </a:r>
            <a:r>
              <a:rPr lang="pl-PL" sz="4800" dirty="0" err="1"/>
              <a:t>MongoDB</a:t>
            </a:r>
            <a:r>
              <a:rPr lang="pl-PL" sz="4800" dirty="0"/>
              <a:t>, </a:t>
            </a:r>
            <a:r>
              <a:rPr lang="pl-PL" sz="4800" dirty="0" err="1"/>
              <a:t>Azure</a:t>
            </a:r>
            <a:r>
              <a:rPr lang="pl-PL" sz="4800" dirty="0"/>
              <a:t>, JWT, ASP.NET </a:t>
            </a:r>
            <a:r>
              <a:rPr lang="pl-PL" sz="4800" dirty="0" err="1"/>
              <a:t>Core</a:t>
            </a:r>
            <a:r>
              <a:rPr lang="pl-PL" sz="4800" dirty="0"/>
              <a:t>), </a:t>
            </a:r>
            <a:r>
              <a:rPr lang="uk-UA" sz="4800" dirty="0"/>
              <a:t>система може бути легко адаптована до потреб ГО, муніципальних служб або ініціатив громадянського суспільства. Архітектура дозволяє масштабувати застосунок, </a:t>
            </a:r>
            <a:r>
              <a:rPr lang="uk-UA" sz="4800" dirty="0" err="1"/>
              <a:t>під’єднувати</a:t>
            </a:r>
            <a:r>
              <a:rPr lang="uk-UA" sz="4800" dirty="0"/>
              <a:t> мобільні клієнти, додавати аналітичні модулі або навіть перетворити платформу на хмарне рішення для сторонніх замовників.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800" dirty="0"/>
              <a:t>	Щодо подальшого розвитку, існує цілий спектр напрямів: впровадження системи рейтингу, розширення профілів, додавання </a:t>
            </a:r>
            <a:r>
              <a:rPr lang="pl-PL" sz="4800" dirty="0"/>
              <a:t>real-</a:t>
            </a:r>
            <a:r>
              <a:rPr lang="pl-PL" sz="4800" dirty="0" err="1"/>
              <a:t>time</a:t>
            </a:r>
            <a:r>
              <a:rPr lang="pl-PL" sz="4800" dirty="0"/>
              <a:t> </a:t>
            </a:r>
            <a:r>
              <a:rPr lang="uk-UA" sz="4800" dirty="0"/>
              <a:t>функцій (чатів, повідомлень), підтримка </a:t>
            </a:r>
            <a:r>
              <a:rPr lang="uk-UA" sz="4800" dirty="0" err="1"/>
              <a:t>мультимовності</a:t>
            </a:r>
            <a:r>
              <a:rPr lang="uk-UA" sz="4800" dirty="0"/>
              <a:t>, покращення безпеки через 2</a:t>
            </a:r>
            <a:r>
              <a:rPr lang="pl-PL" sz="4800" dirty="0"/>
              <a:t>FA. </a:t>
            </a:r>
            <a:r>
              <a:rPr lang="uk-UA" sz="4800" dirty="0"/>
              <a:t>Система вже зараз має добрий технічний фундамент і продуману архітектуру, що дозволяє не лише обслуговувати поточні потреби, а й рухатися в напрямку повноцінної цифрової платформи нового покоління.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/>
              <a:t>Мета </a:t>
            </a:r>
            <a:r>
              <a:rPr lang="ru-RU" dirty="0" err="1"/>
              <a:t>роботи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 err="1"/>
              <a:t>Розробити</a:t>
            </a:r>
            <a:r>
              <a:rPr lang="ru-RU" dirty="0"/>
              <a:t> </a:t>
            </a:r>
            <a:r>
              <a:rPr lang="ru-RU" dirty="0" err="1"/>
              <a:t>серверну</a:t>
            </a:r>
            <a:r>
              <a:rPr lang="ru-RU" dirty="0"/>
              <a:t> </a:t>
            </a:r>
            <a:r>
              <a:rPr lang="ru-RU" dirty="0" err="1"/>
              <a:t>частину</a:t>
            </a:r>
            <a:r>
              <a:rPr lang="ru-RU" dirty="0"/>
              <a:t> </a:t>
            </a:r>
            <a:r>
              <a:rPr lang="ru-RU" dirty="0" err="1"/>
              <a:t>вебплатформи</a:t>
            </a:r>
            <a:r>
              <a:rPr lang="ru-RU" dirty="0"/>
              <a:t> для </a:t>
            </a:r>
            <a:r>
              <a:rPr lang="ru-RU" dirty="0" err="1"/>
              <a:t>підтримки</a:t>
            </a:r>
            <a:r>
              <a:rPr lang="ru-RU" dirty="0"/>
              <a:t> </a:t>
            </a:r>
            <a:r>
              <a:rPr lang="ru-RU" dirty="0" err="1"/>
              <a:t>волонтерських</a:t>
            </a:r>
            <a:r>
              <a:rPr lang="ru-RU" dirty="0"/>
              <a:t> </a:t>
            </a:r>
            <a:r>
              <a:rPr lang="ru-RU" dirty="0" err="1"/>
              <a:t>ініціатив</a:t>
            </a:r>
            <a:r>
              <a:rPr lang="ru-RU" dirty="0"/>
              <a:t>. Система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забезпечувати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обліковими</a:t>
            </a:r>
            <a:r>
              <a:rPr lang="ru-RU" dirty="0"/>
              <a:t> </a:t>
            </a:r>
            <a:r>
              <a:rPr lang="ru-RU" dirty="0" err="1"/>
              <a:t>записами</a:t>
            </a:r>
            <a:r>
              <a:rPr lang="ru-RU" dirty="0"/>
              <a:t>, </a:t>
            </a:r>
            <a:r>
              <a:rPr lang="ru-RU" dirty="0" err="1"/>
              <a:t>навичками</a:t>
            </a:r>
            <a:r>
              <a:rPr lang="ru-RU" dirty="0"/>
              <a:t>, </a:t>
            </a:r>
            <a:r>
              <a:rPr lang="ru-RU" dirty="0" err="1"/>
              <a:t>категоріями</a:t>
            </a:r>
            <a:r>
              <a:rPr lang="ru-RU" dirty="0"/>
              <a:t> та </a:t>
            </a:r>
            <a:r>
              <a:rPr lang="ru-RU" dirty="0" err="1"/>
              <a:t>участю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dirty="0"/>
              <a:t>Актуальність роботи:</a:t>
            </a:r>
            <a:br>
              <a:rPr lang="uk-UA" dirty="0"/>
            </a:br>
            <a:r>
              <a:rPr lang="uk-UA" dirty="0"/>
              <a:t>Волонтерська діяльність в Україні є критично важливою, проте досі не має ефективного цифрового інструменту для координації. Існує потреба у платформі, яка об’єднає волонтерів і ініціаторів та спростить взаємодію.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268925" y="10055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	У ході аналізу розглянуто дві найвідоміші платформи — </a:t>
            </a:r>
            <a:r>
              <a:rPr lang="pl-PL" dirty="0" err="1">
                <a:solidFill>
                  <a:srgbClr val="0D0D0D"/>
                </a:solidFill>
                <a:highlight>
                  <a:srgbClr val="FFFFFF"/>
                </a:highlight>
              </a:rPr>
              <a:t>VolunteerMatch</a:t>
            </a:r>
            <a:r>
              <a:rPr lang="pl-PL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та </a:t>
            </a:r>
            <a:r>
              <a:rPr lang="pl-PL" dirty="0" err="1">
                <a:solidFill>
                  <a:srgbClr val="0D0D0D"/>
                </a:solidFill>
                <a:highlight>
                  <a:srgbClr val="FFFFFF"/>
                </a:highlight>
              </a:rPr>
              <a:t>Timecounts</a:t>
            </a:r>
            <a:r>
              <a:rPr lang="pl-PL" dirty="0">
                <a:solidFill>
                  <a:srgbClr val="0D0D0D"/>
                </a:solidFill>
                <a:highlight>
                  <a:srgbClr val="FFFFFF"/>
                </a:highlight>
              </a:rPr>
              <a:t>.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Обидва рішення діють на глобальному ринку, мають розвинені </a:t>
            </a:r>
            <a:r>
              <a:rPr lang="pl-PL" dirty="0">
                <a:solidFill>
                  <a:srgbClr val="0D0D0D"/>
                </a:solidFill>
                <a:highlight>
                  <a:srgbClr val="FFFFFF"/>
                </a:highlight>
              </a:rPr>
              <a:t>API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та механізми для обліку волонтерів, але орієнтовані переважно на західні моделі взаємодії. </a:t>
            </a:r>
            <a:r>
              <a:rPr lang="pl-PL" dirty="0" err="1">
                <a:solidFill>
                  <a:srgbClr val="0D0D0D"/>
                </a:solidFill>
                <a:highlight>
                  <a:srgbClr val="FFFFFF"/>
                </a:highlight>
              </a:rPr>
              <a:t>VolunteerMatch</a:t>
            </a:r>
            <a:r>
              <a:rPr lang="pl-PL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обмежений у гнучкості структури даних, не передбачає кастомних моделей участі та не підтримує централізоване зберігання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медіафайлів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. </a:t>
            </a:r>
            <a:r>
              <a:rPr lang="pl-PL" dirty="0" err="1">
                <a:solidFill>
                  <a:srgbClr val="0D0D0D"/>
                </a:solidFill>
                <a:highlight>
                  <a:srgbClr val="FFFFFF"/>
                </a:highlight>
              </a:rPr>
              <a:t>Timecounts</a:t>
            </a:r>
            <a:r>
              <a:rPr lang="pl-PL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має закриту архітектуру, недостатню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кастомізацію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 сховища під специфіку українських ініціатив та потенційні ризики через залежність від сторонніх сервісів.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54475" y="948686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/>
              <a:t>Проблема: Відсутність єдиної цифрової платформи для координації волонтерської діяльності в Україні призводить до хаотичної організації, втрати даних і дублювання зусиль. Існуючі рішення не забезпечують ефективної взаємодії між волонтерами, ініціаторами та адміністраторами.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Очікувані результати: </a:t>
            </a:r>
            <a:r>
              <a:rPr lang="uk-UA" dirty="0"/>
              <a:t>Очікується створення серверної частини </a:t>
            </a:r>
            <a:r>
              <a:rPr lang="uk-UA" dirty="0" err="1"/>
              <a:t>вебплатформи</a:t>
            </a:r>
            <a:r>
              <a:rPr lang="uk-UA" dirty="0"/>
              <a:t>, що забезпечує управління користувачами, </a:t>
            </a:r>
            <a:r>
              <a:rPr lang="uk-UA" dirty="0" err="1"/>
              <a:t>проєктами</a:t>
            </a:r>
            <a:r>
              <a:rPr lang="uk-UA" dirty="0"/>
              <a:t>, навичками та ролями з підтримкою </a:t>
            </a:r>
            <a:r>
              <a:rPr lang="pl-PL" dirty="0"/>
              <a:t>REST API. </a:t>
            </a:r>
            <a:r>
              <a:rPr lang="uk-UA" dirty="0"/>
              <a:t>Система повинна мати масштабовану архітектуру, авторизацію на основі </a:t>
            </a:r>
            <a:r>
              <a:rPr lang="pl-PL" dirty="0"/>
              <a:t>JWT </a:t>
            </a:r>
            <a:r>
              <a:rPr lang="uk-UA" dirty="0"/>
              <a:t>і гнучку фільтрацію, придатну для подальшого розвитку.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84424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/>
              <a:t>	У роботі використано серверний фреймворк </a:t>
            </a:r>
            <a:r>
              <a:rPr lang="pl-PL" dirty="0"/>
              <a:t>ASP.NET </a:t>
            </a:r>
            <a:r>
              <a:rPr lang="pl-PL" dirty="0" err="1"/>
              <a:t>Core</a:t>
            </a:r>
            <a:r>
              <a:rPr lang="pl-PL" dirty="0"/>
              <a:t> Web API, </a:t>
            </a:r>
            <a:r>
              <a:rPr lang="uk-UA" dirty="0"/>
              <a:t>що забезпечує продуктивну обробку </a:t>
            </a:r>
            <a:r>
              <a:rPr lang="pl-PL" dirty="0"/>
              <a:t>HTTP-</a:t>
            </a:r>
            <a:r>
              <a:rPr lang="uk-UA" dirty="0"/>
              <a:t>запитів і модульну архітектуру. Для збереження даних застосовано </a:t>
            </a:r>
            <a:r>
              <a:rPr lang="uk-UA" dirty="0" err="1"/>
              <a:t>документоорієнтовану</a:t>
            </a:r>
            <a:r>
              <a:rPr lang="uk-UA" dirty="0"/>
              <a:t> базу даних </a:t>
            </a:r>
            <a:r>
              <a:rPr lang="pl-PL" dirty="0" err="1"/>
              <a:t>MongoDB</a:t>
            </a:r>
            <a:r>
              <a:rPr lang="pl-PL" dirty="0"/>
              <a:t>, </a:t>
            </a:r>
            <a:r>
              <a:rPr lang="uk-UA" dirty="0"/>
              <a:t>яка дозволяє ефективно працювати з гнучкими структурами об'єктів. Зображення (наприклад, </a:t>
            </a:r>
            <a:r>
              <a:rPr lang="uk-UA" dirty="0" err="1"/>
              <a:t>аватарки</a:t>
            </a:r>
            <a:r>
              <a:rPr lang="uk-UA" dirty="0"/>
              <a:t> користувачів) обробляються через </a:t>
            </a:r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Blob</a:t>
            </a:r>
            <a:r>
              <a:rPr lang="pl-PL" dirty="0"/>
              <a:t> Storage, </a:t>
            </a:r>
            <a:r>
              <a:rPr lang="uk-UA" dirty="0"/>
              <a:t>що забезпечує масштабованість і безпеку при зберіганні файлів. Авторизація реалізована на основі </a:t>
            </a:r>
            <a:r>
              <a:rPr lang="pl-PL" dirty="0"/>
              <a:t>JWT-</a:t>
            </a:r>
            <a:r>
              <a:rPr lang="uk-UA" dirty="0"/>
              <a:t>токенів, що зберігаються в </a:t>
            </a:r>
            <a:r>
              <a:rPr lang="pl-PL" dirty="0"/>
              <a:t>cookie </a:t>
            </a:r>
            <a:r>
              <a:rPr lang="uk-UA" dirty="0"/>
              <a:t>з атрибутами безпеки (</a:t>
            </a:r>
            <a:r>
              <a:rPr lang="pl-PL" dirty="0" err="1"/>
              <a:t>HttpOnly</a:t>
            </a:r>
            <a:r>
              <a:rPr lang="pl-PL" dirty="0"/>
              <a:t>, </a:t>
            </a:r>
            <a:r>
              <a:rPr lang="pl-PL" dirty="0" err="1"/>
              <a:t>Secure</a:t>
            </a:r>
            <a:r>
              <a:rPr lang="pl-PL" dirty="0"/>
              <a:t>, </a:t>
            </a:r>
            <a:r>
              <a:rPr lang="pl-PL" dirty="0" err="1"/>
              <a:t>SameSite</a:t>
            </a:r>
            <a:r>
              <a:rPr lang="pl-PL" dirty="0"/>
              <a:t>).</a:t>
            </a:r>
            <a:r>
              <a:rPr lang="uk-UA" dirty="0"/>
              <a:t> </a:t>
            </a:r>
            <a:r>
              <a:rPr lang="uk-UA" dirty="0" err="1"/>
              <a:t>Інтерфейсна</a:t>
            </a:r>
            <a:r>
              <a:rPr lang="uk-UA" dirty="0"/>
              <a:t> документація </a:t>
            </a:r>
            <a:r>
              <a:rPr lang="pl-PL" dirty="0"/>
              <a:t>API </a:t>
            </a:r>
            <a:r>
              <a:rPr lang="uk-UA" dirty="0"/>
              <a:t>формується через </a:t>
            </a:r>
            <a:r>
              <a:rPr lang="pl-PL" dirty="0" err="1"/>
              <a:t>Swagger</a:t>
            </a:r>
            <a:r>
              <a:rPr lang="pl-PL" dirty="0"/>
              <a:t> UI, </a:t>
            </a:r>
            <a:r>
              <a:rPr lang="uk-UA" dirty="0"/>
              <a:t>що спрощує тестування і перевірку функціоналу без клієнтської частини.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268925" y="881132"/>
            <a:ext cx="8793366" cy="33812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uk-UA" sz="5200" dirty="0">
                <a:solidFill>
                  <a:srgbClr val="0D0D0D"/>
                </a:solidFill>
                <a:highlight>
                  <a:srgbClr val="FFFFFF"/>
                </a:highlight>
              </a:rPr>
              <a:t>Схема архітектури розробленої системи: Архітектура системи побудована за принципами багаторівневої моделі, де кожен рівень виконує чітко визначені функції. Рівень представлення відповідає за прийом та обробку </a:t>
            </a:r>
            <a:r>
              <a:rPr lang="pl-PL" sz="5200" dirty="0">
                <a:solidFill>
                  <a:srgbClr val="0D0D0D"/>
                </a:solidFill>
                <a:highlight>
                  <a:srgbClr val="FFFFFF"/>
                </a:highlight>
              </a:rPr>
              <a:t>HTTP-</a:t>
            </a:r>
            <a:r>
              <a:rPr lang="uk-UA" sz="5200" dirty="0">
                <a:solidFill>
                  <a:srgbClr val="0D0D0D"/>
                </a:solidFill>
                <a:highlight>
                  <a:srgbClr val="FFFFFF"/>
                </a:highlight>
              </a:rPr>
              <a:t>запитів користувачів, бізнес-рівень реалізує основну логіку роботи з </a:t>
            </a:r>
            <a:r>
              <a:rPr lang="uk-UA" sz="5200" dirty="0" err="1">
                <a:solidFill>
                  <a:srgbClr val="0D0D0D"/>
                </a:solidFill>
                <a:highlight>
                  <a:srgbClr val="FFFFFF"/>
                </a:highlight>
              </a:rPr>
              <a:t>проєктами</a:t>
            </a:r>
            <a:r>
              <a:rPr lang="uk-UA" sz="5200" dirty="0">
                <a:solidFill>
                  <a:srgbClr val="0D0D0D"/>
                </a:solidFill>
                <a:highlight>
                  <a:srgbClr val="FFFFFF"/>
                </a:highlight>
              </a:rPr>
              <a:t>, користувачами, ролями та навичками, а рівень доступу до даних забезпечує з’єднання з базою </a:t>
            </a:r>
            <a:r>
              <a:rPr lang="pl-PL" sz="5200" dirty="0" err="1">
                <a:solidFill>
                  <a:srgbClr val="0D0D0D"/>
                </a:solidFill>
                <a:highlight>
                  <a:srgbClr val="FFFFFF"/>
                </a:highlight>
              </a:rPr>
              <a:t>MongoDB</a:t>
            </a:r>
            <a:r>
              <a:rPr lang="pl-PL" sz="5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uk-UA" sz="5200" dirty="0">
                <a:solidFill>
                  <a:srgbClr val="0D0D0D"/>
                </a:solidFill>
                <a:highlight>
                  <a:srgbClr val="FFFFFF"/>
                </a:highlight>
              </a:rPr>
              <a:t>через репозиторії та контекст. Такий підхід дозволяє легко масштабувати систему, змінювати окремі модулі без порушення цілісності, а також забезпечує чітке розмежування відповідальності між частинами застосунку.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uk-UA" sz="5200" dirty="0">
                <a:solidFill>
                  <a:srgbClr val="0D0D0D"/>
                </a:solidFill>
                <a:highlight>
                  <a:srgbClr val="FFFFFF"/>
                </a:highlight>
              </a:rPr>
              <a:t>Опис ключових </a:t>
            </a:r>
            <a:r>
              <a:rPr lang="uk-UA" sz="5200" dirty="0" err="1">
                <a:solidFill>
                  <a:srgbClr val="0D0D0D"/>
                </a:solidFill>
                <a:highlight>
                  <a:srgbClr val="FFFFFF"/>
                </a:highlight>
              </a:rPr>
              <a:t>компонентів:Ключову</a:t>
            </a:r>
            <a:r>
              <a:rPr lang="uk-UA" sz="5200" dirty="0">
                <a:solidFill>
                  <a:srgbClr val="0D0D0D"/>
                </a:solidFill>
                <a:highlight>
                  <a:srgbClr val="FFFFFF"/>
                </a:highlight>
              </a:rPr>
              <a:t> роль у системі відіграють сервіси, які реалізують бізнес-логіку — зокрема, обробку ролей користувачів, підтвердження навичок, створення та керування </a:t>
            </a:r>
            <a:r>
              <a:rPr lang="uk-UA" sz="5200" dirty="0" err="1">
                <a:solidFill>
                  <a:srgbClr val="0D0D0D"/>
                </a:solidFill>
                <a:highlight>
                  <a:srgbClr val="FFFFFF"/>
                </a:highlight>
              </a:rPr>
              <a:t>проєктами</a:t>
            </a:r>
            <a:r>
              <a:rPr lang="uk-UA" sz="5200" dirty="0">
                <a:solidFill>
                  <a:srgbClr val="0D0D0D"/>
                </a:solidFill>
                <a:highlight>
                  <a:srgbClr val="FFFFFF"/>
                </a:highlight>
              </a:rPr>
              <a:t>, реєстрацію участі волонтерів. Контролери отримують запити з клієнтської частини та делегують їх у відповідні сервіси. Репозиторії абстрагують взаємодію з колекціями </a:t>
            </a:r>
            <a:r>
              <a:rPr lang="pl-PL" sz="5200" dirty="0" err="1">
                <a:solidFill>
                  <a:srgbClr val="0D0D0D"/>
                </a:solidFill>
                <a:highlight>
                  <a:srgbClr val="FFFFFF"/>
                </a:highlight>
              </a:rPr>
              <a:t>MongoDB</a:t>
            </a:r>
            <a:r>
              <a:rPr lang="pl-PL" sz="5200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uk-UA" sz="5200" dirty="0">
                <a:solidFill>
                  <a:srgbClr val="0D0D0D"/>
                </a:solidFill>
                <a:highlight>
                  <a:srgbClr val="FFFFFF"/>
                </a:highlight>
              </a:rPr>
              <a:t>дозволяючи читати, змінювати та видаляти документи згідно з потребами бізнес-логіки. Окремі допоміжні сервіси забезпечують роботу з хмарним сховищем </a:t>
            </a:r>
            <a:r>
              <a:rPr lang="pl-PL" sz="5200" dirty="0" err="1">
                <a:solidFill>
                  <a:srgbClr val="0D0D0D"/>
                </a:solidFill>
                <a:highlight>
                  <a:srgbClr val="FFFFFF"/>
                </a:highlight>
              </a:rPr>
              <a:t>Azure</a:t>
            </a:r>
            <a:r>
              <a:rPr lang="pl-PL" sz="5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pl-PL" sz="5200" dirty="0" err="1">
                <a:solidFill>
                  <a:srgbClr val="0D0D0D"/>
                </a:solidFill>
                <a:highlight>
                  <a:srgbClr val="FFFFFF"/>
                </a:highlight>
              </a:rPr>
              <a:t>Blob</a:t>
            </a:r>
            <a:r>
              <a:rPr lang="pl-PL" sz="5200" dirty="0">
                <a:solidFill>
                  <a:srgbClr val="0D0D0D"/>
                </a:solidFill>
                <a:highlight>
                  <a:srgbClr val="FFFFFF"/>
                </a:highlight>
              </a:rPr>
              <a:t> Storage (</a:t>
            </a:r>
            <a:r>
              <a:rPr lang="uk-UA" sz="5200" dirty="0">
                <a:solidFill>
                  <a:srgbClr val="0D0D0D"/>
                </a:solidFill>
                <a:highlight>
                  <a:srgbClr val="FFFFFF"/>
                </a:highlight>
              </a:rPr>
              <a:t>зокрема для </a:t>
            </a:r>
            <a:r>
              <a:rPr lang="uk-UA" sz="5200" dirty="0" err="1">
                <a:solidFill>
                  <a:srgbClr val="0D0D0D"/>
                </a:solidFill>
                <a:highlight>
                  <a:srgbClr val="FFFFFF"/>
                </a:highlight>
              </a:rPr>
              <a:t>аватарів</a:t>
            </a:r>
            <a:r>
              <a:rPr lang="uk-UA" sz="5200" dirty="0">
                <a:solidFill>
                  <a:srgbClr val="0D0D0D"/>
                </a:solidFill>
                <a:highlight>
                  <a:srgbClr val="FFFFFF"/>
                </a:highlight>
              </a:rPr>
              <a:t>) і відповідають за безпечну авторизацію користувачів через </a:t>
            </a:r>
            <a:r>
              <a:rPr lang="pl-PL" sz="5200" dirty="0">
                <a:solidFill>
                  <a:srgbClr val="0D0D0D"/>
                </a:solidFill>
                <a:highlight>
                  <a:srgbClr val="FFFFFF"/>
                </a:highlight>
              </a:rPr>
              <a:t>JWT-</a:t>
            </a:r>
            <a:r>
              <a:rPr lang="uk-UA" sz="5200" dirty="0">
                <a:solidFill>
                  <a:srgbClr val="0D0D0D"/>
                </a:solidFill>
                <a:highlight>
                  <a:srgbClr val="FFFFFF"/>
                </a:highlight>
              </a:rPr>
              <a:t>токени з підтримкою </a:t>
            </a:r>
            <a:r>
              <a:rPr lang="pl-PL" sz="5200" dirty="0" err="1">
                <a:solidFill>
                  <a:srgbClr val="0D0D0D"/>
                </a:solidFill>
                <a:highlight>
                  <a:srgbClr val="FFFFFF"/>
                </a:highlight>
              </a:rPr>
              <a:t>cookies</a:t>
            </a:r>
            <a:r>
              <a:rPr lang="pl-PL" sz="5200" dirty="0">
                <a:solidFill>
                  <a:srgbClr val="0D0D0D"/>
                </a:solidFill>
                <a:highlight>
                  <a:srgbClr val="FFFFFF"/>
                </a:highlight>
              </a:rPr>
              <a:t>. </a:t>
            </a:r>
            <a:r>
              <a:rPr lang="uk-UA" sz="5200" dirty="0">
                <a:solidFill>
                  <a:srgbClr val="0D0D0D"/>
                </a:solidFill>
                <a:highlight>
                  <a:srgbClr val="FFFFFF"/>
                </a:highlight>
              </a:rPr>
              <a:t>Уся система побудована з урахуванням принципів інверсії </a:t>
            </a:r>
            <a:r>
              <a:rPr lang="uk-UA" sz="5200" dirty="0" err="1">
                <a:solidFill>
                  <a:srgbClr val="0D0D0D"/>
                </a:solidFill>
                <a:highlight>
                  <a:srgbClr val="FFFFFF"/>
                </a:highlight>
              </a:rPr>
              <a:t>залежностей</a:t>
            </a:r>
            <a:r>
              <a:rPr lang="uk-UA" sz="5200" dirty="0">
                <a:solidFill>
                  <a:srgbClr val="0D0D0D"/>
                </a:solidFill>
                <a:highlight>
                  <a:srgbClr val="FFFFFF"/>
                </a:highlight>
              </a:rPr>
              <a:t>, що забезпечує зручність тестування та можливість гнучкого розширення функціоналу в майбутньому.</a:t>
            </a:r>
          </a:p>
          <a:p>
            <a:pPr marL="0" indent="0">
              <a:spcBef>
                <a:spcPts val="1500"/>
              </a:spcBef>
              <a:buNone/>
            </a:pPr>
            <a:endParaRPr sz="19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268925" y="11437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300" dirty="0">
                <a:solidFill>
                  <a:srgbClr val="0D0D0D"/>
                </a:solidFill>
                <a:highlight>
                  <a:srgbClr val="FFFFFF"/>
                </a:highlight>
              </a:rPr>
              <a:t>Опис процесу розробки: </a:t>
            </a:r>
            <a:r>
              <a:rPr lang="uk-UA" sz="1300" dirty="0" err="1">
                <a:solidFill>
                  <a:srgbClr val="0D0D0D"/>
                </a:solidFill>
                <a:highlight>
                  <a:srgbClr val="FFFFFF"/>
                </a:highlight>
              </a:rPr>
              <a:t>Проєкт</a:t>
            </a:r>
            <a:r>
              <a:rPr lang="uk-UA" sz="1300" dirty="0">
                <a:solidFill>
                  <a:srgbClr val="0D0D0D"/>
                </a:solidFill>
                <a:highlight>
                  <a:srgbClr val="FFFFFF"/>
                </a:highlight>
              </a:rPr>
              <a:t> розроблявся </a:t>
            </a:r>
            <a:r>
              <a:rPr lang="uk-UA" sz="1300" dirty="0" err="1">
                <a:solidFill>
                  <a:srgbClr val="0D0D0D"/>
                </a:solidFill>
                <a:highlight>
                  <a:srgbClr val="FFFFFF"/>
                </a:highlight>
              </a:rPr>
              <a:t>ітеративно</a:t>
            </a:r>
            <a:r>
              <a:rPr lang="uk-UA" sz="1300" dirty="0">
                <a:solidFill>
                  <a:srgbClr val="0D0D0D"/>
                </a:solidFill>
                <a:highlight>
                  <a:srgbClr val="FFFFFF"/>
                </a:highlight>
              </a:rPr>
              <a:t>, з поступовою реалізацією функціоналу згідно з визначеними вимогами до системи. Основна увага приділялась серверній частині, де поетапно впроваджувалися механізми реєстрації, автентифікації, управління </a:t>
            </a:r>
            <a:r>
              <a:rPr lang="uk-UA" sz="1300" dirty="0" err="1">
                <a:solidFill>
                  <a:srgbClr val="0D0D0D"/>
                </a:solidFill>
                <a:highlight>
                  <a:srgbClr val="FFFFFF"/>
                </a:highlight>
              </a:rPr>
              <a:t>проєктами</a:t>
            </a:r>
            <a:r>
              <a:rPr lang="uk-UA" sz="1300" dirty="0">
                <a:solidFill>
                  <a:srgbClr val="0D0D0D"/>
                </a:solidFill>
                <a:highlight>
                  <a:srgbClr val="FFFFFF"/>
                </a:highlight>
              </a:rPr>
              <a:t> та ролями користувачів. Кожен модуль попередньо тестувався через </a:t>
            </a:r>
            <a:r>
              <a:rPr lang="pl-PL" sz="1300" dirty="0" err="1">
                <a:solidFill>
                  <a:srgbClr val="0D0D0D"/>
                </a:solidFill>
                <a:highlight>
                  <a:srgbClr val="FFFFFF"/>
                </a:highlight>
              </a:rPr>
              <a:t>Swagger</a:t>
            </a:r>
            <a:r>
              <a:rPr lang="pl-PL" sz="1300" dirty="0">
                <a:solidFill>
                  <a:srgbClr val="0D0D0D"/>
                </a:solidFill>
                <a:highlight>
                  <a:srgbClr val="FFFFFF"/>
                </a:highlight>
              </a:rPr>
              <a:t> UI, </a:t>
            </a:r>
            <a:r>
              <a:rPr lang="uk-UA" sz="1300" dirty="0">
                <a:solidFill>
                  <a:srgbClr val="0D0D0D"/>
                </a:solidFill>
                <a:highlight>
                  <a:srgbClr val="FFFFFF"/>
                </a:highlight>
              </a:rPr>
              <a:t>що дозволяло перевірити коректність </a:t>
            </a:r>
            <a:r>
              <a:rPr lang="pl-PL" sz="1300" dirty="0">
                <a:solidFill>
                  <a:srgbClr val="0D0D0D"/>
                </a:solidFill>
                <a:highlight>
                  <a:srgbClr val="FFFFFF"/>
                </a:highlight>
              </a:rPr>
              <a:t>REST API </a:t>
            </a:r>
            <a:r>
              <a:rPr lang="uk-UA" sz="1300" dirty="0">
                <a:solidFill>
                  <a:srgbClr val="0D0D0D"/>
                </a:solidFill>
                <a:highlight>
                  <a:srgbClr val="FFFFFF"/>
                </a:highlight>
              </a:rPr>
              <a:t>без потреби в клієнтському інтерфейсі. Логіка додавалась у вигляді окремих сервісів, що забезпечує масштабованість і спрощує підтримку коду.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300" dirty="0">
                <a:solidFill>
                  <a:srgbClr val="0D0D0D"/>
                </a:solidFill>
                <a:highlight>
                  <a:srgbClr val="FFFFFF"/>
                </a:highlight>
              </a:rPr>
              <a:t>Вибрані мови програмування та фреймворки: Основною мовою програмування для </a:t>
            </a:r>
            <a:r>
              <a:rPr lang="uk-UA" sz="1300" dirty="0" err="1">
                <a:solidFill>
                  <a:srgbClr val="0D0D0D"/>
                </a:solidFill>
                <a:highlight>
                  <a:srgbClr val="FFFFFF"/>
                </a:highlight>
              </a:rPr>
              <a:t>бекенду</a:t>
            </a:r>
            <a:r>
              <a:rPr lang="uk-UA" sz="1300" dirty="0">
                <a:solidFill>
                  <a:srgbClr val="0D0D0D"/>
                </a:solidFill>
                <a:highlight>
                  <a:srgbClr val="FFFFFF"/>
                </a:highlight>
              </a:rPr>
              <a:t> обрано </a:t>
            </a:r>
            <a:r>
              <a:rPr lang="pl-PL" sz="1300" dirty="0">
                <a:solidFill>
                  <a:srgbClr val="0D0D0D"/>
                </a:solidFill>
                <a:highlight>
                  <a:srgbClr val="FFFFFF"/>
                </a:highlight>
              </a:rPr>
              <a:t>C#</a:t>
            </a:r>
            <a:r>
              <a:rPr lang="uk-UA" sz="1300" dirty="0">
                <a:solidFill>
                  <a:srgbClr val="0D0D0D"/>
                </a:solidFill>
                <a:highlight>
                  <a:srgbClr val="FFFFFF"/>
                </a:highlight>
              </a:rPr>
              <a:t>. Серверна частина реалізована на базі </a:t>
            </a:r>
            <a:r>
              <a:rPr lang="pl-PL" sz="1300" dirty="0">
                <a:solidFill>
                  <a:srgbClr val="0D0D0D"/>
                </a:solidFill>
                <a:highlight>
                  <a:srgbClr val="FFFFFF"/>
                </a:highlight>
              </a:rPr>
              <a:t>ASP.NET </a:t>
            </a:r>
            <a:r>
              <a:rPr lang="pl-PL" sz="1300" dirty="0" err="1">
                <a:solidFill>
                  <a:srgbClr val="0D0D0D"/>
                </a:solidFill>
                <a:highlight>
                  <a:srgbClr val="FFFFFF"/>
                </a:highlight>
              </a:rPr>
              <a:t>Core</a:t>
            </a:r>
            <a:r>
              <a:rPr lang="pl-PL" sz="1300" dirty="0">
                <a:solidFill>
                  <a:srgbClr val="0D0D0D"/>
                </a:solidFill>
                <a:highlight>
                  <a:srgbClr val="FFFFFF"/>
                </a:highlight>
              </a:rPr>
              <a:t> Web API, </a:t>
            </a:r>
            <a:r>
              <a:rPr lang="uk-UA" sz="1300" dirty="0">
                <a:solidFill>
                  <a:srgbClr val="0D0D0D"/>
                </a:solidFill>
                <a:highlight>
                  <a:srgbClr val="FFFFFF"/>
                </a:highlight>
              </a:rPr>
              <a:t>який забезпечує обробку </a:t>
            </a:r>
            <a:r>
              <a:rPr lang="pl-PL" sz="1300" dirty="0">
                <a:solidFill>
                  <a:srgbClr val="0D0D0D"/>
                </a:solidFill>
                <a:highlight>
                  <a:srgbClr val="FFFFFF"/>
                </a:highlight>
              </a:rPr>
              <a:t>HTTP-</a:t>
            </a:r>
            <a:r>
              <a:rPr lang="uk-UA" sz="1300" dirty="0">
                <a:solidFill>
                  <a:srgbClr val="0D0D0D"/>
                </a:solidFill>
                <a:highlight>
                  <a:srgbClr val="FFFFFF"/>
                </a:highlight>
              </a:rPr>
              <a:t>запитів, гнучку конфігурацію маршрутизації та інтеграцію з механізмами авторизації. Для зберігання даних використано </a:t>
            </a:r>
            <a:r>
              <a:rPr lang="pl-PL" sz="1300" dirty="0" err="1">
                <a:solidFill>
                  <a:srgbClr val="0D0D0D"/>
                </a:solidFill>
                <a:highlight>
                  <a:srgbClr val="FFFFFF"/>
                </a:highlight>
              </a:rPr>
              <a:t>MongoDB</a:t>
            </a:r>
            <a:r>
              <a:rPr lang="pl-PL" sz="1300" dirty="0">
                <a:solidFill>
                  <a:srgbClr val="0D0D0D"/>
                </a:solidFill>
                <a:highlight>
                  <a:srgbClr val="FFFFFF"/>
                </a:highlight>
              </a:rPr>
              <a:t> — </a:t>
            </a:r>
            <a:r>
              <a:rPr lang="uk-UA" sz="1300" dirty="0" err="1">
                <a:solidFill>
                  <a:srgbClr val="0D0D0D"/>
                </a:solidFill>
                <a:highlight>
                  <a:srgbClr val="FFFFFF"/>
                </a:highlight>
              </a:rPr>
              <a:t>документоорієнтовану</a:t>
            </a:r>
            <a:r>
              <a:rPr lang="uk-UA" sz="1300" dirty="0">
                <a:solidFill>
                  <a:srgbClr val="0D0D0D"/>
                </a:solidFill>
                <a:highlight>
                  <a:srgbClr val="FFFFFF"/>
                </a:highlight>
              </a:rPr>
              <a:t> СУБД, що дозволяє працювати зі складними вкладеними структурами. Для зберігання файлів та роботи зі статичними об’єктами залучено хмарний сервіс </a:t>
            </a:r>
            <a:r>
              <a:rPr lang="pl-PL" sz="1300" dirty="0" err="1">
                <a:solidFill>
                  <a:srgbClr val="0D0D0D"/>
                </a:solidFill>
                <a:highlight>
                  <a:srgbClr val="FFFFFF"/>
                </a:highlight>
              </a:rPr>
              <a:t>Azure</a:t>
            </a:r>
            <a:r>
              <a:rPr lang="pl-PL" sz="13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pl-PL" sz="1300" dirty="0" err="1">
                <a:solidFill>
                  <a:srgbClr val="0D0D0D"/>
                </a:solidFill>
                <a:highlight>
                  <a:srgbClr val="FFFFFF"/>
                </a:highlight>
              </a:rPr>
              <a:t>Blob</a:t>
            </a:r>
            <a:r>
              <a:rPr lang="pl-PL" sz="1300" dirty="0">
                <a:solidFill>
                  <a:srgbClr val="0D0D0D"/>
                </a:solidFill>
                <a:highlight>
                  <a:srgbClr val="FFFFFF"/>
                </a:highlight>
              </a:rPr>
              <a:t> Storage.</a:t>
            </a:r>
            <a:endParaRPr sz="1300" dirty="0"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0" y="739262"/>
            <a:ext cx="8861888" cy="3297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uk-UA" sz="1200" dirty="0"/>
              <a:t>		Для організації архітектури застосовано багаторівневий підхід (</a:t>
            </a:r>
            <a:r>
              <a:rPr lang="pl-PL" sz="1200" dirty="0" err="1"/>
              <a:t>layered</a:t>
            </a:r>
            <a:r>
              <a:rPr lang="pl-PL" sz="1200" dirty="0"/>
              <a:t> </a:t>
            </a:r>
            <a:r>
              <a:rPr lang="pl-PL" sz="1200" dirty="0" err="1"/>
              <a:t>architecture</a:t>
            </a:r>
            <a:r>
              <a:rPr lang="pl-PL" sz="1200" dirty="0"/>
              <a:t>), </a:t>
            </a:r>
            <a:r>
              <a:rPr lang="uk-UA" sz="1200" dirty="0"/>
              <a:t>який розділяє відповідальності між рівнями: контролери, сервіси, репозиторії та </a:t>
            </a:r>
            <a:r>
              <a:rPr lang="pl-PL" sz="1200" dirty="0"/>
              <a:t>DTO-</a:t>
            </a:r>
            <a:r>
              <a:rPr lang="uk-UA" sz="1200" dirty="0"/>
              <a:t>моделі. Це дозволяє досягти високої модульності, повторного використання коду і легшої підтримки. Усі залежності між компонентами </a:t>
            </a:r>
            <a:r>
              <a:rPr lang="uk-UA" sz="1200" dirty="0" err="1"/>
              <a:t>інжектуються</a:t>
            </a:r>
            <a:r>
              <a:rPr lang="uk-UA" sz="1200" dirty="0"/>
              <a:t> через </a:t>
            </a:r>
            <a:r>
              <a:rPr lang="pl-PL" sz="1200" dirty="0"/>
              <a:t>DI-</a:t>
            </a:r>
            <a:r>
              <a:rPr lang="uk-UA" sz="1200" dirty="0"/>
              <a:t>контейнер, що реалізує принцип інверсії </a:t>
            </a:r>
            <a:r>
              <a:rPr lang="uk-UA" sz="1200" dirty="0" err="1"/>
              <a:t>залежностей</a:t>
            </a:r>
            <a:r>
              <a:rPr lang="uk-UA" sz="1200" dirty="0"/>
              <a:t>. </a:t>
            </a:r>
            <a:r>
              <a:rPr lang="uk-UA" sz="1200" dirty="0" err="1"/>
              <a:t>Валідація</a:t>
            </a:r>
            <a:r>
              <a:rPr lang="uk-UA" sz="1200" dirty="0"/>
              <a:t>, </a:t>
            </a:r>
            <a:r>
              <a:rPr lang="uk-UA" sz="1200" dirty="0" err="1"/>
              <a:t>логування</a:t>
            </a:r>
            <a:r>
              <a:rPr lang="uk-UA" sz="1200" dirty="0"/>
              <a:t> та обробка помилок винесені у відповідні проміжні шари, що спрощує керування побічною логікою. Особливу увагу приділено авторизації з розмежуванням прав доступу згідно з ролями користувачів.</a:t>
            </a:r>
            <a:br>
              <a:rPr lang="uk-UA" sz="1200" dirty="0"/>
            </a:br>
            <a:r>
              <a:rPr lang="uk-UA" sz="1200" dirty="0"/>
              <a:t>	Розробка почалась із формалізації вимог, моделювання </a:t>
            </a:r>
            <a:r>
              <a:rPr lang="pl-PL" sz="1200" dirty="0"/>
              <a:t>ER-</a:t>
            </a:r>
            <a:r>
              <a:rPr lang="uk-UA" sz="1200" dirty="0"/>
              <a:t>структури та створення прототипів </a:t>
            </a:r>
            <a:r>
              <a:rPr lang="pl-PL" sz="1200" dirty="0"/>
              <a:t>API. </a:t>
            </a:r>
            <a:r>
              <a:rPr lang="uk-UA" sz="1200" dirty="0"/>
              <a:t>Далі було реалізовано ключову бізнес-логіку: автентифікацію, керування користувачами, </a:t>
            </a:r>
            <a:r>
              <a:rPr lang="uk-UA" sz="1200" dirty="0" err="1"/>
              <a:t>проєктами</a:t>
            </a:r>
            <a:r>
              <a:rPr lang="uk-UA" sz="1200" dirty="0"/>
              <a:t>, категоріями та участю. Після цього додано можливості для роботи з файлами, зокрема з </a:t>
            </a:r>
            <a:r>
              <a:rPr lang="uk-UA" sz="1200" dirty="0" err="1"/>
              <a:t>аватарами</a:t>
            </a:r>
            <a:r>
              <a:rPr lang="uk-UA" sz="1200" dirty="0"/>
              <a:t> через </a:t>
            </a:r>
            <a:r>
              <a:rPr lang="pl-PL" sz="1200" dirty="0" err="1"/>
              <a:t>Azure</a:t>
            </a:r>
            <a:r>
              <a:rPr lang="pl-PL" sz="1200" dirty="0"/>
              <a:t> </a:t>
            </a:r>
            <a:r>
              <a:rPr lang="pl-PL" sz="1200" dirty="0" err="1"/>
              <a:t>Blob</a:t>
            </a:r>
            <a:r>
              <a:rPr lang="pl-PL" sz="1200" dirty="0"/>
              <a:t>. </a:t>
            </a:r>
            <a:r>
              <a:rPr lang="uk-UA" sz="1200" dirty="0"/>
              <a:t>Сервіси тестувалися через </a:t>
            </a:r>
            <a:r>
              <a:rPr lang="pl-PL" sz="1200" dirty="0" err="1"/>
              <a:t>Swagger</a:t>
            </a:r>
            <a:r>
              <a:rPr lang="pl-PL" sz="1200" dirty="0"/>
              <a:t> </a:t>
            </a:r>
            <a:r>
              <a:rPr lang="uk-UA" sz="1200" dirty="0"/>
              <a:t>до реалізації </a:t>
            </a:r>
            <a:r>
              <a:rPr lang="uk-UA" sz="1200" dirty="0" err="1"/>
              <a:t>фронтенду</a:t>
            </a:r>
            <a:r>
              <a:rPr lang="uk-UA" sz="1200" dirty="0"/>
              <a:t>, що пришвидшувало виявлення помилок. Під кінець були додані механізми </a:t>
            </a:r>
            <a:r>
              <a:rPr lang="uk-UA" sz="1200" dirty="0" err="1"/>
              <a:t>логування</a:t>
            </a:r>
            <a:r>
              <a:rPr lang="uk-UA" sz="1200" dirty="0"/>
              <a:t>, захисту токенів і логіка каскадного видалення пов’язаних об’єктів.</a:t>
            </a:r>
            <a:br>
              <a:rPr lang="uk-UA" sz="1200" dirty="0"/>
            </a:br>
            <a:r>
              <a:rPr lang="uk-UA" sz="1200" dirty="0"/>
              <a:t>	У </a:t>
            </a:r>
            <a:r>
              <a:rPr lang="uk-UA" sz="1200" dirty="0" err="1"/>
              <a:t>бекенді</a:t>
            </a:r>
            <a:r>
              <a:rPr lang="uk-UA" sz="1200" dirty="0"/>
              <a:t> використано </a:t>
            </a:r>
            <a:r>
              <a:rPr lang="pl-PL" sz="1200" dirty="0"/>
              <a:t>ASP.NET </a:t>
            </a:r>
            <a:r>
              <a:rPr lang="pl-PL" sz="1200" dirty="0" err="1"/>
              <a:t>Core</a:t>
            </a:r>
            <a:r>
              <a:rPr lang="pl-PL" sz="1200" dirty="0"/>
              <a:t> Web API </a:t>
            </a:r>
            <a:r>
              <a:rPr lang="uk-UA" sz="1200" dirty="0"/>
              <a:t>як основний фреймворк для реалізації логіки і маршрутизації запитів. </a:t>
            </a:r>
            <a:r>
              <a:rPr lang="pl-PL" sz="1200" dirty="0" err="1"/>
              <a:t>MongoDB</a:t>
            </a:r>
            <a:r>
              <a:rPr lang="pl-PL" sz="1200" dirty="0"/>
              <a:t> </a:t>
            </a:r>
            <a:r>
              <a:rPr lang="uk-UA" sz="1200" dirty="0"/>
              <a:t>застосовується як основна база даних, завдяки своїй гнучкості для зберігання вкладених документів. Для обробки </a:t>
            </a:r>
            <a:r>
              <a:rPr lang="uk-UA" sz="1200" dirty="0" err="1"/>
              <a:t>медіафайлів</a:t>
            </a:r>
            <a:r>
              <a:rPr lang="uk-UA" sz="1200" dirty="0"/>
              <a:t> використовується </a:t>
            </a:r>
            <a:r>
              <a:rPr lang="pl-PL" sz="1200" dirty="0" err="1"/>
              <a:t>Azure</a:t>
            </a:r>
            <a:r>
              <a:rPr lang="pl-PL" sz="1200" dirty="0"/>
              <a:t> </a:t>
            </a:r>
            <a:r>
              <a:rPr lang="pl-PL" sz="1200" dirty="0" err="1"/>
              <a:t>Blob</a:t>
            </a:r>
            <a:r>
              <a:rPr lang="pl-PL" sz="1200" dirty="0"/>
              <a:t> Storage — </a:t>
            </a:r>
            <a:r>
              <a:rPr lang="uk-UA" sz="1200" dirty="0"/>
              <a:t>надійне та масштабоване хмарне сховище. Авторизація реалізована через </a:t>
            </a:r>
            <a:r>
              <a:rPr lang="pl-PL" sz="1200" dirty="0"/>
              <a:t>JWT-</a:t>
            </a:r>
            <a:r>
              <a:rPr lang="uk-UA" sz="1200" dirty="0"/>
              <a:t>токени, які зберігаються в </a:t>
            </a:r>
            <a:r>
              <a:rPr lang="pl-PL" sz="1200" dirty="0"/>
              <a:t>cookie </a:t>
            </a:r>
            <a:r>
              <a:rPr lang="uk-UA" sz="1200" dirty="0"/>
              <a:t>з підвищеним рівнем безпеки (</a:t>
            </a:r>
            <a:r>
              <a:rPr lang="pl-PL" sz="1200" dirty="0" err="1"/>
              <a:t>HttpOnly</a:t>
            </a:r>
            <a:r>
              <a:rPr lang="pl-PL" sz="1200" dirty="0"/>
              <a:t>, </a:t>
            </a:r>
            <a:r>
              <a:rPr lang="pl-PL" sz="1200" dirty="0" err="1"/>
              <a:t>Secure</a:t>
            </a:r>
            <a:r>
              <a:rPr lang="pl-PL" sz="1200" dirty="0"/>
              <a:t>). </a:t>
            </a:r>
            <a:r>
              <a:rPr lang="uk-UA" sz="1200" dirty="0"/>
              <a:t>Вся система протестована за допомогою </a:t>
            </a:r>
            <a:r>
              <a:rPr lang="pl-PL" sz="1200" dirty="0" err="1"/>
              <a:t>Swagger</a:t>
            </a:r>
            <a:r>
              <a:rPr lang="pl-PL" sz="1200" dirty="0"/>
              <a:t> UI, </a:t>
            </a:r>
            <a:r>
              <a:rPr lang="uk-UA" sz="1200" dirty="0"/>
              <a:t>що забезпечило перевірку </a:t>
            </a:r>
            <a:r>
              <a:rPr lang="pl-PL" sz="1200" dirty="0"/>
              <a:t>API </a:t>
            </a:r>
            <a:r>
              <a:rPr lang="uk-UA" sz="1200" dirty="0"/>
              <a:t>до запуску клієнтської частини.</a:t>
            </a: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B85E21-D35A-A30F-16B8-D655A16F7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93" y="863200"/>
            <a:ext cx="3671995" cy="354663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C65310-96CB-C561-7C4E-8A0766C7F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9376" y="863200"/>
            <a:ext cx="4963511" cy="3546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</Template>
  <TotalTime>1505</TotalTime>
  <Words>1322</Words>
  <Application>Microsoft Office PowerPoint</Application>
  <PresentationFormat>Екран (16:9)</PresentationFormat>
  <Paragraphs>43</Paragraphs>
  <Slides>12</Slides>
  <Notes>12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6" baseType="lpstr">
      <vt:lpstr>Arial</vt:lpstr>
      <vt:lpstr>Open Sans</vt:lpstr>
      <vt:lpstr>Economica</vt:lpstr>
      <vt:lpstr>Шаблон презентації кваліфікаційної роботи магістрів</vt:lpstr>
      <vt:lpstr>Онлайн-платформа для координації волонтерських ініціатив. Back-end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Приклад реалізації</vt:lpstr>
      <vt:lpstr>Тестування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 fifi</dc:creator>
  <cp:lastModifiedBy>dar fifi</cp:lastModifiedBy>
  <cp:revision>1</cp:revision>
  <dcterms:created xsi:type="dcterms:W3CDTF">2025-06-19T10:10:05Z</dcterms:created>
  <dcterms:modified xsi:type="dcterms:W3CDTF">2025-06-20T11:15:13Z</dcterms:modified>
</cp:coreProperties>
</file>