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1" r:id="rId7"/>
    <p:sldId id="271" r:id="rId8"/>
    <p:sldId id="263" r:id="rId9"/>
    <p:sldId id="264" r:id="rId10"/>
    <p:sldId id="268" r:id="rId11"/>
    <p:sldId id="269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Economic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51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24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305900" cy="2040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1800" dirty="0"/>
              <a:t>Програмна рекомендаційна система для персоналізованого вибору туристичних локацій на основі вподобань користувача. Рекомендаційна підсистема</a:t>
            </a:r>
            <a:endParaRPr sz="18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Танасійчук В.Є, ПЗПІ-21-3</a:t>
            </a:r>
            <a:endParaRPr dirty="0"/>
          </a:p>
          <a:p>
            <a:pPr marL="0" lvl="0" indent="0" algn="l"/>
            <a:r>
              <a:rPr lang="uk" dirty="0" smtClean="0"/>
              <a:t>Керівник</a:t>
            </a:r>
            <a:r>
              <a:rPr lang="uk" dirty="0"/>
              <a:t>: </a:t>
            </a:r>
            <a:r>
              <a:rPr lang="uk" dirty="0" smtClean="0"/>
              <a:t>      </a:t>
            </a:r>
            <a:r>
              <a:rPr lang="uk-UA" dirty="0" smtClean="0"/>
              <a:t>ст</a:t>
            </a:r>
            <a:r>
              <a:rPr lang="uk-UA" dirty="0"/>
              <a:t>. </a:t>
            </a:r>
            <a:r>
              <a:rPr lang="uk-UA" dirty="0" err="1"/>
              <a:t>викл</a:t>
            </a:r>
            <a:r>
              <a:rPr lang="uk-UA" dirty="0"/>
              <a:t> </a:t>
            </a:r>
            <a:r>
              <a:rPr lang="uk" dirty="0" smtClean="0"/>
              <a:t> Широкопетлєва М.С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13 </a:t>
            </a:r>
            <a:r>
              <a:rPr lang="uk" dirty="0"/>
              <a:t>червня </a:t>
            </a:r>
            <a:r>
              <a:rPr lang="uk" dirty="0" smtClean="0"/>
              <a:t>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68925" y="754380"/>
            <a:ext cx="8563375" cy="3954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uk-UA" dirty="0"/>
              <a:t>Модульне тестування (</a:t>
            </a:r>
            <a:r>
              <a:rPr lang="en-US" dirty="0"/>
              <a:t>Unit </a:t>
            </a:r>
            <a:r>
              <a:rPr lang="en-US" dirty="0" smtClean="0"/>
              <a:t>Tests): </a:t>
            </a:r>
            <a:r>
              <a:rPr lang="ru-RU" dirty="0" err="1"/>
              <a:t>п</a:t>
            </a:r>
            <a:r>
              <a:rPr lang="ru-RU" dirty="0" err="1" smtClean="0"/>
              <a:t>еревірка</a:t>
            </a:r>
            <a:r>
              <a:rPr lang="ru-RU" dirty="0" smtClean="0"/>
              <a:t> </a:t>
            </a:r>
            <a:r>
              <a:rPr lang="ru-RU" dirty="0" err="1"/>
              <a:t>коректності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,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класів</a:t>
            </a:r>
            <a:r>
              <a:rPr lang="ru-RU" dirty="0"/>
              <a:t> та </a:t>
            </a:r>
            <a:r>
              <a:rPr lang="ru-RU" dirty="0" err="1" smtClean="0"/>
              <a:t>сервісі</a:t>
            </a:r>
            <a:r>
              <a:rPr lang="uk-UA" dirty="0" smtClean="0"/>
              <a:t>в</a:t>
            </a:r>
            <a:endParaRPr lang="en-US" dirty="0" smtClean="0"/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>
              <a:spcAft>
                <a:spcPts val="1200"/>
              </a:spcAft>
              <a:buNone/>
            </a:pPr>
            <a:endParaRPr lang="uk-UA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H</a:t>
            </a:r>
            <a:r>
              <a:rPr lang="uk-UA" dirty="0" err="1" smtClean="0"/>
              <a:t>аскрізне</a:t>
            </a:r>
            <a:r>
              <a:rPr lang="uk-UA" dirty="0" smtClean="0"/>
              <a:t> </a:t>
            </a:r>
            <a:r>
              <a:rPr lang="uk-UA" dirty="0"/>
              <a:t>тестування (</a:t>
            </a:r>
            <a:r>
              <a:rPr lang="en-US" dirty="0"/>
              <a:t>End-to-End </a:t>
            </a:r>
            <a:r>
              <a:rPr lang="en-US" dirty="0" smtClean="0"/>
              <a:t>Tests)</a:t>
            </a:r>
            <a:r>
              <a:rPr lang="uk-UA" dirty="0" smtClean="0"/>
              <a:t>: </a:t>
            </a:r>
            <a:r>
              <a:rPr lang="ru-RU" dirty="0" err="1" smtClean="0"/>
              <a:t>перевірка</a:t>
            </a:r>
            <a:r>
              <a:rPr lang="ru-RU" dirty="0" smtClean="0"/>
              <a:t> </a:t>
            </a:r>
            <a:r>
              <a:rPr lang="ru-RU" dirty="0" err="1"/>
              <a:t>повної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, </a:t>
            </a:r>
            <a:r>
              <a:rPr lang="ru-RU" dirty="0" err="1"/>
              <a:t>імітуючи</a:t>
            </a:r>
            <a:r>
              <a:rPr lang="ru-RU" dirty="0"/>
              <a:t> </a:t>
            </a:r>
            <a:r>
              <a:rPr lang="ru-RU" dirty="0" err="1"/>
              <a:t>реальні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597342" y="3361300"/>
            <a:ext cx="6299835" cy="4375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505901" y="1556190"/>
            <a:ext cx="6299835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Публікація результатів </a:t>
            </a:r>
            <a:endParaRPr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5" y="683415"/>
            <a:ext cx="2432220" cy="3457856"/>
          </a:xfrm>
          <a:prstGeom prst="rect">
            <a:avLst/>
          </a:prstGeom>
        </p:spPr>
      </p:pic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7642860" y="3703319"/>
            <a:ext cx="1189440" cy="875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032394" y="508156"/>
            <a:ext cx="2709248" cy="380837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680322" y="683415"/>
            <a:ext cx="2622536" cy="35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6051672" y="1005500"/>
            <a:ext cx="301062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sz="1100" dirty="0"/>
              <a:t>Можливий розвиток програмного забезпечення:</a:t>
            </a:r>
          </a:p>
          <a:p>
            <a:r>
              <a:rPr lang="uk-UA" sz="1100" dirty="0"/>
              <a:t>Додавання нових алгоритмів (наприклад, гібридні підходи з глибоким навчанням при наявності великих </a:t>
            </a:r>
            <a:r>
              <a:rPr lang="uk-UA" sz="1100" dirty="0" err="1"/>
              <a:t>датасетів</a:t>
            </a:r>
            <a:r>
              <a:rPr lang="uk-UA" sz="1100" dirty="0"/>
              <a:t>).</a:t>
            </a:r>
          </a:p>
          <a:p>
            <a:r>
              <a:rPr lang="uk-UA" sz="1100" dirty="0" smtClean="0"/>
              <a:t>Інтеграція з додатковими джерелами даних (соціальні мережі, погодні дані, календар подій).</a:t>
            </a:r>
          </a:p>
          <a:p>
            <a:r>
              <a:rPr lang="uk-UA" sz="1100" dirty="0" smtClean="0"/>
              <a:t>Розширення </a:t>
            </a:r>
            <a:r>
              <a:rPr lang="uk-UA" sz="1100" dirty="0"/>
              <a:t>функціоналу (рекомендації маршрутів, планування подорожей).</a:t>
            </a:r>
          </a:p>
          <a:p>
            <a:r>
              <a:rPr lang="uk-UA" sz="1100" dirty="0" smtClean="0"/>
              <a:t>Вдосконалення аналітики </a:t>
            </a:r>
            <a:r>
              <a:rPr lang="uk-UA" sz="1100" dirty="0"/>
              <a:t>зворотного зв'язку.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7" name="Google Shape;142;p24"/>
          <p:cNvSpPr txBox="1">
            <a:spLocks/>
          </p:cNvSpPr>
          <p:nvPr/>
        </p:nvSpPr>
        <p:spPr>
          <a:xfrm>
            <a:off x="3133177" y="1005160"/>
            <a:ext cx="301062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uk-UA" sz="1100" dirty="0"/>
              <a:t>Можливості використання</a:t>
            </a:r>
            <a:r>
              <a:rPr lang="uk-UA" sz="1100" dirty="0" smtClean="0"/>
              <a:t>:</a:t>
            </a:r>
          </a:p>
          <a:p>
            <a:r>
              <a:rPr lang="uk-UA" sz="1100" dirty="0" smtClean="0"/>
              <a:t>Користувач може користуватись системою через браузер з будь-якого пристрою.</a:t>
            </a:r>
          </a:p>
          <a:p>
            <a:r>
              <a:rPr lang="uk-UA" sz="1100" dirty="0" smtClean="0"/>
              <a:t>Рекомендаційна підсистема </a:t>
            </a:r>
            <a:r>
              <a:rPr lang="ru-RU" sz="1100" dirty="0" err="1" smtClean="0"/>
              <a:t>може</a:t>
            </a:r>
            <a:r>
              <a:rPr lang="ru-RU" sz="1100" dirty="0" smtClean="0"/>
              <a:t> </a:t>
            </a:r>
            <a:r>
              <a:rPr lang="ru-RU" sz="1100" dirty="0"/>
              <a:t>бути </a:t>
            </a:r>
            <a:r>
              <a:rPr lang="ru-RU" sz="1100" dirty="0" err="1"/>
              <a:t>інтегрована</a:t>
            </a:r>
            <a:r>
              <a:rPr lang="ru-RU" sz="1100" dirty="0"/>
              <a:t> в </a:t>
            </a:r>
            <a:r>
              <a:rPr lang="ru-RU" sz="1100" dirty="0" err="1"/>
              <a:t>існуючі</a:t>
            </a:r>
            <a:r>
              <a:rPr lang="ru-RU" sz="1100" dirty="0"/>
              <a:t> </a:t>
            </a:r>
            <a:r>
              <a:rPr lang="ru-RU" sz="1100" dirty="0" err="1"/>
              <a:t>туристичні</a:t>
            </a:r>
            <a:r>
              <a:rPr lang="ru-RU" sz="1100" dirty="0"/>
              <a:t> </a:t>
            </a:r>
            <a:r>
              <a:rPr lang="ru-RU" sz="1100" dirty="0" err="1" smtClean="0"/>
              <a:t>платформи</a:t>
            </a:r>
            <a:r>
              <a:rPr lang="uk-UA" sz="1100" dirty="0" smtClean="0"/>
              <a:t>.</a:t>
            </a:r>
          </a:p>
          <a:p>
            <a:r>
              <a:rPr lang="ru-RU" sz="1100" dirty="0" err="1" smtClean="0"/>
              <a:t>Розроблений</a:t>
            </a:r>
            <a:r>
              <a:rPr lang="ru-RU" sz="1100" dirty="0" smtClean="0"/>
              <a:t> </a:t>
            </a:r>
            <a:r>
              <a:rPr lang="ru-RU" sz="1100" dirty="0" err="1"/>
              <a:t>підхід</a:t>
            </a:r>
            <a:r>
              <a:rPr lang="ru-RU" sz="1100" dirty="0"/>
              <a:t> </a:t>
            </a:r>
            <a:r>
              <a:rPr lang="ru-RU" sz="1100" dirty="0" err="1"/>
              <a:t>може</a:t>
            </a:r>
            <a:r>
              <a:rPr lang="ru-RU" sz="1100" dirty="0"/>
              <a:t> бути </a:t>
            </a:r>
            <a:r>
              <a:rPr lang="ru-RU" sz="1100" dirty="0" err="1"/>
              <a:t>адаптований</a:t>
            </a:r>
            <a:r>
              <a:rPr lang="ru-RU" sz="1100" dirty="0"/>
              <a:t> для </a:t>
            </a:r>
            <a:r>
              <a:rPr lang="ru-RU" sz="1100" dirty="0" err="1"/>
              <a:t>інших</a:t>
            </a:r>
            <a:r>
              <a:rPr lang="ru-RU" sz="1100" dirty="0"/>
              <a:t> </a:t>
            </a:r>
            <a:r>
              <a:rPr lang="ru-RU" sz="1100" dirty="0" err="1"/>
              <a:t>галузей</a:t>
            </a:r>
            <a:r>
              <a:rPr lang="ru-RU" sz="1100" dirty="0"/>
              <a:t>, де </a:t>
            </a:r>
            <a:r>
              <a:rPr lang="ru-RU" sz="1100" dirty="0" err="1"/>
              <a:t>потрібні</a:t>
            </a:r>
            <a:r>
              <a:rPr lang="ru-RU" sz="1100" dirty="0"/>
              <a:t> </a:t>
            </a:r>
            <a:r>
              <a:rPr lang="ru-RU" sz="1100" dirty="0" err="1"/>
              <a:t>персоналізовані</a:t>
            </a:r>
            <a:r>
              <a:rPr lang="ru-RU" sz="1100" dirty="0"/>
              <a:t> </a:t>
            </a:r>
            <a:r>
              <a:rPr lang="ru-RU" sz="1100" dirty="0" err="1"/>
              <a:t>рекомендації</a:t>
            </a:r>
            <a:r>
              <a:rPr lang="ru-RU" sz="1100" dirty="0"/>
              <a:t>, </a:t>
            </a:r>
            <a:r>
              <a:rPr lang="ru-RU" sz="1100" dirty="0" err="1"/>
              <a:t>наприклад</a:t>
            </a:r>
            <a:r>
              <a:rPr lang="ru-RU" sz="1100" dirty="0"/>
              <a:t>, у </a:t>
            </a:r>
            <a:r>
              <a:rPr lang="ru-RU" sz="1100" dirty="0" err="1"/>
              <a:t>сфері</a:t>
            </a:r>
            <a:r>
              <a:rPr lang="ru-RU" sz="1100" dirty="0"/>
              <a:t> </a:t>
            </a:r>
            <a:r>
              <a:rPr lang="ru-RU" sz="1100" dirty="0" err="1"/>
              <a:t>електронної</a:t>
            </a:r>
            <a:r>
              <a:rPr lang="ru-RU" sz="1100" dirty="0"/>
              <a:t> </a:t>
            </a:r>
            <a:r>
              <a:rPr lang="ru-RU" sz="1100" dirty="0" err="1"/>
              <a:t>комерції</a:t>
            </a:r>
            <a:r>
              <a:rPr lang="ru-RU" sz="1100" dirty="0"/>
              <a:t>, </a:t>
            </a:r>
            <a:r>
              <a:rPr lang="ru-RU" sz="1100" dirty="0" err="1"/>
              <a:t>підбору</a:t>
            </a:r>
            <a:r>
              <a:rPr lang="ru-RU" sz="1100" dirty="0"/>
              <a:t> контенту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освітніх</a:t>
            </a:r>
            <a:r>
              <a:rPr lang="ru-RU" sz="1100" dirty="0"/>
              <a:t> </a:t>
            </a:r>
            <a:r>
              <a:rPr lang="ru-RU" sz="1100" dirty="0" err="1"/>
              <a:t>послуг</a:t>
            </a:r>
            <a:r>
              <a:rPr lang="ru-RU" sz="1100" dirty="0"/>
              <a:t>.</a:t>
            </a:r>
            <a:endParaRPr lang="uk-UA" sz="1100" dirty="0"/>
          </a:p>
        </p:txBody>
      </p:sp>
      <p:sp>
        <p:nvSpPr>
          <p:cNvPr id="8" name="Google Shape;142;p24"/>
          <p:cNvSpPr txBox="1">
            <a:spLocks/>
          </p:cNvSpPr>
          <p:nvPr/>
        </p:nvSpPr>
        <p:spPr>
          <a:xfrm>
            <a:off x="190832" y="1005160"/>
            <a:ext cx="301062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ru-RU" dirty="0" err="1"/>
              <a:t>Реалістичність</a:t>
            </a:r>
            <a:r>
              <a:rPr lang="ru-RU" dirty="0"/>
              <a:t> та </a:t>
            </a:r>
            <a:r>
              <a:rPr lang="ru-RU" dirty="0" err="1"/>
              <a:t>корисність</a:t>
            </a:r>
            <a:r>
              <a:rPr lang="ru-RU" dirty="0"/>
              <a:t>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smtClean="0"/>
              <a:t>:</a:t>
            </a:r>
            <a:endParaRPr lang="uk-UA" dirty="0" smtClean="0"/>
          </a:p>
          <a:p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ru-RU" dirty="0" err="1"/>
              <a:t>рекомендаційна</a:t>
            </a:r>
            <a:r>
              <a:rPr lang="ru-RU" dirty="0"/>
              <a:t> </a:t>
            </a:r>
            <a:r>
              <a:rPr lang="ru-RU" dirty="0" err="1"/>
              <a:t>підсистема</a:t>
            </a:r>
            <a:r>
              <a:rPr lang="ru-RU" dirty="0"/>
              <a:t> є</a:t>
            </a:r>
            <a:r>
              <a:rPr lang="ru-RU" dirty="0" smtClean="0"/>
              <a:t> </a:t>
            </a:r>
            <a:r>
              <a:rPr lang="ru-RU" dirty="0" err="1"/>
              <a:t>корисним</a:t>
            </a:r>
            <a:r>
              <a:rPr lang="ru-RU" dirty="0"/>
              <a:t> </a:t>
            </a:r>
            <a:r>
              <a:rPr lang="ru-RU" dirty="0" err="1"/>
              <a:t>інструментом</a:t>
            </a:r>
            <a:r>
              <a:rPr lang="ru-RU" dirty="0"/>
              <a:t> для </a:t>
            </a:r>
            <a:r>
              <a:rPr lang="ru-RU" dirty="0" err="1"/>
              <a:t>персоналізованого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туристичних</a:t>
            </a:r>
            <a:r>
              <a:rPr lang="ru-RU" dirty="0"/>
              <a:t> </a:t>
            </a:r>
            <a:r>
              <a:rPr lang="ru-RU" dirty="0" err="1"/>
              <a:t>локацій</a:t>
            </a:r>
            <a:r>
              <a:rPr lang="ru-RU" dirty="0"/>
              <a:t>. </a:t>
            </a:r>
            <a:r>
              <a:rPr lang="uk-UA" dirty="0"/>
              <a:t>Вона ефективно поєднує географічну близькість, типологічну схожість та рейтинги, а також інтегрує механізм перевірки достовірності відгуків, що забезпечує високу якість та надійність рекомендацій.</a:t>
            </a:r>
            <a:endParaRPr lang="ru-RU" dirty="0" smtClean="0"/>
          </a:p>
          <a:p>
            <a:r>
              <a:rPr lang="ru-RU" dirty="0" err="1"/>
              <a:t>Проведене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 smtClean="0"/>
              <a:t>підтвердило</a:t>
            </a:r>
            <a:r>
              <a:rPr lang="ru-RU" dirty="0" smtClean="0"/>
              <a:t> </a:t>
            </a:r>
            <a:r>
              <a:rPr lang="ru-RU" dirty="0" err="1" smtClean="0"/>
              <a:t>стабільність</a:t>
            </a:r>
            <a:r>
              <a:rPr lang="ru-RU" dirty="0" smtClean="0"/>
              <a:t> та </a:t>
            </a:r>
            <a:r>
              <a:rPr lang="ru-RU" dirty="0" err="1"/>
              <a:t>коректність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600" dirty="0"/>
              <a:t>Мета </a:t>
            </a:r>
            <a:r>
              <a:rPr lang="ru-RU" sz="1600" dirty="0" err="1"/>
              <a:t>роботи</a:t>
            </a:r>
            <a:r>
              <a:rPr lang="ru-RU" sz="1600" dirty="0"/>
              <a:t>: </a:t>
            </a:r>
            <a:r>
              <a:rPr lang="ru-RU" sz="1600" dirty="0" err="1"/>
              <a:t>розробка</a:t>
            </a:r>
            <a:r>
              <a:rPr lang="ru-RU" sz="1600" dirty="0"/>
              <a:t> </a:t>
            </a:r>
            <a:r>
              <a:rPr lang="ru-RU" sz="1600" dirty="0" err="1"/>
              <a:t>рекомендаційної</a:t>
            </a:r>
            <a:r>
              <a:rPr lang="ru-RU" sz="1600" dirty="0"/>
              <a:t> </a:t>
            </a:r>
            <a:r>
              <a:rPr lang="ru-RU" sz="1600" dirty="0" err="1"/>
              <a:t>підсистеми</a:t>
            </a:r>
            <a:r>
              <a:rPr lang="ru-RU" sz="1600" dirty="0"/>
              <a:t> для </a:t>
            </a:r>
            <a:r>
              <a:rPr lang="ru-RU" sz="1600" dirty="0" err="1"/>
              <a:t>персоналізованого</a:t>
            </a:r>
            <a:r>
              <a:rPr lang="ru-RU" sz="1600" dirty="0"/>
              <a:t> </a:t>
            </a:r>
            <a:r>
              <a:rPr lang="ru-RU" sz="1600" dirty="0" err="1"/>
              <a:t>вибору</a:t>
            </a:r>
            <a:r>
              <a:rPr lang="ru-RU" sz="1600" dirty="0"/>
              <a:t> </a:t>
            </a:r>
            <a:r>
              <a:rPr lang="ru-RU" sz="1600" dirty="0" err="1"/>
              <a:t>туристичних</a:t>
            </a:r>
            <a:r>
              <a:rPr lang="ru-RU" sz="1600" dirty="0"/>
              <a:t> </a:t>
            </a:r>
            <a:r>
              <a:rPr lang="ru-RU" sz="1600" dirty="0" err="1"/>
              <a:t>локацій</a:t>
            </a:r>
            <a:r>
              <a:rPr lang="ru-RU" sz="1600" dirty="0"/>
              <a:t> на </a:t>
            </a:r>
            <a:r>
              <a:rPr lang="ru-RU" sz="1600" dirty="0" err="1"/>
              <a:t>основі</a:t>
            </a:r>
            <a:r>
              <a:rPr lang="ru-RU" sz="1600" dirty="0"/>
              <a:t> </a:t>
            </a:r>
            <a:r>
              <a:rPr lang="ru-RU" sz="1600" dirty="0" err="1"/>
              <a:t>вподобань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 smtClean="0"/>
              <a:t>.</a:t>
            </a:r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r>
              <a:rPr lang="uk-UA" sz="1600" dirty="0"/>
              <a:t>Актуальність:</a:t>
            </a:r>
          </a:p>
          <a:p>
            <a:r>
              <a:rPr lang="ru-RU" sz="1600" dirty="0" err="1"/>
              <a:t>Зростаюча</a:t>
            </a:r>
            <a:r>
              <a:rPr lang="ru-RU" sz="1600" dirty="0"/>
              <a:t> потреба </a:t>
            </a:r>
            <a:r>
              <a:rPr lang="ru-RU" sz="1600" dirty="0" err="1"/>
              <a:t>туристів</a:t>
            </a:r>
            <a:r>
              <a:rPr lang="ru-RU" sz="1600" dirty="0"/>
              <a:t> у </a:t>
            </a:r>
            <a:r>
              <a:rPr lang="ru-RU" sz="1600" dirty="0" err="1"/>
              <a:t>зручних</a:t>
            </a:r>
            <a:r>
              <a:rPr lang="ru-RU" sz="1600" dirty="0"/>
              <a:t> </a:t>
            </a:r>
            <a:r>
              <a:rPr lang="ru-RU" sz="1600" dirty="0" err="1"/>
              <a:t>засобах</a:t>
            </a:r>
            <a:r>
              <a:rPr lang="ru-RU" sz="1600" dirty="0"/>
              <a:t> для </a:t>
            </a:r>
            <a:r>
              <a:rPr lang="ru-RU" sz="1600" dirty="0" err="1"/>
              <a:t>планування</a:t>
            </a:r>
            <a:r>
              <a:rPr lang="ru-RU" sz="1600" dirty="0"/>
              <a:t> </a:t>
            </a:r>
            <a:r>
              <a:rPr lang="ru-RU" sz="1600" dirty="0" err="1" smtClean="0"/>
              <a:t>подорожей</a:t>
            </a:r>
            <a:r>
              <a:rPr lang="ru-RU" sz="1600" dirty="0" smtClean="0"/>
              <a:t>.</a:t>
            </a:r>
          </a:p>
          <a:p>
            <a:r>
              <a:rPr lang="en-US" sz="1600" dirty="0" smtClean="0"/>
              <a:t>H</a:t>
            </a:r>
            <a:r>
              <a:rPr lang="ru-RU" sz="1600" dirty="0" smtClean="0"/>
              <a:t>е</a:t>
            </a:r>
            <a:r>
              <a:rPr lang="uk-UA" sz="1600" dirty="0" smtClean="0"/>
              <a:t>достатня </a:t>
            </a:r>
            <a:r>
              <a:rPr lang="uk-UA" sz="1600" dirty="0"/>
              <a:t>персоналізація в існуючих </a:t>
            </a:r>
            <a:r>
              <a:rPr lang="uk-UA" sz="1600" dirty="0" smtClean="0"/>
              <a:t>туристичних </a:t>
            </a:r>
            <a:r>
              <a:rPr lang="uk-UA" sz="1600" dirty="0"/>
              <a:t>сервісах.</a:t>
            </a:r>
          </a:p>
          <a:p>
            <a:r>
              <a:rPr lang="en-US" sz="1600" dirty="0"/>
              <a:t>H</a:t>
            </a:r>
            <a:r>
              <a:rPr lang="uk-UA" sz="1600" dirty="0" err="1" smtClean="0"/>
              <a:t>еобхідність</a:t>
            </a:r>
            <a:r>
              <a:rPr lang="uk-UA" sz="1600" dirty="0" smtClean="0"/>
              <a:t> </a:t>
            </a:r>
            <a:r>
              <a:rPr lang="uk-UA" sz="1600" dirty="0"/>
              <a:t>ефективного інструменту для допомоги користувачам у виборі з великої кількості пропозицій.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проблеми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36234"/>
            <a:ext cx="3549831" cy="43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uk-UA" sz="1600" dirty="0"/>
              <a:t>Досліджені конкуренти/аналоги</a:t>
            </a:r>
            <a:r>
              <a:rPr lang="uk-UA" sz="1600" dirty="0" smtClean="0"/>
              <a:t>:</a:t>
            </a:r>
            <a:br>
              <a:rPr lang="uk-UA" sz="1600" dirty="0" smtClean="0"/>
            </a:br>
            <a:endParaRPr lang="uk-UA" sz="16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64245" y="1405146"/>
            <a:ext cx="3601254" cy="192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9170" y="3535270"/>
            <a:ext cx="1374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Google Maps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151037" y="1405146"/>
            <a:ext cx="4105164" cy="1895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7173" y="3535270"/>
            <a:ext cx="138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TripAdvisor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</a:t>
            </a:r>
            <a:r>
              <a:rPr lang="uk" sz="3200" dirty="0" smtClean="0"/>
              <a:t>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600" dirty="0" err="1"/>
              <a:t>Розробити</a:t>
            </a:r>
            <a:r>
              <a:rPr lang="ru-RU" sz="1600" dirty="0"/>
              <a:t> </a:t>
            </a:r>
            <a:r>
              <a:rPr lang="ru-RU" sz="1600" dirty="0" err="1"/>
              <a:t>рекомендаційну</a:t>
            </a:r>
            <a:r>
              <a:rPr lang="ru-RU" sz="1600" dirty="0"/>
              <a:t> </a:t>
            </a:r>
            <a:r>
              <a:rPr lang="ru-RU" sz="1600" dirty="0" err="1"/>
              <a:t>підсистему</a:t>
            </a:r>
            <a:r>
              <a:rPr lang="ru-RU" sz="1600" dirty="0"/>
              <a:t>, яка </a:t>
            </a:r>
            <a:r>
              <a:rPr lang="ru-RU" sz="1600" dirty="0" err="1"/>
              <a:t>забезпечує</a:t>
            </a:r>
            <a:r>
              <a:rPr lang="ru-RU" sz="1600" dirty="0" smtClean="0"/>
              <a:t>:</a:t>
            </a:r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r>
              <a:rPr lang="uk-UA" sz="1600" dirty="0" smtClean="0"/>
              <a:t>Функції</a:t>
            </a:r>
            <a:r>
              <a:rPr lang="uk-UA" sz="1600" dirty="0"/>
              <a:t>:</a:t>
            </a:r>
          </a:p>
          <a:p>
            <a:r>
              <a:rPr lang="uk-UA" sz="1600" dirty="0"/>
              <a:t>З</a:t>
            </a:r>
            <a:r>
              <a:rPr lang="uk-UA" sz="1600" dirty="0" smtClean="0"/>
              <a:t>бір </a:t>
            </a:r>
            <a:r>
              <a:rPr lang="uk-UA" sz="1600" dirty="0"/>
              <a:t>та аналіз даних (профілі користувачів, локації, відгуки).</a:t>
            </a:r>
          </a:p>
          <a:p>
            <a:r>
              <a:rPr lang="uk-UA" sz="1600" dirty="0"/>
              <a:t>Реалізація адаптивного алгоритму персоналізації рекомендацій (врахування вподобань, контексту, поведінки).</a:t>
            </a:r>
          </a:p>
          <a:p>
            <a:r>
              <a:rPr lang="uk-UA" sz="1600" dirty="0"/>
              <a:t>Перевірка достовірності відгуків (відсіювання </a:t>
            </a:r>
            <a:r>
              <a:rPr lang="uk-UA" sz="1600" dirty="0" err="1"/>
              <a:t>фейкових</a:t>
            </a:r>
            <a:r>
              <a:rPr lang="uk-UA" sz="1600" dirty="0"/>
              <a:t>).</a:t>
            </a:r>
          </a:p>
          <a:p>
            <a:r>
              <a:rPr lang="uk-UA" sz="1600" dirty="0" smtClean="0"/>
              <a:t>інтеграція </a:t>
            </a:r>
            <a:r>
              <a:rPr lang="uk-UA" sz="1600" dirty="0"/>
              <a:t>з основною серверною частиною системи.</a:t>
            </a:r>
          </a:p>
          <a:p>
            <a:pPr marL="114300" indent="0">
              <a:buNone/>
            </a:pPr>
            <a:endParaRPr lang="uk-UA" sz="1600" dirty="0" smtClean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647605" y="2856680"/>
            <a:ext cx="1374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6233160" y="2856680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Веб </a:t>
            </a:r>
            <a:r>
              <a:rPr lang="ru-RU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фреймворк</a:t>
            </a:r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FastAPI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0832" y="2856680"/>
            <a:ext cx="264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pandas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numpy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Scikit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-learn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050" name="Picture 2" descr="Файл:Python-logo-notext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0" y="1127420"/>
            <a:ext cx="1270000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чему Вы должны попробовать FastAPI? / Хаб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54" y="1407701"/>
            <a:ext cx="2308446" cy="83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ndas (software)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03" y="1019175"/>
            <a:ext cx="1415470" cy="5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umpy · PyP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99" y="1019175"/>
            <a:ext cx="1199770" cy="5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ikit-learn — Вікіпеді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1597205"/>
            <a:ext cx="1429928" cy="7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4" y="349659"/>
            <a:ext cx="870743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</a:t>
            </a:r>
            <a:r>
              <a:rPr lang="uk" sz="3200" dirty="0" smtClean="0"/>
              <a:t>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628577" y="4294757"/>
            <a:ext cx="6652260" cy="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uk-UA" sz="1400" dirty="0"/>
              <a:t>Діаграма компонентів взаємодії системи з рекомендаційною підсистемою</a:t>
            </a:r>
            <a:endParaRPr sz="1400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793840" y="1030611"/>
            <a:ext cx="3657602" cy="312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4" y="349659"/>
            <a:ext cx="870743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</a:t>
            </a:r>
            <a:r>
              <a:rPr lang="uk" sz="3200" dirty="0" smtClean="0"/>
              <a:t>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888636" y="4309137"/>
            <a:ext cx="4132143" cy="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-RU" sz="1400" dirty="0" err="1"/>
              <a:t>Діаграма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 модуля </a:t>
            </a:r>
            <a:r>
              <a:rPr lang="ru-RU" sz="1400" dirty="0" err="1"/>
              <a:t>рекомендацій</a:t>
            </a:r>
            <a:endParaRPr sz="1400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73992" y="1180959"/>
            <a:ext cx="636143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34439"/>
            <a:ext cx="8502135" cy="3345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33552" y="717320"/>
            <a:ext cx="4602480" cy="3642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9967" y="4496486"/>
            <a:ext cx="726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Діаграма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послідовностей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взаємодії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користувача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з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рекомендаційною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підсистемою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05" y="1225225"/>
            <a:ext cx="3767108" cy="2628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654" y="1880968"/>
            <a:ext cx="4440612" cy="127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2025_Б_ПІ_ПЗПІ-21-3_Танасійчук_В_Є_present</Template>
  <TotalTime>414</TotalTime>
  <Words>386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Open Sans</vt:lpstr>
      <vt:lpstr>Economica</vt:lpstr>
      <vt:lpstr>Arial</vt:lpstr>
      <vt:lpstr>Шаблон презентації кваліфікаційної роботи магістрів</vt:lpstr>
      <vt:lpstr>Програмна рекомендаційна система для персоналізованого вибору туристичних локацій на основі вподобань користувача. Рекомендаційна підсистема</vt:lpstr>
      <vt:lpstr>Мета роботи</vt:lpstr>
      <vt:lpstr>Аналіз проблеми </vt:lpstr>
      <vt:lpstr>Постановка задачі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Дизайн системи</vt:lpstr>
      <vt:lpstr>Приклад реалізації</vt:lpstr>
      <vt:lpstr>Тестування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рекомендаційна система для персоналізованого вибору туристичних локацій на основі вподобань користувача. Рекомендаційна підсистема</dc:title>
  <dc:creator>Vlad</dc:creator>
  <cp:lastModifiedBy>Vlad</cp:lastModifiedBy>
  <cp:revision>21</cp:revision>
  <dcterms:created xsi:type="dcterms:W3CDTF">2025-06-07T09:11:26Z</dcterms:created>
  <dcterms:modified xsi:type="dcterms:W3CDTF">2025-06-08T07:44:43Z</dcterms:modified>
</cp:coreProperties>
</file>