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6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1207294"/>
            <a:ext cx="7281863" cy="2586038"/>
          </a:xfrm>
          <a:prstGeom prst="rect">
            <a:avLst/>
          </a:prstGeom>
          <a:noFill/>
          <a:ln/>
        </p:spPr>
        <p:txBody>
          <a:bodyPr/>
          <a:lstStyle/>
          <a:p>
            <a:endParaRPr lang="LID4096"/>
          </a:p>
        </p:txBody>
      </p:sp>
      <p:sp>
        <p:nvSpPr>
          <p:cNvPr id="3" name="Shape 1"/>
          <p:cNvSpPr/>
          <p:nvPr/>
        </p:nvSpPr>
        <p:spPr>
          <a:xfrm>
            <a:off x="609600" y="3202781"/>
            <a:ext cx="7281863" cy="590550"/>
          </a:xfrm>
          <a:prstGeom prst="rect">
            <a:avLst/>
          </a:prstGeom>
          <a:noFill/>
          <a:ln/>
        </p:spPr>
        <p:txBody>
          <a:bodyPr/>
          <a:lstStyle/>
          <a:p>
            <a:endParaRPr lang="LID4096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181100" y="4457700"/>
            <a:ext cx="13239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620"/>
              </a:lnSpc>
              <a:buNone/>
            </a:pPr>
            <a:r>
              <a:rPr lang="en-US" sz="1350" kern="0" spc="-27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Червень 2025</a:t>
            </a:r>
            <a:endParaRPr lang="en-US" sz="1350" dirty="0"/>
          </a:p>
        </p:txBody>
      </p:sp>
      <p:sp>
        <p:nvSpPr>
          <p:cNvPr id="8" name="Text 3"/>
          <p:cNvSpPr/>
          <p:nvPr/>
        </p:nvSpPr>
        <p:spPr>
          <a:xfrm>
            <a:off x="609600" y="1207294"/>
            <a:ext cx="773906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Дизайн мобільного додатку для контролю харчування</a:t>
            </a:r>
            <a:endParaRPr lang="en-US" sz="3600" dirty="0"/>
          </a:p>
        </p:txBody>
      </p:sp>
      <p:sp>
        <p:nvSpPr>
          <p:cNvPr id="9" name="Text 4"/>
          <p:cNvSpPr/>
          <p:nvPr/>
        </p:nvSpPr>
        <p:spPr>
          <a:xfrm>
            <a:off x="609600" y="3202781"/>
            <a:ext cx="7739063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350" b="1" kern="0" spc="-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Виконала:</a:t>
            </a:r>
            <a:r>
              <a:rPr lang="en-US" sz="1350" kern="0" spc="-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Таранова Аліна Андріївна, ПЗПІ-22-3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609600" y="3555206"/>
            <a:ext cx="7739063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890"/>
              </a:lnSpc>
              <a:buNone/>
            </a:pPr>
            <a:r>
              <a:rPr lang="en-US" sz="1350" b="1" kern="0" spc="-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Керівник</a:t>
            </a:r>
            <a:r>
              <a:rPr lang="en-US" sz="1350" kern="0" spc="-13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доц. кафедри ПІ Анастасія ЧУПРИНА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100" y="1395413"/>
            <a:ext cx="7329488" cy="286226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47663" y="776288"/>
            <a:ext cx="68818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Інтерфейс користувача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550" y="3090863"/>
            <a:ext cx="1537450" cy="175164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47663" y="776288"/>
            <a:ext cx="68818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Підсумки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347663" y="1528763"/>
            <a:ext cx="8863013" cy="1657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Дизайн мобільного додатку відповідає сучасним вимогам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Реалізовано всі основні задачі проекту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Можливості використання: для особистого контролю харчування, у фітнес-клубах, для дієтологів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Подальший розвиток: додати офлайн-режим, інтеграцію з новими фітнес-трекерами, темну тему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85800" y="1895475"/>
            <a:ext cx="7624763" cy="1933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Мета роботи — розробити сучасний дизайн мобільного додатку, що дозволяє користувачам зручно контролювати харчування, відстежувати фізичну активність та отримувати персоналізовані </a:t>
            </a:r>
            <a:r>
              <a:rPr lang="en-US" sz="1800" kern="0" spc="-36" dirty="0" err="1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рекомендації</a:t>
            </a: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.</a:t>
            </a:r>
          </a:p>
          <a:p>
            <a:pPr marL="0" indent="0" algn="l">
              <a:lnSpc>
                <a:spcPts val="2160"/>
              </a:lnSpc>
              <a:buNone/>
            </a:pP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 err="1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Актуальність:Здоровий</a:t>
            </a: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спосіб життя та контроль харчування є важливими для багатьох людей, але існуючі додатки часто мають складний або застарілий інтерфейс.</a:t>
            </a:r>
            <a:endParaRPr lang="en-US" sz="1800" dirty="0"/>
          </a:p>
        </p:txBody>
      </p:sp>
      <p:sp>
        <p:nvSpPr>
          <p:cNvPr id="6" name="Text 1"/>
          <p:cNvSpPr/>
          <p:nvPr/>
        </p:nvSpPr>
        <p:spPr>
          <a:xfrm>
            <a:off x="685800" y="976312"/>
            <a:ext cx="27670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Мета роботи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28900" y="3052763"/>
            <a:ext cx="4914900" cy="1791891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LID4096"/>
          </a:p>
        </p:txBody>
      </p:sp>
      <p:sp>
        <p:nvSpPr>
          <p:cNvPr id="3" name="Shape 1"/>
          <p:cNvSpPr/>
          <p:nvPr/>
        </p:nvSpPr>
        <p:spPr>
          <a:xfrm>
            <a:off x="2765424" y="3189288"/>
            <a:ext cx="3143250" cy="166688"/>
          </a:xfrm>
          <a:prstGeom prst="rect">
            <a:avLst/>
          </a:prstGeom>
          <a:noFill/>
          <a:ln/>
        </p:spPr>
        <p:txBody>
          <a:bodyPr/>
          <a:lstStyle/>
          <a:p>
            <a:endParaRPr lang="LID4096"/>
          </a:p>
        </p:txBody>
      </p:sp>
      <p:sp>
        <p:nvSpPr>
          <p:cNvPr id="4" name="Shape 2"/>
          <p:cNvSpPr/>
          <p:nvPr/>
        </p:nvSpPr>
        <p:spPr>
          <a:xfrm>
            <a:off x="2765424" y="3492500"/>
            <a:ext cx="4641850" cy="1159351"/>
          </a:xfrm>
          <a:prstGeom prst="rect">
            <a:avLst/>
          </a:prstGeom>
          <a:noFill/>
          <a:ln/>
        </p:spPr>
        <p:txBody>
          <a:bodyPr/>
          <a:lstStyle/>
          <a:p>
            <a:endParaRPr lang="LID4096"/>
          </a:p>
        </p:txBody>
      </p:sp>
      <p:sp>
        <p:nvSpPr>
          <p:cNvPr id="5" name="Shape 3"/>
          <p:cNvSpPr/>
          <p:nvPr/>
        </p:nvSpPr>
        <p:spPr>
          <a:xfrm>
            <a:off x="2765424" y="3492500"/>
            <a:ext cx="4641850" cy="148590"/>
          </a:xfrm>
          <a:prstGeom prst="rect">
            <a:avLst/>
          </a:prstGeom>
          <a:noFill/>
          <a:ln/>
        </p:spPr>
        <p:txBody>
          <a:bodyPr/>
          <a:lstStyle/>
          <a:p>
            <a:endParaRPr lang="LID4096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424" y="3637677"/>
            <a:ext cx="4641850" cy="150178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5424" y="3784441"/>
            <a:ext cx="4641850" cy="150178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5424" y="3931205"/>
            <a:ext cx="4641850" cy="150178"/>
          </a:xfrm>
          <a:prstGeom prst="rect">
            <a:avLst/>
          </a:prstGeom>
        </p:spPr>
      </p:pic>
      <p:pic>
        <p:nvPicPr>
          <p:cNvPr id="1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5424" y="4077970"/>
            <a:ext cx="4641850" cy="150178"/>
          </a:xfrm>
          <a:prstGeom prst="rect">
            <a:avLst/>
          </a:prstGeom>
        </p:spPr>
      </p:pic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65424" y="4224734"/>
            <a:ext cx="4641850" cy="215265"/>
          </a:xfrm>
          <a:prstGeom prst="rect">
            <a:avLst/>
          </a:prstGeom>
        </p:spPr>
      </p:pic>
      <p:pic>
        <p:nvPicPr>
          <p:cNvPr id="1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65424" y="4436586"/>
            <a:ext cx="4641850" cy="215265"/>
          </a:xfrm>
          <a:prstGeom prst="rect">
            <a:avLst/>
          </a:prstGeom>
        </p:spPr>
      </p:pic>
      <p:pic>
        <p:nvPicPr>
          <p:cNvPr id="15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65424" y="3492500"/>
            <a:ext cx="682626" cy="148590"/>
          </a:xfrm>
          <a:prstGeom prst="rect">
            <a:avLst/>
          </a:prstGeom>
        </p:spPr>
      </p:pic>
      <p:pic>
        <p:nvPicPr>
          <p:cNvPr id="16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44636" y="3492500"/>
            <a:ext cx="1323155" cy="148590"/>
          </a:xfrm>
          <a:prstGeom prst="rect">
            <a:avLst/>
          </a:prstGeom>
        </p:spPr>
      </p:pic>
      <p:pic>
        <p:nvPicPr>
          <p:cNvPr id="1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64377" y="3492500"/>
            <a:ext cx="1323155" cy="148590"/>
          </a:xfrm>
          <a:prstGeom prst="rect">
            <a:avLst/>
          </a:prstGeom>
        </p:spPr>
      </p:pic>
      <p:pic>
        <p:nvPicPr>
          <p:cNvPr id="1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84119" y="3492500"/>
            <a:ext cx="1323155" cy="148590"/>
          </a:xfrm>
          <a:prstGeom prst="rect">
            <a:avLst/>
          </a:prstGeom>
        </p:spPr>
      </p:pic>
      <p:sp>
        <p:nvSpPr>
          <p:cNvPr id="19" name="Text 4"/>
          <p:cNvSpPr/>
          <p:nvPr/>
        </p:nvSpPr>
        <p:spPr>
          <a:xfrm>
            <a:off x="347663" y="1527572"/>
            <a:ext cx="8704897" cy="142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Було проаналізовано популярні додатки: FatSecret, Apple Fitness, YAZIO.
</a:t>
            </a: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Виявлені недоліки: перевантаженість інтерфейсу, складна навігація, відсутність персоналізації та мотивації для </a:t>
            </a:r>
            <a:r>
              <a:rPr lang="en-US" sz="1800" kern="0" spc="-36" dirty="0" err="1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користувача</a:t>
            </a: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.</a:t>
            </a: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Наш дизайн вирішує ці проблеми через простоту, інтуїтивність і гейміфікацію.</a:t>
            </a:r>
            <a:endParaRPr lang="en-US" sz="1800" dirty="0"/>
          </a:p>
        </p:txBody>
      </p:sp>
      <p:sp>
        <p:nvSpPr>
          <p:cNvPr id="20" name="Text 5"/>
          <p:cNvSpPr/>
          <p:nvPr/>
        </p:nvSpPr>
        <p:spPr>
          <a:xfrm>
            <a:off x="367945" y="818038"/>
            <a:ext cx="8395408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Аналіз проблеми (аналіз існуючих рішень)</a:t>
            </a:r>
            <a:endParaRPr lang="en-US" sz="3600" dirty="0"/>
          </a:p>
        </p:txBody>
      </p:sp>
      <p:sp>
        <p:nvSpPr>
          <p:cNvPr id="21" name="Text 6"/>
          <p:cNvSpPr/>
          <p:nvPr/>
        </p:nvSpPr>
        <p:spPr>
          <a:xfrm>
            <a:off x="2765424" y="3189288"/>
            <a:ext cx="3600450" cy="166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1301"/>
              </a:lnSpc>
              <a:buNone/>
            </a:pPr>
            <a:r>
              <a:rPr lang="en-US" sz="1075" b="1" kern="0" spc="5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Comparison of functionality within competitors</a:t>
            </a:r>
            <a:endParaRPr lang="en-US" sz="107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0900" y="1423988"/>
            <a:ext cx="1466850" cy="31908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4950" y="2095500"/>
            <a:ext cx="1228725" cy="2671763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47663" y="776288"/>
            <a:ext cx="68818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Постановка задачі та опис системи</a:t>
            </a:r>
            <a:endParaRPr lang="en-US" sz="3600" dirty="0"/>
          </a:p>
        </p:txBody>
      </p:sp>
      <p:sp>
        <p:nvSpPr>
          <p:cNvPr id="8" name="Text 1"/>
          <p:cNvSpPr/>
          <p:nvPr/>
        </p:nvSpPr>
        <p:spPr>
          <a:xfrm>
            <a:off x="528638" y="1604963"/>
            <a:ext cx="7129463" cy="2209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Проблема: Користувачам складно вести облік харчування через незручний або нецікавий </a:t>
            </a:r>
            <a:r>
              <a:rPr lang="en-US" sz="1800" kern="0" spc="-36" dirty="0" err="1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інтерфейс</a:t>
            </a: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.</a:t>
            </a:r>
          </a:p>
          <a:p>
            <a:pPr marL="0" indent="0" algn="l">
              <a:lnSpc>
                <a:spcPts val="2160"/>
              </a:lnSpc>
              <a:buNone/>
            </a:pP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 err="1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Очікуваний</a:t>
            </a: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результат: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Інтуїтивний дизайн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Зручна навігація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Можливість персоналізації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Візуалізація статистики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063" y="2371725"/>
            <a:ext cx="1839204" cy="201453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6875" y="3148013"/>
            <a:ext cx="1385888" cy="138588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47663" y="776288"/>
            <a:ext cx="68818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Вибір технологій розробки</a:t>
            </a:r>
            <a:endParaRPr lang="en-US" sz="3600" dirty="0"/>
          </a:p>
        </p:txBody>
      </p:sp>
      <p:sp>
        <p:nvSpPr>
          <p:cNvPr id="8" name="Text 1"/>
          <p:cNvSpPr/>
          <p:nvPr/>
        </p:nvSpPr>
        <p:spPr>
          <a:xfrm>
            <a:off x="342900" y="1881187"/>
            <a:ext cx="8220075" cy="828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Figma — основний інструмент для створення UX/UI-дизайну та інтерактивних прототипів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Google Fonts, Lucide Icons — для типографіки та іконографії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3688" y="2571750"/>
            <a:ext cx="2295525" cy="2462213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47663" y="776288"/>
            <a:ext cx="688181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Архітектура створеного програмного забезпечення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347663" y="2190750"/>
            <a:ext cx="7605712" cy="1104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Основні екрани: Splash screen, Login/SignUp, Home page, Food page, Sport page, User page, Admin page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Модульна структура: кожен екран — окремий фрейм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Головна навігація — нижній таб-бар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1613" y="1871663"/>
            <a:ext cx="2976563" cy="3095625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47663" y="776288"/>
            <a:ext cx="7481008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Опис програмного забезпечення, що було використано у дослідженні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347663" y="2081212"/>
            <a:ext cx="4191000" cy="1381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Процес розробки: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Створення вайрфреймів</a:t>
            </a:r>
            <a:endParaRPr lang="en-US" sz="1800" dirty="0"/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Розробка </a:t>
            </a:r>
            <a:r>
              <a:rPr lang="en-US" sz="1800" kern="0" spc="-36" dirty="0" err="1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інтерактивних</a:t>
            </a: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 </a:t>
            </a:r>
            <a:r>
              <a:rPr lang="en-US" sz="1800" kern="0" spc="-36" dirty="0" err="1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прототипів</a:t>
            </a:r>
            <a:endParaRPr lang="en-US" sz="1800" kern="0" spc="-36" dirty="0">
              <a:solidFill>
                <a:srgbClr val="000000">
                  <a:alpha val="99000"/>
                </a:srgbClr>
              </a:solidFill>
              <a:latin typeface="Times New Roman" pitchFamily="34" charset="0"/>
              <a:ea typeface="Times New Roman" pitchFamily="34" charset="-122"/>
              <a:cs typeface="Times New Roman" pitchFamily="34" charset="-120"/>
            </a:endParaRPr>
          </a:p>
          <a:p>
            <a:pPr marL="342900" indent="-342900" algn="l">
              <a:lnSpc>
                <a:spcPts val="2160"/>
              </a:lnSpc>
              <a:buSzPct val="100000"/>
              <a:buChar char="•"/>
            </a:pP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Вибрані технології: Figma, Google Fonts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6588" y="1533525"/>
            <a:ext cx="1518503" cy="308133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47663" y="776288"/>
            <a:ext cx="68818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Дизайн системи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347663" y="1804988"/>
            <a:ext cx="7429500" cy="1381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Основні методи: аналіз цільової аудиторії, створення вайрфреймів</a:t>
            </a: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Послідовність: від вайрфреймів до прототипу</a:t>
            </a: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Технології: Figma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3" y="304800"/>
            <a:ext cx="1666875" cy="3048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025" y="304800"/>
            <a:ext cx="1500188" cy="342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3" y="4386263"/>
            <a:ext cx="676275" cy="4572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464" y="1204912"/>
            <a:ext cx="1362075" cy="2733675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1021" y="2109788"/>
            <a:ext cx="1245784" cy="250507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347663" y="776288"/>
            <a:ext cx="68818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4320"/>
              </a:lnSpc>
              <a:buNone/>
            </a:pPr>
            <a:r>
              <a:rPr lang="en-US" sz="3600" b="1" kern="0" spc="-72" dirty="0">
                <a:solidFill>
                  <a:srgbClr val="000000">
                    <a:alpha val="99000"/>
                  </a:srgbClr>
                </a:solidFill>
                <a:latin typeface="Cormorant Garamond" pitchFamily="34" charset="0"/>
                <a:ea typeface="Cormorant Garamond" pitchFamily="34" charset="-122"/>
                <a:cs typeface="Cormorant Garamond" pitchFamily="34" charset="-120"/>
              </a:rPr>
              <a:t>Приклад реалізації</a:t>
            </a:r>
            <a:endParaRPr lang="en-US" sz="3600" dirty="0"/>
          </a:p>
        </p:txBody>
      </p:sp>
      <p:sp>
        <p:nvSpPr>
          <p:cNvPr id="8" name="Text 1"/>
          <p:cNvSpPr/>
          <p:nvPr/>
        </p:nvSpPr>
        <p:spPr>
          <a:xfrm>
            <a:off x="347663" y="1662113"/>
            <a:ext cx="6519863" cy="552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Скріншоти основних екранів: головна, додавання їжі, статистика</a:t>
            </a:r>
            <a:endParaRPr lang="en-US" sz="1800" dirty="0"/>
          </a:p>
          <a:p>
            <a:pPr marL="0" indent="0" algn="l">
              <a:lnSpc>
                <a:spcPts val="2160"/>
              </a:lnSpc>
              <a:buNone/>
            </a:pPr>
            <a:r>
              <a:rPr lang="en-US" sz="1800" kern="0" spc="-36" dirty="0">
                <a:solidFill>
                  <a:srgbClr val="000000">
                    <a:alpha val="99000"/>
                  </a:srgbClr>
                </a:solidFill>
                <a:latin typeface="Times New Roman" pitchFamily="34" charset="0"/>
                <a:ea typeface="Times New Roman" pitchFamily="34" charset="-122"/>
                <a:cs typeface="Times New Roman" pitchFamily="34" charset="-120"/>
              </a:rPr>
              <a:t>Візуалізація: графіки, індикатори прогресу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334</Words>
  <Application>Microsoft Office PowerPoint</Application>
  <PresentationFormat>Экран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Cormorant Garamond</vt:lpstr>
      <vt:lpstr>Inter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Alina Taranova</cp:lastModifiedBy>
  <cp:revision>2</cp:revision>
  <dcterms:created xsi:type="dcterms:W3CDTF">2025-06-04T14:28:29Z</dcterms:created>
  <dcterms:modified xsi:type="dcterms:W3CDTF">2025-06-04T14:30:05Z</dcterms:modified>
</cp:coreProperties>
</file>