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8" r:id="rId13"/>
    <p:sldId id="269" r:id="rId14"/>
    <p:sldId id="267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006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35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apigenerator.spac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601928" cy="987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REST API сервісів на основі схеми реляційної бази даних (Frontend)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38984" y="361080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Терновський Денис Серг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йович</a:t>
            </a:r>
            <a:r>
              <a:rPr lang="u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-22-9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/>
            <a:r>
              <a:rPr lang="u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</a:t>
            </a:r>
            <a:r>
              <a:rPr lang="uk-UA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доц. кафедри ПІ Наталія Русакова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червня 2025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943" y="4315474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69AAC-87B1-421A-B8E1-F5567BFA4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279" y="161585"/>
            <a:ext cx="1695818" cy="1522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FB1FA5-6885-43E0-8654-E198D77D1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036" y="306030"/>
            <a:ext cx="1727719" cy="1373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4D38D-8158-4751-978E-41EEABB05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097" y="161585"/>
            <a:ext cx="1558243" cy="1522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A2D5F-C6F1-4B7E-BE2B-317AEC4EA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11" y="2717975"/>
            <a:ext cx="3832207" cy="1681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156BF-AC17-4E7C-BC7C-030E0F0DC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11" y="820023"/>
            <a:ext cx="3996933" cy="1897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415762-22A8-449B-A324-CEEF1C527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2765" y="1691021"/>
            <a:ext cx="3122757" cy="31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5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B5298-66AA-4DD8-8E94-9C500EB13F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2521" y="648565"/>
            <a:ext cx="5409013" cy="3740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DDB575-2EDC-4950-A968-D7C564D1A492}"/>
              </a:ext>
            </a:extLst>
          </p:cNvPr>
          <p:cNvSpPr/>
          <p:nvPr/>
        </p:nvSpPr>
        <p:spPr>
          <a:xfrm>
            <a:off x="2595761" y="4411483"/>
            <a:ext cx="4176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Діаграми активності процесу управління проєктами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7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97001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uk-UA" dirty="0">
                <a:highlight>
                  <a:srgbClr val="FFFFFF"/>
                </a:highlight>
              </a:rPr>
              <a:t>Функціональне тестування: Цей підвид тестування був спрямований на перевірку відповідності реалізованого функціоналу поставленим вимогам та очікуваній бізнес-логіці. Була здійснена скрупульозна перевірка всіх Use-case діаграми та діаграм активності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uk-UA" dirty="0">
                <a:highlight>
                  <a:srgbClr val="FFFFFF"/>
                </a:highlight>
              </a:rPr>
              <a:t>нефункціональне тестування: Цей напрямок тестування зосереджувався на перевірці характеристик системи, які не пов'язані безпосередньо з бізнес-логікою, але є критично важливими для сприйняття користувачем та загальної якості продукту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E6F4B-F547-4932-901F-805C14D7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08" y="645024"/>
            <a:ext cx="2370339" cy="4305563"/>
          </a:xfrm>
          <a:prstGeom prst="rect">
            <a:avLst/>
          </a:prstGeom>
        </p:spPr>
      </p:pic>
      <p:pic>
        <p:nvPicPr>
          <p:cNvPr id="7" name="Picture 6" descr="https://lh7-rt.googleusercontent.com/docsz/AD_4nXee31ydAM_-LDjdm1X5x5XfHWZPlRDny99zQ0wuomO0Fi4qws2QaItzpgkPms2pU9NpftVzG6kjYw2LzSWAEC0ey3KAwqTcU-rcbaqne3-1YzpBLax1PyP2iWaF7Q1iWShOXg_OXad-w4JIb6vNwlU?key=laR3sBHC2JkviyJ98pWuHQ">
            <a:extLst>
              <a:ext uri="{FF2B5EF4-FFF2-40B4-BE49-F238E27FC236}">
                <a16:creationId xmlns:a16="http://schemas.microsoft.com/office/drawing/2014/main" id="{5962CA20-5752-4AF1-B4E0-868EEB8FF9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5" y="770574"/>
            <a:ext cx="3082568" cy="404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lh7-rt.googleusercontent.com/docsz/AD_4nXc9ujLDB7a9fh28MdCnWIdZakPLu-zghCjWpBqME3wf6G_MbMBa-dSs73iBRCszfJop-s6kCVEWMoJlrKqdVl_dzDlVfTWlqz-s5Fckgf9qzTMcaIgTp8asy6f5buULib9sHSdA3E8DlTjgbG8LUg?key=laR3sBHC2JkviyJ98pWuHQ">
            <a:extLst>
              <a:ext uri="{FF2B5EF4-FFF2-40B4-BE49-F238E27FC236}">
                <a16:creationId xmlns:a16="http://schemas.microsoft.com/office/drawing/2014/main" id="{15C9E909-57E7-4D48-B9F2-6153A7C99D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062" y="770574"/>
            <a:ext cx="3154446" cy="4143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90075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dirty="0"/>
              <a:t>Успішно розроблено клієнтську частину системи для автоматизації генерації </a:t>
            </a:r>
            <a:r>
              <a:rPr lang="en-US" dirty="0"/>
              <a:t>REST API </a:t>
            </a:r>
            <a:r>
              <a:rPr lang="ru-RU" dirty="0"/>
              <a:t>на основі візуальної схеми БД з використанням сучасного стеку технологій (</a:t>
            </a:r>
            <a:r>
              <a:rPr lang="en-US" dirty="0"/>
              <a:t>React, </a:t>
            </a:r>
            <a:r>
              <a:rPr lang="en-US" dirty="0" err="1"/>
              <a:t>Vite</a:t>
            </a:r>
            <a:r>
              <a:rPr lang="en-US" dirty="0"/>
              <a:t>, </a:t>
            </a:r>
            <a:r>
              <a:rPr lang="en-US" dirty="0" err="1"/>
              <a:t>ReactFlow</a:t>
            </a:r>
            <a:r>
              <a:rPr lang="en-US" dirty="0"/>
              <a:t>, Tailwind CSS). </a:t>
            </a:r>
            <a:r>
              <a:rPr lang="ru-RU" dirty="0"/>
              <a:t>Реалізовано повний функціонал: автентифікацію, управління проєктами, інтерактивний візуальний редактор схеми та інтеграцію з процесами генерації коду. незважаючи на виявлені обмеження у роботі зі складними зв'язками та орієнтацію на </a:t>
            </a:r>
            <a:r>
              <a:rPr lang="en-US" dirty="0"/>
              <a:t>MongoDB, </a:t>
            </a:r>
            <a:r>
              <a:rPr lang="ru-RU" dirty="0"/>
              <a:t>система демонструє життєздатність підходу та готовність до подальшого розвитку як ефективний інструмент для прискорення розробки </a:t>
            </a:r>
            <a:r>
              <a:rPr lang="en-US" dirty="0"/>
              <a:t>API.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uk-UA" dirty="0"/>
              <a:t>Метою роботи є розробка фронтенд-інструменту, який на основі структури даних забезпечує інтуїтивно зрозумілий інтерфейс із підтримкою CRUD-операцій, інтерактивною візуалізацією даних та інтеграцією з бібліотеками для управління станом. Програмне рішення створено із застосуванням фреймворку React, інструменту Vite та бібліотек Axios, React-Router-DOM, Reactflow, Zustand, зі стилізацією через TailwindCSS. Як середовище розробки використовувалося Visual Studio Code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uk-UA" dirty="0"/>
              <a:t>Основне завдання такого інструменту – автоматизація створення серверної частини застосунків, що суттєво знижує час розробки, мінімізує кількість помилок при ручному написанні коду та полегшує підтримку програмного забезпечення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Перелік досліджених  конкурентів: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- </a:t>
            </a:r>
            <a:r>
              <a:rPr lang="en-US" dirty="0">
                <a:highlight>
                  <a:srgbClr val="FFFFFF"/>
                </a:highlight>
              </a:rPr>
              <a:t>React Query</a:t>
            </a:r>
            <a:r>
              <a:rPr lang="ru-RU" dirty="0">
                <a:highlight>
                  <a:srgbClr val="FFFFFF"/>
                </a:highlight>
              </a:rPr>
              <a:t>	- PostGraphile		-Strapi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- </a:t>
            </a:r>
            <a:r>
              <a:rPr lang="ru-RU" dirty="0">
                <a:highlight>
                  <a:srgbClr val="FFFFFF"/>
                </a:highlight>
              </a:rPr>
              <a:t>Zustand		- Hasura			</a:t>
            </a:r>
            <a:endParaRPr lang="en-US" dirty="0">
              <a:highlight>
                <a:srgbClr val="FFFFFF"/>
              </a:highlight>
            </a:endParaRPr>
          </a:p>
          <a:p>
            <a:pPr marL="0" lvl="0" indent="0">
              <a:spcBef>
                <a:spcPts val="1500"/>
              </a:spcBef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>
                <a:highlight>
                  <a:srgbClr val="FFFFFF"/>
                </a:highlight>
              </a:rPr>
              <a:t>Аналіз аналогів показує, що існують потужні інструменти та платформи, які автоматизують створення </a:t>
            </a:r>
            <a:r>
              <a:rPr lang="en-US" dirty="0">
                <a:highlight>
                  <a:srgbClr val="FFFFFF"/>
                </a:highlight>
              </a:rPr>
              <a:t>API </a:t>
            </a:r>
            <a:r>
              <a:rPr lang="ru-RU" dirty="0">
                <a:highlight>
                  <a:srgbClr val="FFFFFF"/>
                </a:highlight>
              </a:rPr>
              <a:t>на основі моделі даних. Однак, </a:t>
            </a:r>
            <a:r>
              <a:rPr lang="en-US" dirty="0" err="1">
                <a:highlight>
                  <a:srgbClr val="FFFFFF"/>
                </a:highlight>
              </a:rPr>
              <a:t>PostGraphile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ru-RU" dirty="0">
                <a:highlight>
                  <a:srgbClr val="FFFFFF"/>
                </a:highlight>
              </a:rPr>
              <a:t>та </a:t>
            </a:r>
            <a:r>
              <a:rPr lang="en-US" dirty="0" err="1">
                <a:highlight>
                  <a:srgbClr val="FFFFFF"/>
                </a:highlight>
              </a:rPr>
              <a:t>Hasura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ru-RU" dirty="0">
                <a:highlight>
                  <a:srgbClr val="FFFFFF"/>
                </a:highlight>
              </a:rPr>
              <a:t>фокусуються на </a:t>
            </a:r>
            <a:r>
              <a:rPr lang="en-US" dirty="0" err="1">
                <a:highlight>
                  <a:srgbClr val="FFFFFF"/>
                </a:highlight>
              </a:rPr>
              <a:t>GraphQL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ru-RU" dirty="0">
                <a:highlight>
                  <a:srgbClr val="FFFFFF"/>
                </a:highlight>
              </a:rPr>
              <a:t>і вимагають вже існуючої бази даних або підключення до неї, не надаючи при цьому візуального редактора </a:t>
            </a:r>
            <a:r>
              <a:rPr lang="en-US" dirty="0">
                <a:highlight>
                  <a:srgbClr val="FFFFFF"/>
                </a:highlight>
              </a:rPr>
              <a:t>ER</a:t>
            </a:r>
            <a:r>
              <a:rPr lang="ru-RU" dirty="0">
                <a:highlight>
                  <a:srgbClr val="FFFFFF"/>
                </a:highlight>
              </a:rPr>
              <a:t>-діаграм у класичному розумінні та не генеруючи завантажуваний код бекенду. </a:t>
            </a:r>
            <a:r>
              <a:rPr lang="en-US" dirty="0" err="1">
                <a:highlight>
                  <a:srgbClr val="FFFFFF"/>
                </a:highlight>
              </a:rPr>
              <a:t>Strapi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ru-RU" dirty="0">
                <a:highlight>
                  <a:srgbClr val="FFFFFF"/>
                </a:highlight>
              </a:rPr>
              <a:t>є повноцінною </a:t>
            </a:r>
            <a:r>
              <a:rPr lang="en-US" dirty="0">
                <a:highlight>
                  <a:srgbClr val="FFFFFF"/>
                </a:highlight>
              </a:rPr>
              <a:t>CMS</a:t>
            </a:r>
            <a:r>
              <a:rPr lang="ru-RU" dirty="0">
                <a:highlight>
                  <a:srgbClr val="FFFFFF"/>
                </a:highlight>
              </a:rPr>
              <a:t>, а генерація </a:t>
            </a:r>
            <a:r>
              <a:rPr lang="en-US" dirty="0">
                <a:highlight>
                  <a:srgbClr val="FFFFFF"/>
                </a:highlight>
              </a:rPr>
              <a:t>API </a:t>
            </a:r>
            <a:r>
              <a:rPr lang="ru-RU" dirty="0">
                <a:highlight>
                  <a:srgbClr val="FFFFFF"/>
                </a:highlight>
              </a:rPr>
              <a:t>є частиною її функціоналу управління контентом, а не окремим інструментом для розробки довільних </a:t>
            </a:r>
            <a:r>
              <a:rPr lang="en-US" dirty="0">
                <a:highlight>
                  <a:srgbClr val="FFFFFF"/>
                </a:highlight>
              </a:rPr>
              <a:t>API</a:t>
            </a: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114300" indent="457200">
              <a:lnSpc>
                <a:spcPct val="170000"/>
              </a:lnSpc>
              <a:buNone/>
            </a:pPr>
            <a:r>
              <a:rPr lang="uk-UA" dirty="0">
                <a:highlight>
                  <a:srgbClr val="FFFFFF"/>
                </a:highlight>
              </a:rPr>
              <a:t>Метою проєкту є розробка клієнтської частини вебзастосунку, що надасть розробникам інтуїтивно зрозумілий інтерфейс для:</a:t>
            </a:r>
            <a:endParaRPr lang="en-US" dirty="0">
              <a:highlight>
                <a:srgbClr val="FFFFFF"/>
              </a:highlight>
            </a:endParaRPr>
          </a:p>
          <a:p>
            <a:pPr lvl="0"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візуального проєктування моделі даних (схеми бази даних);</a:t>
            </a:r>
            <a:endParaRPr lang="en-US" dirty="0">
              <a:highlight>
                <a:srgbClr val="FFFFFF"/>
              </a:highlight>
            </a:endParaRPr>
          </a:p>
          <a:p>
            <a:pPr lvl="0"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конфігурації властивостей сутностей та полів, включаючи визначення зв'язків та правил генерації тестових даних;</a:t>
            </a:r>
            <a:endParaRPr lang="en-US" dirty="0">
              <a:highlight>
                <a:srgbClr val="FFFFFF"/>
              </a:highlight>
            </a:endParaRPr>
          </a:p>
          <a:p>
            <a:pPr lvl="0"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ініціації процесу автоматичної генерації коду базової REST API на основі розробленої схеми;</a:t>
            </a:r>
            <a:endParaRPr lang="en-US" dirty="0">
              <a:highlight>
                <a:srgbClr val="FFFFFF"/>
              </a:highlight>
            </a:endParaRPr>
          </a:p>
          <a:p>
            <a:pPr lvl="0"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попереднього перегляду згенерованого коду та тестових даних;</a:t>
            </a:r>
            <a:endParaRPr lang="en-US" dirty="0">
              <a:highlight>
                <a:srgbClr val="FFFFFF"/>
              </a:highlight>
            </a:endParaRPr>
          </a:p>
          <a:p>
            <a:pPr lvl="0"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завантаження готового проєкту API для подальшого використання та розширення.</a:t>
            </a:r>
            <a:endParaRPr lang="en-US" dirty="0">
              <a:highlight>
                <a:srgbClr val="FFFFFF"/>
              </a:highlight>
            </a:endParaRPr>
          </a:p>
          <a:p>
            <a:pPr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Для досягнення цієї мети необхідно розв'язати наступні задачі:</a:t>
            </a:r>
            <a:endParaRPr lang="en-US" dirty="0">
              <a:highlight>
                <a:srgbClr val="FFFFFF"/>
              </a:highlight>
            </a:endParaRPr>
          </a:p>
          <a:p>
            <a:pPr lvl="0"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Розробити інтерактивний користувацький інтерфейс клієнтської частини вебзастосунку з використанням сучасних вебтехнологій (React, Vite, Tailwind CSS).</a:t>
            </a:r>
            <a:endParaRPr lang="en-US" dirty="0">
              <a:highlight>
                <a:srgbClr val="FFFFFF"/>
              </a:highlight>
            </a:endParaRPr>
          </a:p>
          <a:p>
            <a:pPr lvl="0"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Реалізувати систему управління обліковими записами користувачів (реєстрація, вхід, вихід, відновлення пароля) для персоналізації роботи та збереження проєктів.</a:t>
            </a:r>
            <a:endParaRPr lang="en-US" dirty="0">
              <a:highlight>
                <a:srgbClr val="FFFFFF"/>
              </a:highlight>
            </a:endParaRPr>
          </a:p>
          <a:p>
            <a:pPr lvl="0"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Створити функціонал управління проєктами користувача, що включає можливість створення нових проєктів, перегляд списку існуючих, відкриття для редагування/генерації та видалення проєктів.</a:t>
            </a:r>
            <a:endParaRPr lang="en-US" dirty="0">
              <a:highlight>
                <a:srgbClr val="FFFFFF"/>
              </a:highlight>
            </a:endParaRPr>
          </a:p>
          <a:p>
            <a:pPr lvl="0" indent="457200">
              <a:lnSpc>
                <a:spcPct val="170000"/>
              </a:lnSpc>
              <a:buFont typeface="Symbol" panose="05050102010706020507" pitchFamily="18" charset="2"/>
              <a:buChar char=""/>
            </a:pPr>
            <a:r>
              <a:rPr lang="uk-UA" dirty="0">
                <a:highlight>
                  <a:srgbClr val="FFFFFF"/>
                </a:highlight>
              </a:rPr>
              <a:t>Розробити модуль візуального редактора схеми бази даних (ER-діаграми), який дозволить користувачеві графічно додавати, видаляти, переміщати та редагувати сутності (таблиці).</a:t>
            </a:r>
            <a:endParaRPr lang="en-US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44132"/>
            <a:ext cx="8520600" cy="3835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indent="457200">
              <a:lnSpc>
                <a:spcPct val="170000"/>
              </a:lnSpc>
              <a:buFont typeface="Symbol" panose="05050102010706020507" pitchFamily="18" charset="2"/>
              <a:buChar char="¾"/>
            </a:pPr>
            <a:r>
              <a:rPr lang="ru-RU" dirty="0">
                <a:highlight>
                  <a:srgbClr val="FFFFFF"/>
                </a:highlight>
              </a:rPr>
              <a:t>Для прискорення розробки та оптимізації процесу збірки використано інструмент </a:t>
            </a:r>
            <a:r>
              <a:rPr lang="en-US" b="1" dirty="0" err="1">
                <a:highlight>
                  <a:srgbClr val="FFFFFF"/>
                </a:highlight>
              </a:rPr>
              <a:t>Vite</a:t>
            </a:r>
            <a:r>
              <a:rPr lang="ru-RU" dirty="0">
                <a:highlight>
                  <a:srgbClr val="FFFFFF"/>
                </a:highlight>
              </a:rPr>
              <a:t>. Стилізація інтерфейсу здійснюється за допомогою </a:t>
            </a:r>
            <a:r>
              <a:rPr lang="en-US" b="1" dirty="0">
                <a:highlight>
                  <a:srgbClr val="FFFFFF"/>
                </a:highlight>
              </a:rPr>
              <a:t>Tailwind CSS</a:t>
            </a:r>
            <a:r>
              <a:rPr lang="ru-RU" dirty="0">
                <a:highlight>
                  <a:srgbClr val="FFFFFF"/>
                </a:highlight>
              </a:rPr>
              <a:t>. Це утилітний </a:t>
            </a:r>
            <a:r>
              <a:rPr lang="en-US" dirty="0">
                <a:highlight>
                  <a:srgbClr val="FFFFFF"/>
                </a:highlight>
              </a:rPr>
              <a:t>CSS</a:t>
            </a:r>
            <a:r>
              <a:rPr lang="ru-RU" dirty="0">
                <a:highlight>
                  <a:srgbClr val="FFFFFF"/>
                </a:highlight>
              </a:rPr>
              <a:t>-фреймворк, який дозволяє швидко будувати власні дизайни, комбінуючи класи низького рівня безпотреби писати значну кількість кастомного </a:t>
            </a:r>
            <a:r>
              <a:rPr lang="en-US" dirty="0">
                <a:highlight>
                  <a:srgbClr val="FFFFFF"/>
                </a:highlight>
              </a:rPr>
              <a:t>CSS</a:t>
            </a:r>
            <a:r>
              <a:rPr lang="ru-RU" dirty="0">
                <a:highlight>
                  <a:srgbClr val="FFFFFF"/>
                </a:highlight>
              </a:rPr>
              <a:t>.</a:t>
            </a:r>
            <a:endParaRPr lang="en-US" dirty="0">
              <a:highlight>
                <a:srgbClr val="FFFFFF"/>
              </a:highlight>
            </a:endParaRPr>
          </a:p>
          <a:p>
            <a:pPr marL="0" indent="457200">
              <a:lnSpc>
                <a:spcPct val="170000"/>
              </a:lnSpc>
              <a:buFont typeface="Symbol" panose="05050102010706020507" pitchFamily="18" charset="2"/>
              <a:buChar char="¾"/>
            </a:pPr>
            <a:r>
              <a:rPr lang="ru-RU" dirty="0">
                <a:highlight>
                  <a:srgbClr val="FFFFFF"/>
                </a:highlight>
              </a:rPr>
              <a:t>Взаємодія з бекенд </a:t>
            </a:r>
            <a:r>
              <a:rPr lang="en-US" dirty="0">
                <a:highlight>
                  <a:srgbClr val="FFFFFF"/>
                </a:highlight>
              </a:rPr>
              <a:t>API </a:t>
            </a:r>
            <a:r>
              <a:rPr lang="ru-RU" dirty="0">
                <a:highlight>
                  <a:srgbClr val="FFFFFF"/>
                </a:highlight>
              </a:rPr>
              <a:t>реалізована за допомогою бібліотеки </a:t>
            </a:r>
            <a:r>
              <a:rPr lang="en-US" b="1" dirty="0" err="1">
                <a:highlight>
                  <a:srgbClr val="FFFFFF"/>
                </a:highlight>
              </a:rPr>
              <a:t>Axios</a:t>
            </a:r>
            <a:r>
              <a:rPr lang="ru-RU" dirty="0">
                <a:highlight>
                  <a:srgbClr val="FFFFFF"/>
                </a:highlight>
              </a:rPr>
              <a:t>. </a:t>
            </a:r>
            <a:r>
              <a:rPr lang="en-US" dirty="0" err="1">
                <a:highlight>
                  <a:srgbClr val="FFFFFF"/>
                </a:highlight>
              </a:rPr>
              <a:t>Axios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ru-RU" dirty="0">
                <a:highlight>
                  <a:srgbClr val="FFFFFF"/>
                </a:highlight>
              </a:rPr>
              <a:t>є зручним </a:t>
            </a:r>
            <a:r>
              <a:rPr lang="en-US" dirty="0">
                <a:highlight>
                  <a:srgbClr val="FFFFFF"/>
                </a:highlight>
              </a:rPr>
              <a:t>HTTP</a:t>
            </a:r>
            <a:r>
              <a:rPr lang="ru-RU" dirty="0">
                <a:highlight>
                  <a:srgbClr val="FFFFFF"/>
                </a:highlight>
              </a:rPr>
              <a:t>-клієнтом для браузерів та </a:t>
            </a:r>
            <a:r>
              <a:rPr lang="en-US" dirty="0">
                <a:highlight>
                  <a:srgbClr val="FFFFFF"/>
                </a:highlight>
              </a:rPr>
              <a:t>Node</a:t>
            </a:r>
            <a:r>
              <a:rPr lang="ru-RU" dirty="0">
                <a:highlight>
                  <a:srgbClr val="FFFFFF"/>
                </a:highlight>
              </a:rPr>
              <a:t>.</a:t>
            </a:r>
            <a:r>
              <a:rPr lang="en-US" dirty="0" err="1">
                <a:highlight>
                  <a:srgbClr val="FFFFFF"/>
                </a:highlight>
              </a:rPr>
              <a:t>js</a:t>
            </a:r>
            <a:r>
              <a:rPr lang="ru-RU" dirty="0">
                <a:highlight>
                  <a:srgbClr val="FFFFFF"/>
                </a:highlight>
              </a:rPr>
              <a:t>, який спрощує виконання асинхронних запитів до сервера та обробку відповідей, включаючи автоматичне перетворення </a:t>
            </a:r>
            <a:r>
              <a:rPr lang="en-US" dirty="0">
                <a:highlight>
                  <a:srgbClr val="FFFFFF"/>
                </a:highlight>
              </a:rPr>
              <a:t>JSON </a:t>
            </a:r>
            <a:r>
              <a:rPr lang="ru-RU" dirty="0">
                <a:highlight>
                  <a:srgbClr val="FFFFFF"/>
                </a:highlight>
              </a:rPr>
              <a:t>даних.</a:t>
            </a:r>
            <a:endParaRPr lang="en-US" dirty="0">
              <a:highlight>
                <a:srgbClr val="FFFFFF"/>
              </a:highlight>
            </a:endParaRPr>
          </a:p>
          <a:p>
            <a:pPr marL="0" indent="457200">
              <a:lnSpc>
                <a:spcPct val="170000"/>
              </a:lnSpc>
              <a:buFont typeface="Symbol" panose="05050102010706020507" pitchFamily="18" charset="2"/>
              <a:buChar char="¾"/>
            </a:pPr>
            <a:r>
              <a:rPr lang="ru-RU" dirty="0">
                <a:highlight>
                  <a:srgbClr val="FFFFFF"/>
                </a:highlight>
              </a:rPr>
              <a:t>Маршрутизація в межах </a:t>
            </a:r>
            <a:r>
              <a:rPr lang="en-US" dirty="0">
                <a:highlight>
                  <a:srgbClr val="FFFFFF"/>
                </a:highlight>
              </a:rPr>
              <a:t>SPA </a:t>
            </a:r>
            <a:r>
              <a:rPr lang="ru-RU" dirty="0">
                <a:highlight>
                  <a:srgbClr val="FFFFFF"/>
                </a:highlight>
              </a:rPr>
              <a:t>забезпечується бібліотекою </a:t>
            </a:r>
            <a:r>
              <a:rPr lang="en-US" b="1" dirty="0">
                <a:highlight>
                  <a:srgbClr val="FFFFFF"/>
                </a:highlight>
              </a:rPr>
              <a:t>React Router</a:t>
            </a:r>
            <a:r>
              <a:rPr lang="ru-RU" dirty="0">
                <a:highlight>
                  <a:srgbClr val="FFFFFF"/>
                </a:highlight>
              </a:rPr>
              <a:t>. Це дозволяє асоціювати </a:t>
            </a:r>
            <a:r>
              <a:rPr lang="en-US" dirty="0">
                <a:highlight>
                  <a:srgbClr val="FFFFFF"/>
                </a:highlight>
              </a:rPr>
              <a:t>URL</a:t>
            </a:r>
            <a:r>
              <a:rPr lang="ru-RU" dirty="0">
                <a:highlight>
                  <a:srgbClr val="FFFFFF"/>
                </a:highlight>
              </a:rPr>
              <a:t>-адреси з різними компонентами застосунку, реалізуючи навігацію між сторінками (наприклад, головна, вхід, реєстрація, проєкти, конструктор) без повного перезавантаження браузера.</a:t>
            </a:r>
            <a:endParaRPr lang="en-US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34100"/>
            <a:ext cx="298014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1000" dirty="0">
                <a:highlight>
                  <a:srgbClr val="FFFFFF"/>
                </a:highlight>
              </a:rPr>
              <a:t>Реалізація клієнтської частини застосунку виконана з використанням сучасного стеку технологій, включаючи бібліотеку </a:t>
            </a:r>
            <a:r>
              <a:rPr lang="en-US" sz="1000" dirty="0">
                <a:highlight>
                  <a:srgbClr val="FFFFFF"/>
                </a:highlight>
              </a:rPr>
              <a:t>React </a:t>
            </a:r>
            <a:r>
              <a:rPr lang="ru-RU" sz="1000" dirty="0">
                <a:highlight>
                  <a:srgbClr val="FFFFFF"/>
                </a:highlight>
              </a:rPr>
              <a:t>для побудови користувацького інтерфейсу, інструмент збірки </a:t>
            </a:r>
            <a:r>
              <a:rPr lang="en-US" sz="1000" dirty="0" err="1">
                <a:highlight>
                  <a:srgbClr val="FFFFFF"/>
                </a:highlight>
              </a:rPr>
              <a:t>Vite</a:t>
            </a:r>
            <a:r>
              <a:rPr lang="ru-RU" sz="1000" dirty="0">
                <a:highlight>
                  <a:srgbClr val="FFFFFF"/>
                </a:highlight>
              </a:rPr>
              <a:t>, фреймворк стилів </a:t>
            </a:r>
            <a:r>
              <a:rPr lang="en-US" sz="1000" dirty="0">
                <a:highlight>
                  <a:srgbClr val="FFFFFF"/>
                </a:highlight>
              </a:rPr>
              <a:t>Tailwind CSS </a:t>
            </a:r>
            <a:r>
              <a:rPr lang="ru-RU" sz="1000" dirty="0">
                <a:highlight>
                  <a:srgbClr val="FFFFFF"/>
                </a:highlight>
              </a:rPr>
              <a:t>для швидкої та гнучкої розробки інтерфейсу. Для візуалізації та взаємодії зі схемою бази даних використовується бібліотека </a:t>
            </a:r>
            <a:r>
              <a:rPr lang="en-US" sz="1000" dirty="0" err="1">
                <a:highlight>
                  <a:srgbClr val="FFFFFF"/>
                </a:highlight>
              </a:rPr>
              <a:t>ReactFlow</a:t>
            </a:r>
            <a:r>
              <a:rPr lang="ru-RU" sz="1000" dirty="0">
                <a:highlight>
                  <a:srgbClr val="FFFFFF"/>
                </a:highlight>
              </a:rPr>
              <a:t>. Управління станом застосунку здійснюється за допомогою бібліотеки </a:t>
            </a:r>
            <a:r>
              <a:rPr lang="en-US" sz="1000" dirty="0" err="1">
                <a:highlight>
                  <a:srgbClr val="FFFFFF"/>
                </a:highlight>
              </a:rPr>
              <a:t>Zustand</a:t>
            </a:r>
            <a:r>
              <a:rPr lang="ru-RU" sz="1000" dirty="0">
                <a:highlight>
                  <a:srgbClr val="FFFFFF"/>
                </a:highlight>
              </a:rPr>
              <a:t>. Анімації реалізовані за допомогою </a:t>
            </a:r>
            <a:r>
              <a:rPr lang="en-US" sz="1000" dirty="0">
                <a:highlight>
                  <a:srgbClr val="FFFFFF"/>
                </a:highlight>
              </a:rPr>
              <a:t>Framer Motion</a:t>
            </a:r>
            <a:r>
              <a:rPr lang="ru-RU" sz="1000" dirty="0">
                <a:highlight>
                  <a:srgbClr val="FFFFFF"/>
                </a:highlight>
              </a:rPr>
              <a:t>, а </a:t>
            </a:r>
            <a:r>
              <a:rPr lang="en-US" sz="1000" dirty="0">
                <a:highlight>
                  <a:srgbClr val="FFFFFF"/>
                </a:highlight>
              </a:rPr>
              <a:t>HTTP</a:t>
            </a:r>
            <a:r>
              <a:rPr lang="ru-RU" sz="1000" dirty="0">
                <a:highlight>
                  <a:srgbClr val="FFFFFF"/>
                </a:highlight>
              </a:rPr>
              <a:t>-запити до бекенду виконуються за допомогою </a:t>
            </a:r>
            <a:r>
              <a:rPr lang="en-US" sz="1000" dirty="0" err="1">
                <a:highlight>
                  <a:srgbClr val="FFFFFF"/>
                </a:highlight>
              </a:rPr>
              <a:t>Axios</a:t>
            </a:r>
            <a:r>
              <a:rPr lang="ru-RU" sz="1000" dirty="0">
                <a:highlight>
                  <a:srgbClr val="FFFFFF"/>
                </a:highlight>
              </a:rPr>
              <a:t>. Для маршрутизації в межах односторінкового застосунку використовується </a:t>
            </a:r>
            <a:r>
              <a:rPr lang="en-US" sz="1000" dirty="0">
                <a:highlight>
                  <a:srgbClr val="FFFFFF"/>
                </a:highlight>
              </a:rPr>
              <a:t>React Router</a:t>
            </a:r>
            <a:r>
              <a:rPr lang="ru-RU" sz="1000" dirty="0">
                <a:highlight>
                  <a:srgbClr val="FFFFFF"/>
                </a:highlight>
              </a:rPr>
              <a:t>.</a:t>
            </a:r>
            <a:endParaRPr sz="1000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76CE3-F860-46F7-B9E1-5F12BADA56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50397" y="1267600"/>
            <a:ext cx="4981903" cy="2780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21159" y="202250"/>
            <a:ext cx="8520600" cy="40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/>
              <a:t>Опис програмного забезпечення, що було використано у дослідженні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892F13-F4E2-4F2F-891D-43E2DC4F0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7096"/>
              </p:ext>
            </p:extLst>
          </p:nvPr>
        </p:nvGraphicFramePr>
        <p:xfrm>
          <a:off x="372065" y="608124"/>
          <a:ext cx="8065640" cy="3919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410">
                  <a:extLst>
                    <a:ext uri="{9D8B030D-6E8A-4147-A177-3AD203B41FA5}">
                      <a16:colId xmlns:a16="http://schemas.microsoft.com/office/drawing/2014/main" val="3954737811"/>
                    </a:ext>
                  </a:extLst>
                </a:gridCol>
                <a:gridCol w="2016410">
                  <a:extLst>
                    <a:ext uri="{9D8B030D-6E8A-4147-A177-3AD203B41FA5}">
                      <a16:colId xmlns:a16="http://schemas.microsoft.com/office/drawing/2014/main" val="2803435464"/>
                    </a:ext>
                  </a:extLst>
                </a:gridCol>
                <a:gridCol w="2016410">
                  <a:extLst>
                    <a:ext uri="{9D8B030D-6E8A-4147-A177-3AD203B41FA5}">
                      <a16:colId xmlns:a16="http://schemas.microsoft.com/office/drawing/2014/main" val="404306203"/>
                    </a:ext>
                  </a:extLst>
                </a:gridCol>
                <a:gridCol w="2016410">
                  <a:extLst>
                    <a:ext uri="{9D8B030D-6E8A-4147-A177-3AD203B41FA5}">
                      <a16:colId xmlns:a16="http://schemas.microsoft.com/office/drawing/2014/main" val="4262598352"/>
                    </a:ext>
                  </a:extLst>
                </a:gridCol>
              </a:tblGrid>
              <a:tr h="29460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Технологічний стек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 розробки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Архітектурні рішення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Розгортання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43726"/>
                  </a:ext>
                </a:extLst>
              </a:tr>
              <a:tr h="331623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Основа: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+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Аналіз предметної галузі та конкурентів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 (Single Page Application) 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Платформа: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Vercel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(serverless) 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82036"/>
                  </a:ext>
                </a:extLst>
              </a:tr>
              <a:tr h="468173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Стилізація: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CSS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UML-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проектування (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Use-case, 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діаграми активності)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Компонентна архітектура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Домен: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https://restapigenerator.space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09452"/>
                  </a:ext>
                </a:extLst>
              </a:tr>
              <a:tr h="526451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Візуалізація: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ReactFlow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(ER-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діаграми)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Архітектура - модульний компонентний підхід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Централізоване управління станом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CI/CD: Автоматичне деплоювання з GitHub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24265"/>
                  </a:ext>
                </a:extLst>
              </a:tr>
              <a:tr h="468173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Zustand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React Context API 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Розробка інтерфейсу та візуального редактора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 API 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інтеграція через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Axios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51901"/>
                  </a:ext>
                </a:extLst>
              </a:tr>
              <a:tr h="741274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HTTP: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Axios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Тестування - мануальне функціональне тестування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31986"/>
                  </a:ext>
                </a:extLst>
              </a:tr>
              <a:tr h="331623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Маршрутизація: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Router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16626"/>
                  </a:ext>
                </a:extLst>
              </a:tr>
              <a:tr h="468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Анімації: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Framer Motion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03346"/>
                  </a:ext>
                </a:extLst>
              </a:tr>
            </a:tbl>
          </a:graphicData>
        </a:graphic>
      </p:graphicFrame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87238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en-US" b="1" dirty="0"/>
              <a:t>🎨 </a:t>
            </a:r>
            <a:r>
              <a:rPr lang="ru-RU" b="1" dirty="0"/>
              <a:t>Архітектурний підхід</a:t>
            </a:r>
          </a:p>
          <a:p>
            <a:pPr>
              <a:buFont typeface="Symbol" panose="05050102010706020507" pitchFamily="18" charset="2"/>
              <a:buChar char="¾"/>
            </a:pPr>
            <a:r>
              <a:rPr lang="ru-RU" dirty="0"/>
              <a:t>Система побудована як односторінковий додаток (</a:t>
            </a:r>
            <a:r>
              <a:rPr lang="en-US" dirty="0"/>
              <a:t>SPA) </a:t>
            </a:r>
            <a:r>
              <a:rPr lang="ru-RU" dirty="0"/>
              <a:t>з використанням модульної компонентної архітектури </a:t>
            </a:r>
            <a:r>
              <a:rPr lang="en-US" dirty="0"/>
              <a:t>React. </a:t>
            </a:r>
            <a:r>
              <a:rPr lang="ru-RU" dirty="0"/>
              <a:t>Застосовано принцип розділення відповідальності між шарами: компоненти </a:t>
            </a:r>
            <a:r>
              <a:rPr lang="en-US" dirty="0"/>
              <a:t>UI, </a:t>
            </a:r>
            <a:r>
              <a:rPr lang="ru-RU" dirty="0"/>
              <a:t>сторінки, сервіси взаємодії з </a:t>
            </a:r>
            <a:r>
              <a:rPr lang="en-US" dirty="0"/>
              <a:t>API </a:t>
            </a:r>
            <a:r>
              <a:rPr lang="ru-RU" dirty="0"/>
              <a:t>та управління станом.</a:t>
            </a:r>
          </a:p>
          <a:p>
            <a:pPr marL="114300" indent="0">
              <a:buNone/>
            </a:pPr>
            <a:r>
              <a:rPr lang="en-US" b="1" dirty="0"/>
              <a:t>🔧 </a:t>
            </a:r>
            <a:r>
              <a:rPr lang="ru-RU" b="1" dirty="0"/>
              <a:t>Методологія розробки</a:t>
            </a:r>
          </a:p>
          <a:p>
            <a:pPr>
              <a:buFont typeface="Symbol" panose="05050102010706020507" pitchFamily="18" charset="2"/>
              <a:buChar char="¾"/>
            </a:pPr>
            <a:r>
              <a:rPr lang="ru-RU" dirty="0"/>
              <a:t>Розробка велась із застосуванням компонентно-орієнтованого підходу з повторним використанням </a:t>
            </a:r>
            <a:r>
              <a:rPr lang="en-US" dirty="0"/>
              <a:t>UI-</a:t>
            </a:r>
            <a:r>
              <a:rPr lang="ru-RU" dirty="0"/>
              <a:t>елементів. Для управління складним станом візуального редактора використано </a:t>
            </a:r>
            <a:r>
              <a:rPr lang="en-US" dirty="0" err="1"/>
              <a:t>Zustand</a:t>
            </a:r>
            <a:r>
              <a:rPr lang="en-US" dirty="0"/>
              <a:t>, </a:t>
            </a:r>
            <a:r>
              <a:rPr lang="ru-RU" dirty="0"/>
              <a:t>а для глобальних даних автентифікації - </a:t>
            </a:r>
            <a:r>
              <a:rPr lang="en-US" dirty="0"/>
              <a:t>React Context API.</a:t>
            </a:r>
          </a:p>
          <a:p>
            <a:pPr marL="114300" indent="0">
              <a:buNone/>
            </a:pPr>
            <a:r>
              <a:rPr lang="en-US" b="1" dirty="0"/>
              <a:t>📐 </a:t>
            </a:r>
            <a:r>
              <a:rPr lang="ru-RU" b="1" dirty="0"/>
              <a:t>Послідовність реалізації</a:t>
            </a:r>
          </a:p>
          <a:p>
            <a:pPr>
              <a:buFont typeface="Symbol" panose="05050102010706020507" pitchFamily="18" charset="2"/>
              <a:buChar char="¾"/>
            </a:pPr>
            <a:r>
              <a:rPr lang="ru-RU" dirty="0"/>
              <a:t>Спочатку створено базову структуру з автентифікацією та управлінням проектами, потім розроблено візуальний редактор схеми БД з </a:t>
            </a:r>
            <a:r>
              <a:rPr lang="en-US" dirty="0" err="1"/>
              <a:t>ReactFlow</a:t>
            </a:r>
            <a:r>
              <a:rPr lang="en-US" dirty="0"/>
              <a:t>, </a:t>
            </a:r>
            <a:r>
              <a:rPr lang="ru-RU" dirty="0"/>
              <a:t>після чого інтегровано функціонал генерації </a:t>
            </a:r>
            <a:r>
              <a:rPr lang="en-US" dirty="0"/>
              <a:t>API </a:t>
            </a:r>
            <a:r>
              <a:rPr lang="ru-RU" dirty="0"/>
              <a:t>та тестових даних з можливістю попереднього перегляду.</a:t>
            </a:r>
          </a:p>
          <a:p>
            <a:pPr marL="114300" indent="0">
              <a:buNone/>
            </a:pPr>
            <a:r>
              <a:rPr lang="en-US" b="1" dirty="0"/>
              <a:t>💻 </a:t>
            </a:r>
            <a:r>
              <a:rPr lang="ru-RU" b="1" dirty="0"/>
              <a:t>Технологічна основа</a:t>
            </a:r>
          </a:p>
          <a:p>
            <a:pPr>
              <a:buFont typeface="Symbol" panose="05050102010706020507" pitchFamily="18" charset="2"/>
              <a:buChar char="¾"/>
            </a:pPr>
            <a:r>
              <a:rPr lang="ru-RU" dirty="0"/>
              <a:t>Фронтенд реалізовано на </a:t>
            </a:r>
            <a:r>
              <a:rPr lang="en-US" dirty="0"/>
              <a:t>React </a:t>
            </a:r>
            <a:r>
              <a:rPr lang="ru-RU" dirty="0"/>
              <a:t>з </a:t>
            </a:r>
            <a:r>
              <a:rPr lang="en-US" dirty="0" err="1"/>
              <a:t>Vite</a:t>
            </a:r>
            <a:r>
              <a:rPr lang="en-US" dirty="0"/>
              <a:t> </a:t>
            </a:r>
            <a:r>
              <a:rPr lang="ru-RU" dirty="0"/>
              <a:t>для швидкої збірки, </a:t>
            </a:r>
            <a:r>
              <a:rPr lang="en-US" dirty="0"/>
              <a:t>Tailwind CSS </a:t>
            </a:r>
            <a:r>
              <a:rPr lang="ru-RU" dirty="0"/>
              <a:t>для стилізації та </a:t>
            </a:r>
            <a:r>
              <a:rPr lang="en-US" dirty="0"/>
              <a:t>Framer Motion </a:t>
            </a:r>
            <a:r>
              <a:rPr lang="ru-RU" dirty="0"/>
              <a:t>для анімацій. Проект розгорнуто на </a:t>
            </a:r>
            <a:r>
              <a:rPr lang="en-US" dirty="0" err="1"/>
              <a:t>Vercel</a:t>
            </a:r>
            <a:r>
              <a:rPr lang="en-US" dirty="0"/>
              <a:t> </a:t>
            </a:r>
            <a:r>
              <a:rPr lang="ru-RU" dirty="0"/>
              <a:t>з власним доменом для демонстрації функціоналу.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033485"/>
            <a:ext cx="8520600" cy="2293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CustomEdge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({ id,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sourceX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sourceY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targetX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targetY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data, label }) =&gt; {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onEdgeClick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(event) =&gt; {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Prevents click on the background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setSelectedRelationship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edgesFromStore.find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(edge =&gt; edge.id === id) || null);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dx = Math.abs(targetX - sourceX);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dy = Math.abs(targetY - sourceY);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curvature = 0.5;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controlPointX1 = sourceX + dx * curvature;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controlPointY1 = sourceY;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controlPointX2 = targetX - dx * curvature;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controlPointY2 = targetY;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edgePath = `M ${sourceX} ${sourceY} C ${controlPointX1} ${controlPointY1}, ${controlPointX2} ${controlPointY2}, ${targetX} ${targetY}`;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986" y="4422562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7AB931-15DB-483D-999A-9E2829C4BBFB}"/>
              </a:ext>
            </a:extLst>
          </p:cNvPr>
          <p:cNvSpPr/>
          <p:nvPr/>
        </p:nvSpPr>
        <p:spPr>
          <a:xfrm>
            <a:off x="362605" y="702005"/>
            <a:ext cx="6687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Генерація та відображення зв'язків у візуальному редакторі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D7119-D94C-40E4-8C45-8A24D3DD6595}"/>
              </a:ext>
            </a:extLst>
          </p:cNvPr>
          <p:cNvSpPr/>
          <p:nvPr/>
        </p:nvSpPr>
        <p:spPr>
          <a:xfrm>
            <a:off x="362604" y="3406020"/>
            <a:ext cx="7419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Ця формула 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${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sourceX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 ${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sourceY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${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controlPointX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1} ${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controlPointY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1}, ${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controlPointX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2} ${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controlPointY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2}, ${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targetX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 ${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targetY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}' генерує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SVG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-шлях для кубічної кривої Безьє. Символ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означає "переміститися до" (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to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означає "кубічна крива Безьє до" (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cubic Bezier curve to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за якою йдуть координати першої контрольної точки (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controlPointX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controlPointY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1), другої контрольної точки (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controlPointX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controlPointY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та кінцевої точки (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targetX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targetY</a:t>
            </a:r>
            <a:r>
              <a:rPr lang="uk-UA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Такий підхід дозволяє гнучко налаштовувати форму лінії зв'язку, роблячи діаграму більш візуально привабливою та зрозумілою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33</TotalTime>
  <Words>1330</Words>
  <Application>Microsoft Office PowerPoint</Application>
  <PresentationFormat>On-screen Show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Economica</vt:lpstr>
      <vt:lpstr>Open Sans</vt:lpstr>
      <vt:lpstr>Times New Roman</vt:lpstr>
      <vt:lpstr>Courier New</vt:lpstr>
      <vt:lpstr>Arial</vt:lpstr>
      <vt:lpstr>Symbol</vt:lpstr>
      <vt:lpstr>Шаблон презентації кваліфікаційної роботи магістрів</vt:lpstr>
      <vt:lpstr>Генератор REST API сервісів на основі схеми реляційної бази даних (Frontend)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Приклад реалізації</vt:lpstr>
      <vt:lpstr>Тестування</vt:lpstr>
      <vt:lpstr>Публікація результатів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Егор Сотников</dc:creator>
  <cp:lastModifiedBy>Егор Сотников</cp:lastModifiedBy>
  <cp:revision>5</cp:revision>
  <dcterms:created xsi:type="dcterms:W3CDTF">2025-06-12T07:41:28Z</dcterms:created>
  <dcterms:modified xsi:type="dcterms:W3CDTF">2025-06-17T19:05:22Z</dcterms:modified>
</cp:coreProperties>
</file>