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63" r:id="rId12"/>
    <p:sldId id="272" r:id="rId13"/>
    <p:sldId id="264" r:id="rId14"/>
    <p:sldId id="265" r:id="rId15"/>
    <p:sldId id="270" r:id="rId16"/>
    <p:sldId id="271" r:id="rId17"/>
    <p:sldId id="268" r:id="rId18"/>
    <p:sldId id="269" r:id="rId19"/>
    <p:sldId id="267" r:id="rId20"/>
  </p:sldIdLst>
  <p:sldSz cx="9144000" cy="5143500" type="screen16x9"/>
  <p:notesSz cx="6858000" cy="9144000"/>
  <p:embeddedFontLst>
    <p:embeddedFont>
      <p:font typeface="Economica" panose="020B0604020202020204" charset="0"/>
      <p:regular r:id="rId22"/>
      <p:bold r:id="rId23"/>
      <p:italic r:id="rId24"/>
      <p:bold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94" y="4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BEF15A81-2D06-CD02-458F-83231ACE5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AEB0D96F-A0AE-9E6D-6B20-98C8C538F5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11ADB062-B58D-FEDB-0CB1-54A0491CA8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5717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DB3B3436-AD68-B49C-AC9A-848367538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AD3B8959-7406-209E-4057-3FC4AD87B8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ACECAC1F-63F1-7740-98C6-8AE7A05B2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6749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D0AD9641-321D-0CDE-4DC6-62E2EB5EE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4E651730-B7B7-D49F-8386-039DA088DD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0A82770D-029C-8A19-1128-02BB6070B2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229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8C2BD69E-C481-991A-6267-38156B715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D6E7905D-B8DE-09DE-8E39-99CE1D5CAE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298DB79E-340E-34F2-D8B9-63836A26C4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25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299"/>
            <a:ext cx="3618597" cy="20148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400" noProof="0" dirty="0"/>
              <a:t>Програмна система автоматизованого контролю прийому ліків у медичних закладах </a:t>
            </a:r>
            <a:r>
              <a:rPr lang="uk-UA" sz="2400" dirty="0"/>
              <a:t>"</a:t>
            </a:r>
            <a:r>
              <a:rPr lang="uk-UA" sz="2400" noProof="0" dirty="0" err="1"/>
              <a:t>HealthyHelper</a:t>
            </a:r>
            <a:r>
              <a:rPr lang="uk-UA" sz="2400" noProof="0" dirty="0"/>
              <a:t>"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433347" y="3610800"/>
            <a:ext cx="4475797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Толстік Олексій Віталійович, ПЗПІ-22-9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Керівник: доц. кафедри ПІ </a:t>
            </a:r>
            <a:r>
              <a:rPr lang="uk-UA" noProof="0" dirty="0" err="1"/>
              <a:t>Русакова</a:t>
            </a:r>
            <a:r>
              <a:rPr lang="uk-UA" noProof="0" dirty="0"/>
              <a:t> Наталія Євгенівна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noProof="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05 червня 2025</a:t>
            </a: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Приклад реалізації</a:t>
            </a:r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91065" y="894750"/>
            <a:ext cx="423816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Відправлення </a:t>
            </a:r>
            <a:r>
              <a:rPr lang="en-US" noProof="0" dirty="0"/>
              <a:t>Push-</a:t>
            </a:r>
            <a:r>
              <a:rPr lang="uk-UA" noProof="0" dirty="0"/>
              <a:t>сповіщення за допомогою сервісу </a:t>
            </a:r>
            <a:r>
              <a:rPr lang="en-US" noProof="0" dirty="0"/>
              <a:t>Firebase Cloud Messaging</a:t>
            </a:r>
            <a:r>
              <a:rPr lang="ru-RU" noProof="0" dirty="0"/>
              <a:t>.</a:t>
            </a: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657298" y="46334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35EEF41-5B9E-4186-8855-3C8162DCC2D6}" type="slidenum">
              <a:rPr lang="uk-UA" noProof="0" smtClean="0"/>
              <a:pPr algn="ctr"/>
              <a:t>10</a:t>
            </a:fld>
            <a:endParaRPr lang="uk-UA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7708F51-6841-4C19-9419-7F77D10F03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9225" y="1025442"/>
            <a:ext cx="4153158" cy="2986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 descr="Зображення, що містить текст, знімок екрана, Шрифт, білий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E8485976-34A9-60B0-3B0E-713315CB31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53" t="2823" r="983" b="4501"/>
          <a:stretch/>
        </p:blipFill>
        <p:spPr>
          <a:xfrm>
            <a:off x="790894" y="2446020"/>
            <a:ext cx="3238501" cy="1028700"/>
          </a:xfrm>
          <a:prstGeom prst="roundRect">
            <a:avLst>
              <a:gd name="adj" fmla="val 19937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Інтерфейс користувача </a:t>
            </a: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81" y="723468"/>
            <a:ext cx="8520600" cy="1989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tabLst>
                <a:tab pos="84138" algn="l"/>
              </a:tabLst>
            </a:pPr>
            <a:r>
              <a:rPr lang="uk-UA" sz="18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Android</a:t>
            </a:r>
            <a:r>
              <a:rPr lang="uk-UA" sz="18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-додаток, створений на </a:t>
            </a:r>
            <a:r>
              <a:rPr lang="uk-UA" sz="18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  <a:r>
              <a:rPr lang="uk-UA" sz="18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підтримує ролі пацієнта і медсестри. Забезпечує </a:t>
            </a:r>
            <a:r>
              <a:rPr lang="uk-UA" sz="18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push</a:t>
            </a:r>
            <a:r>
              <a:rPr lang="uk-UA" sz="18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-нагадування, перегляд призначень і налаштування </a:t>
            </a:r>
            <a:r>
              <a:rPr lang="uk-UA" sz="1800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IoT</a:t>
            </a:r>
            <a:r>
              <a:rPr lang="uk-UA" sz="18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-контейнера.</a:t>
            </a:r>
            <a:endParaRPr lang="uk-UA" sz="1800" kern="100" noProof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640662" y="46334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35EEF41-5B9E-4186-8855-3C8162DCC2D6}" type="slidenum">
              <a:rPr lang="uk-UA" noProof="0" smtClean="0"/>
              <a:pPr algn="ctr"/>
              <a:t>11</a:t>
            </a:fld>
            <a:endParaRPr lang="uk-UA" noProof="0" dirty="0"/>
          </a:p>
        </p:txBody>
      </p:sp>
      <p:pic>
        <p:nvPicPr>
          <p:cNvPr id="6" name="Рисунок 5" descr="Зображення, що містить текст, знімок екрана, програмне забезпечення, Операційна система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DF5A5802-C0FE-562D-3F9D-7DFA300B5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9671" y="1841268"/>
            <a:ext cx="1156691" cy="2604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Рисунок 7" descr="Зображення, що містить текст, знімок екрана, Веб-сторінка, програмне забезпечення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8D1539D3-0593-0232-B195-DC3E2CB9D4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158" y="1841267"/>
            <a:ext cx="1156691" cy="26040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B18DE67-85C3-98AC-AE3E-E6CE5A9FE6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9616" y="1840511"/>
            <a:ext cx="1161611" cy="2604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C33EB09-7B19-A1E4-E491-9368C13CDBA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7184" y="1840511"/>
            <a:ext cx="1161610" cy="26048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8AAFEA9C-D133-783D-C4C4-C824BCB85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4DB4D4D-DDED-260F-44D6-C89D61C090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Інтерфейс користувача </a:t>
            </a:r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5B8787D4-56C4-A7BA-F61E-B2E278CCB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23166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tabLst>
                <a:tab pos="84138" algn="l"/>
              </a:tabLst>
            </a:pPr>
            <a:r>
              <a:rPr lang="uk-UA" sz="1800" noProof="0" dirty="0"/>
              <a:t>Веб-інтерфейс дає можливість керувати пацієнтами, призначеннями, працівниками, ролями та статистикою лікування.</a:t>
            </a:r>
            <a:endParaRPr lang="uk-UA" sz="1800" kern="100" noProof="0" dirty="0"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45F1A834-8020-184D-70AB-3A037F213F8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5F298D0-0700-2161-C27A-3679E43884FE}"/>
              </a:ext>
            </a:extLst>
          </p:cNvPr>
          <p:cNvSpPr txBox="1"/>
          <p:nvPr/>
        </p:nvSpPr>
        <p:spPr>
          <a:xfrm>
            <a:off x="8640581" y="46334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35EEF41-5B9E-4186-8855-3C8162DCC2D6}" type="slidenum">
              <a:rPr lang="uk-UA" noProof="0" smtClean="0"/>
              <a:pPr algn="ctr"/>
              <a:t>12</a:t>
            </a:fld>
            <a:endParaRPr lang="uk-UA" noProof="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CA74EDB-45AE-1F01-5106-464EAC1FF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73" y="1651270"/>
            <a:ext cx="4067052" cy="19267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0F1306-A10D-2969-1DE2-4265F0AD9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6021" y="2650122"/>
            <a:ext cx="4067052" cy="18983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176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3B34DC5-398F-6922-1E5F-056AC6C9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B7115C5A-45B3-883B-4E24-761B339A62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Інтерфейс користувача </a:t>
            </a:r>
          </a:p>
        </p:txBody>
      </p:sp>
      <p:sp>
        <p:nvSpPr>
          <p:cNvPr id="128" name="Google Shape;128;p22">
            <a:extLst>
              <a:ext uri="{FF2B5EF4-FFF2-40B4-BE49-F238E27FC236}">
                <a16:creationId xmlns:a16="http://schemas.microsoft.com/office/drawing/2014/main" id="{7B286252-A998-2ED3-9E69-A7DAA272F2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894750"/>
            <a:ext cx="3287075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1" indent="0">
              <a:lnSpc>
                <a:spcPct val="100000"/>
              </a:lnSpc>
              <a:spcBef>
                <a:spcPts val="0"/>
              </a:spcBef>
              <a:buNone/>
              <a:tabLst>
                <a:tab pos="84138" algn="l"/>
              </a:tabLst>
            </a:pPr>
            <a:r>
              <a:rPr lang="uk-UA" sz="18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Контейнер відкриває потрібний відсік у вказаний час.</a:t>
            </a:r>
            <a:br>
              <a:rPr lang="uk-UA" sz="18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uk-UA" sz="1800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Працює на ESP32, має 9 відсіків, OLED-дисплей, динамік і серводвигуни.</a:t>
            </a:r>
            <a:endParaRPr lang="uk-UA" sz="1800" kern="100" noProof="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B621A1D8-AF32-6BD8-A134-18F8187AA4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855581-5433-44EE-E49E-995650E32982}"/>
              </a:ext>
            </a:extLst>
          </p:cNvPr>
          <p:cNvSpPr txBox="1"/>
          <p:nvPr/>
        </p:nvSpPr>
        <p:spPr>
          <a:xfrm>
            <a:off x="8597806" y="4633473"/>
            <a:ext cx="464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35EEF41-5B9E-4186-8855-3C8162DCC2D6}" type="slidenum">
              <a:rPr lang="uk-UA" noProof="0" smtClean="0"/>
              <a:pPr algn="ctr"/>
              <a:t>13</a:t>
            </a:fld>
            <a:endParaRPr lang="uk-UA" noProof="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D13CD6-1B74-D8C7-D179-77C13658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641" y="894750"/>
            <a:ext cx="4625246" cy="34307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1015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Тестування</a:t>
            </a:r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57186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noProof="0" dirty="0"/>
              <a:t>Система успішно пройшла навантажувальне тестування без помилок.</a:t>
            </a:r>
            <a:br>
              <a:rPr lang="uk-UA" noProof="0" dirty="0"/>
            </a:br>
            <a:r>
              <a:rPr lang="uk-UA" noProof="0" dirty="0"/>
              <a:t>Час відповіді зменшується при збільшенні кількості подів.</a:t>
            </a: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640581" y="46334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35EEF41-5B9E-4186-8855-3C8162DCC2D6}" type="slidenum">
              <a:rPr lang="uk-UA" noProof="0" smtClean="0"/>
              <a:pPr algn="ctr"/>
              <a:t>14</a:t>
            </a:fld>
            <a:endParaRPr lang="uk-UA" noProof="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6CCD59-5923-72AC-4B41-739D2C5164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25" y="2248861"/>
            <a:ext cx="4319905" cy="1492207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График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D6423DE0-E76A-1CEA-868D-576DE2A962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632" y="1795610"/>
            <a:ext cx="3415192" cy="26907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40591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Публікація результатів </a:t>
            </a:r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47470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uk-UA" noProof="0" dirty="0"/>
              <a:t>VIII Міжнародна студентська наукова конференція </a:t>
            </a:r>
            <a:br>
              <a:rPr lang="uk-UA" noProof="0" dirty="0"/>
            </a:br>
            <a:r>
              <a:rPr lang="uk-UA" noProof="0" dirty="0"/>
              <a:t>"Пріоритетні напрями та вектори розвитку світової науки"</a:t>
            </a: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640581" y="4650375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35EEF41-5B9E-4186-8855-3C8162DCC2D6}" type="slidenum">
              <a:rPr lang="uk-UA" noProof="0" smtClean="0"/>
              <a:pPr algn="ctr"/>
              <a:t>15</a:t>
            </a:fld>
            <a:endParaRPr lang="uk-UA" noProof="0" dirty="0"/>
          </a:p>
        </p:txBody>
      </p:sp>
      <p:pic>
        <p:nvPicPr>
          <p:cNvPr id="4" name="Рисунок 3" descr="Зображення, що містить текст, знімок екрана, графічний дизайн, Шрифт&#10;&#10;Вміст, створений ШІ, може бути неправильним.">
            <a:extLst>
              <a:ext uri="{FF2B5EF4-FFF2-40B4-BE49-F238E27FC236}">
                <a16:creationId xmlns:a16="http://schemas.microsoft.com/office/drawing/2014/main" id="{3E087A84-2442-7C64-D276-2B64D8644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967" y="1517195"/>
            <a:ext cx="4565551" cy="324304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FD5148-6980-FFE1-297F-F4A8829783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4310" y="1517195"/>
            <a:ext cx="2232913" cy="32430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948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Підсумки </a:t>
            </a:r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809316"/>
            <a:ext cx="8520600" cy="28787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В результаті, розроблена система є функціональною, корисною та готовою для використання. </a:t>
            </a:r>
            <a:r>
              <a:rPr lang="uk-UA" noProof="0" dirty="0"/>
              <a:t>Вона може застосовуватись для контролю прийому ліків, полегшуючи роботу медперсоналу та підвищуючи безпеку</a:t>
            </a:r>
            <a:endParaRPr lang="en-US" noProof="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пацієнтів.</a:t>
            </a:r>
            <a:endParaRPr lang="en-US" noProof="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У перспективі можливе розширення функціоналу шляхом впровадження аналітики, підтримки </a:t>
            </a:r>
            <a:r>
              <a:rPr lang="uk-UA" dirty="0"/>
              <a:t>можливостей </a:t>
            </a:r>
            <a:r>
              <a:rPr lang="uk-UA" noProof="0" dirty="0"/>
              <a:t>ШІ та інтеграції</a:t>
            </a:r>
            <a:r>
              <a:rPr lang="uk-UA" dirty="0"/>
              <a:t> з медичними системами.</a:t>
            </a:r>
            <a:endParaRPr lang="uk-UA" noProof="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640581" y="4633473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A35EEF41-5B9E-4186-8855-3C8162DCC2D6}" type="slidenum">
              <a:rPr lang="uk-UA" noProof="0" smtClean="0"/>
              <a:pPr algn="ctr"/>
              <a:t>16</a:t>
            </a:fld>
            <a:endParaRPr lang="uk-UA" noProof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46350" y="-12139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Мета роботи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46350" y="709910"/>
            <a:ext cx="8431890" cy="3293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Bef>
                <a:spcPts val="1500"/>
              </a:spcBef>
              <a:buNone/>
            </a:pPr>
            <a:r>
              <a:rPr lang="uk-UA" noProof="0" dirty="0"/>
              <a:t>Метою роботи є розробка програмної системи "</a:t>
            </a:r>
            <a:r>
              <a:rPr lang="uk-UA" noProof="0" dirty="0" err="1"/>
              <a:t>HealthyHelper</a:t>
            </a:r>
            <a:r>
              <a:rPr lang="uk-UA" noProof="0" dirty="0"/>
              <a:t>", яка автоматизує процес контролю за прийомом медикаментів у медичних закладах. Система покликана усунути типові помилки ручного контролю прийому ліків та підвищити точність виконання призначень.</a:t>
            </a:r>
          </a:p>
          <a:p>
            <a:pPr marL="0" indent="0" algn="just">
              <a:spcBef>
                <a:spcPts val="1500"/>
              </a:spcBef>
              <a:buNone/>
            </a:pPr>
            <a:r>
              <a:rPr lang="uk-UA" noProof="0" dirty="0"/>
              <a:t>Актуальність роботи зумовлена потребою зменшення ризику помилок під час видачі ліків, покращення процесу прийому препаратів та цифровізації процесів у сфері охорони здоров’я.</a:t>
            </a:r>
            <a:endParaRPr lang="uk-UA" b="1" noProof="0"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2</a:t>
            </a:fld>
            <a:endParaRPr lang="uk-UA" noProof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Аналіз проблеми (аналіз існуючих рішень) 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82100"/>
            <a:ext cx="8520600" cy="30537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Під час дослідження ринку було проаналізовано низку рішень, зокрема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існуючі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 мобільні застосунки: "</a:t>
            </a: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</a:rPr>
              <a:t>Medisafe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"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, "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Pill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Reminder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", "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MyTherapy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", а також розумну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таблетницю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"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Hero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Smart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Dispenser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".</a:t>
            </a:r>
            <a:endParaRPr lang="uk-UA" noProof="0"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just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noProof="0" dirty="0"/>
              <a:t>Більшість рішень орієнтовані на особисте користування та не підтримують централізоване керування лікувальним процесом. У всіх наявних рішень відсутня інтеграція з </a:t>
            </a:r>
            <a:r>
              <a:rPr lang="uk-UA" noProof="0" dirty="0" err="1"/>
              <a:t>IoT</a:t>
            </a:r>
            <a:r>
              <a:rPr lang="uk-UA" noProof="0" dirty="0"/>
              <a:t>-пристроями для автоматизованої видачі</a:t>
            </a:r>
            <a:r>
              <a:rPr lang="uk-UA" dirty="0"/>
              <a:t> ліків.</a:t>
            </a:r>
            <a:endParaRPr lang="uk-UA" noProof="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3</a:t>
            </a:fld>
            <a:endParaRPr lang="uk-UA" noProof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7787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Постановка задачі та опис системи</a:t>
            </a:r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37554"/>
            <a:ext cx="8520600" cy="27692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В процесі роботи необхідно 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розробити систему, яка забезпечить контроль за прийомом ліків у лікарнях з боку медперсоналу та мінімізує ризик пропусків ліків пацієнтами.</a:t>
            </a: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Очікується створення комплексного рішення що складатиметься з: мобільного додатку для пацієнта та медсестер, веб-інтерфейсу для лікарів та адміністраторів, а також </a:t>
            </a:r>
            <a:r>
              <a:rPr lang="uk-UA" noProof="0" dirty="0" err="1">
                <a:solidFill>
                  <a:srgbClr val="0D0D0D"/>
                </a:solidFill>
                <a:highlight>
                  <a:srgbClr val="FFFFFF"/>
                </a:highlight>
              </a:rPr>
              <a:t>IoT</a:t>
            </a: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</a:rPr>
              <a:t>-пристрою для автоматизованої видачі препаратів.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4</a:t>
            </a:fld>
            <a:endParaRPr lang="uk-UA" noProof="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976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Вибір технологій розробки </a:t>
            </a:r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77727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роботі були використані технології:</a:t>
            </a:r>
          </a:p>
          <a:p>
            <a:pPr marL="0" lvl="0" indent="0" algn="just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-UA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noProof="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ackend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 Node.js + Express</a:t>
            </a:r>
          </a:p>
          <a:p>
            <a:pPr marL="0" marR="0" lvl="0" indent="0" algn="just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б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аза даних: 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PostgreSQL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Prisma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ORM</a:t>
            </a:r>
          </a:p>
          <a:p>
            <a:pPr marL="0" marR="0" lvl="0" indent="0" algn="just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веб-інтерфейс: 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endParaRPr kumimoji="0" lang="uk-UA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uk-UA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обільний застосунок: 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Android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0" marR="0" lvl="0" indent="0" algn="just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IoT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-пристрій: ESP32 з 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MicroPython</a:t>
            </a:r>
            <a:endParaRPr kumimoji="0" lang="uk-UA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uk-UA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Інші інструменти: </a:t>
            </a: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Firebase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(сповіщення), 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14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uk-UA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Cloudinary</a:t>
            </a:r>
            <a:r>
              <a:rPr kumimoji="0" lang="uk-UA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(зображення), JWT (автентифікація)</a:t>
            </a:r>
          </a:p>
          <a:p>
            <a:pPr marL="0" lvl="0" indent="0" algn="just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uk-UA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lnSpc>
                <a:spcPct val="114000"/>
              </a:lnSpc>
              <a:spcBef>
                <a:spcPts val="1500"/>
              </a:spcBef>
              <a:spcAft>
                <a:spcPts val="0"/>
              </a:spcAft>
              <a:buNone/>
            </a:pPr>
            <a:endParaRPr lang="uk-UA" noProof="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lnSpc>
                <a:spcPct val="114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5</a:t>
            </a:fld>
            <a:endParaRPr lang="uk-UA" noProof="0" dirty="0"/>
          </a:p>
        </p:txBody>
      </p:sp>
      <p:grpSp>
        <p:nvGrpSpPr>
          <p:cNvPr id="28" name="Групувати 27">
            <a:extLst>
              <a:ext uri="{FF2B5EF4-FFF2-40B4-BE49-F238E27FC236}">
                <a16:creationId xmlns:a16="http://schemas.microsoft.com/office/drawing/2014/main" id="{A67184B9-6F85-28E8-F656-DC1BAC5E5A18}"/>
              </a:ext>
            </a:extLst>
          </p:cNvPr>
          <p:cNvGrpSpPr/>
          <p:nvPr/>
        </p:nvGrpSpPr>
        <p:grpSpPr>
          <a:xfrm>
            <a:off x="7478889" y="2212767"/>
            <a:ext cx="1109870" cy="1232187"/>
            <a:chOff x="7482060" y="2165369"/>
            <a:chExt cx="1109870" cy="1232187"/>
          </a:xfrm>
        </p:grpSpPr>
        <p:sp>
          <p:nvSpPr>
            <p:cNvPr id="24" name="Прямокутник: округлені кути 23">
              <a:extLst>
                <a:ext uri="{FF2B5EF4-FFF2-40B4-BE49-F238E27FC236}">
                  <a16:creationId xmlns:a16="http://schemas.microsoft.com/office/drawing/2014/main" id="{197D2495-B55B-E6E1-510B-4DFCB0F3CA9A}"/>
                </a:ext>
              </a:extLst>
            </p:cNvPr>
            <p:cNvSpPr/>
            <p:nvPr/>
          </p:nvSpPr>
          <p:spPr>
            <a:xfrm>
              <a:off x="7482060" y="2165369"/>
              <a:ext cx="1109870" cy="1232187"/>
            </a:xfrm>
            <a:prstGeom prst="roundRect">
              <a:avLst/>
            </a:prstGeom>
            <a:solidFill>
              <a:srgbClr val="F7F7F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5" name="Рисунок 14" descr="Изображение выглядит как графическая вставка, Детское искусство, искусство, мультфильм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8DB6CC63-3B7C-3642-91E5-E465CE6B2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9632" y="2354709"/>
              <a:ext cx="574726" cy="574726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Рисунок 15" descr="Изображение выглядит как снимок экрана, Графика, Красочность, графический дизайн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7AE42373-AECE-6AB1-6CCC-5CF4FAE466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731" b="30534"/>
            <a:stretch/>
          </p:blipFill>
          <p:spPr>
            <a:xfrm>
              <a:off x="7594898" y="3057453"/>
              <a:ext cx="884195" cy="230346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7" name="Групувати 26">
            <a:extLst>
              <a:ext uri="{FF2B5EF4-FFF2-40B4-BE49-F238E27FC236}">
                <a16:creationId xmlns:a16="http://schemas.microsoft.com/office/drawing/2014/main" id="{4EE8A200-3336-3611-2EC4-B4EE8396E5E6}"/>
              </a:ext>
            </a:extLst>
          </p:cNvPr>
          <p:cNvGrpSpPr/>
          <p:nvPr/>
        </p:nvGrpSpPr>
        <p:grpSpPr>
          <a:xfrm>
            <a:off x="5653670" y="2212768"/>
            <a:ext cx="1622977" cy="1232187"/>
            <a:chOff x="5749870" y="2165369"/>
            <a:chExt cx="1622977" cy="1232187"/>
          </a:xfrm>
        </p:grpSpPr>
        <p:sp>
          <p:nvSpPr>
            <p:cNvPr id="23" name="Прямокутник: округлені кути 22">
              <a:extLst>
                <a:ext uri="{FF2B5EF4-FFF2-40B4-BE49-F238E27FC236}">
                  <a16:creationId xmlns:a16="http://schemas.microsoft.com/office/drawing/2014/main" id="{18A506D7-C2FD-6B97-2D96-0D1795919C4C}"/>
                </a:ext>
              </a:extLst>
            </p:cNvPr>
            <p:cNvSpPr/>
            <p:nvPr/>
          </p:nvSpPr>
          <p:spPr>
            <a:xfrm>
              <a:off x="5749870" y="2165369"/>
              <a:ext cx="1622977" cy="1232187"/>
            </a:xfrm>
            <a:prstGeom prst="roundRect">
              <a:avLst/>
            </a:prstGeom>
            <a:solidFill>
              <a:srgbClr val="F7F7F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7" name="Рисунок 16" descr="Изображение выглядит как Графика, Шрифт, символ, графическая вставка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E1279655-4A94-F6F6-31D2-F4C395871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66" t="6456" r="6334" b="7561"/>
            <a:stretch/>
          </p:blipFill>
          <p:spPr>
            <a:xfrm>
              <a:off x="5998636" y="2266688"/>
              <a:ext cx="1125443" cy="108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1" name="Групувати 30">
            <a:extLst>
              <a:ext uri="{FF2B5EF4-FFF2-40B4-BE49-F238E27FC236}">
                <a16:creationId xmlns:a16="http://schemas.microsoft.com/office/drawing/2014/main" id="{19B2395D-D60B-9761-62F6-D702DB5CE49F}"/>
              </a:ext>
            </a:extLst>
          </p:cNvPr>
          <p:cNvGrpSpPr/>
          <p:nvPr/>
        </p:nvGrpSpPr>
        <p:grpSpPr>
          <a:xfrm>
            <a:off x="5634319" y="3642235"/>
            <a:ext cx="2919188" cy="403568"/>
            <a:chOff x="5749870" y="3588562"/>
            <a:chExt cx="2842059" cy="403568"/>
          </a:xfrm>
        </p:grpSpPr>
        <p:sp>
          <p:nvSpPr>
            <p:cNvPr id="26" name="Прямокутник: округлені кути 25">
              <a:extLst>
                <a:ext uri="{FF2B5EF4-FFF2-40B4-BE49-F238E27FC236}">
                  <a16:creationId xmlns:a16="http://schemas.microsoft.com/office/drawing/2014/main" id="{4012668E-5FE2-A7EC-D42B-0669C87C94FC}"/>
                </a:ext>
              </a:extLst>
            </p:cNvPr>
            <p:cNvSpPr/>
            <p:nvPr/>
          </p:nvSpPr>
          <p:spPr>
            <a:xfrm>
              <a:off x="5749870" y="3588562"/>
              <a:ext cx="2842059" cy="403568"/>
            </a:xfrm>
            <a:prstGeom prst="roundRect">
              <a:avLst/>
            </a:prstGeom>
            <a:solidFill>
              <a:srgbClr val="F7F7F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 descr="Изображение выглядит как Шрифт, Графика, логотип, графический дизайн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545966D2-5E8E-2604-C7BE-27EDDC618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8262" y="3633413"/>
              <a:ext cx="891633" cy="270192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30" name="Групувати 29">
            <a:extLst>
              <a:ext uri="{FF2B5EF4-FFF2-40B4-BE49-F238E27FC236}">
                <a16:creationId xmlns:a16="http://schemas.microsoft.com/office/drawing/2014/main" id="{8DCB19FE-E397-A42E-8ED4-815F819C862A}"/>
              </a:ext>
            </a:extLst>
          </p:cNvPr>
          <p:cNvGrpSpPr/>
          <p:nvPr/>
        </p:nvGrpSpPr>
        <p:grpSpPr>
          <a:xfrm>
            <a:off x="7369678" y="784309"/>
            <a:ext cx="1334634" cy="1232187"/>
            <a:chOff x="7372848" y="860216"/>
            <a:chExt cx="1334634" cy="1232187"/>
          </a:xfrm>
        </p:grpSpPr>
        <p:sp>
          <p:nvSpPr>
            <p:cNvPr id="25" name="Прямокутник: округлені кути 24">
              <a:extLst>
                <a:ext uri="{FF2B5EF4-FFF2-40B4-BE49-F238E27FC236}">
                  <a16:creationId xmlns:a16="http://schemas.microsoft.com/office/drawing/2014/main" id="{87CB0E35-7F13-229A-4513-0B4F3E643095}"/>
                </a:ext>
              </a:extLst>
            </p:cNvPr>
            <p:cNvSpPr/>
            <p:nvPr/>
          </p:nvSpPr>
          <p:spPr>
            <a:xfrm>
              <a:off x="7482059" y="860216"/>
              <a:ext cx="1109870" cy="1232187"/>
            </a:xfrm>
            <a:prstGeom prst="roundRect">
              <a:avLst/>
            </a:prstGeom>
            <a:solidFill>
              <a:srgbClr val="F7F7F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9" name="Рисунок 18" descr="Изображение выглядит как снимок экрана, Графика, круг, дизайн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F2B5FF8D-E96C-4E83-24AA-18C1F613E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72848" y="1012227"/>
              <a:ext cx="1334634" cy="90000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29" name="Групувати 28">
            <a:extLst>
              <a:ext uri="{FF2B5EF4-FFF2-40B4-BE49-F238E27FC236}">
                <a16:creationId xmlns:a16="http://schemas.microsoft.com/office/drawing/2014/main" id="{553631B1-9958-F489-1481-22A28E5B9581}"/>
              </a:ext>
            </a:extLst>
          </p:cNvPr>
          <p:cNvGrpSpPr/>
          <p:nvPr/>
        </p:nvGrpSpPr>
        <p:grpSpPr>
          <a:xfrm>
            <a:off x="5634318" y="784310"/>
            <a:ext cx="1622977" cy="1232187"/>
            <a:chOff x="5749871" y="844658"/>
            <a:chExt cx="1622977" cy="1232187"/>
          </a:xfrm>
        </p:grpSpPr>
        <p:sp>
          <p:nvSpPr>
            <p:cNvPr id="22" name="Прямокутник: округлені кути 21">
              <a:extLst>
                <a:ext uri="{FF2B5EF4-FFF2-40B4-BE49-F238E27FC236}">
                  <a16:creationId xmlns:a16="http://schemas.microsoft.com/office/drawing/2014/main" id="{C2601DD8-8DC3-63A8-142F-E98A64640BC0}"/>
                </a:ext>
              </a:extLst>
            </p:cNvPr>
            <p:cNvSpPr/>
            <p:nvPr/>
          </p:nvSpPr>
          <p:spPr>
            <a:xfrm>
              <a:off x="5749871" y="844658"/>
              <a:ext cx="1622977" cy="1232187"/>
            </a:xfrm>
            <a:prstGeom prst="roundRect">
              <a:avLst/>
            </a:prstGeom>
            <a:solidFill>
              <a:srgbClr val="F7F7F7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20" name="Рисунок 19" descr="Изображение выглядит как Графика, снимок экрана, логотип, графический дизайн&#10;&#10;Контент, сгенерированный ИИ, может содержать ошибки.">
              <a:extLst>
                <a:ext uri="{FF2B5EF4-FFF2-40B4-BE49-F238E27FC236}">
                  <a16:creationId xmlns:a16="http://schemas.microsoft.com/office/drawing/2014/main" id="{453A12CF-1B84-A060-C4D0-B61969C2B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916" t="25169" r="27262" b="19536"/>
            <a:stretch/>
          </p:blipFill>
          <p:spPr>
            <a:xfrm>
              <a:off x="5913395" y="1012227"/>
              <a:ext cx="1334635" cy="900000"/>
            </a:xfrm>
            <a:prstGeom prst="rect">
              <a:avLst/>
            </a:prstGeom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Архітектура створеного програмного забезпечення</a:t>
            </a: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84037" y="1120322"/>
            <a:ext cx="3576763" cy="32391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noProof="0" dirty="0"/>
              <a:t>Використано багатошарову </a:t>
            </a:r>
            <a:br>
              <a:rPr lang="uk-UA" noProof="0" dirty="0"/>
            </a:br>
            <a:r>
              <a:rPr lang="uk-UA" noProof="0" dirty="0"/>
              <a:t>(3-шарову) архітектуру.</a:t>
            </a:r>
          </a:p>
          <a:p>
            <a:pPr marL="0" lvl="0" indent="0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складається з трьох частин:</a:t>
            </a:r>
            <a:b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серверна частина</a:t>
            </a:r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b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клієнт: веб та мобільний додаток</a:t>
            </a:r>
            <a:r>
              <a:rPr lang="en-US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b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uk-UA" noProof="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IoT</a:t>
            </a:r>
            <a:r>
              <a:rPr lang="uk-UA" noProof="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-пристрій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noProof="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6</a:t>
            </a:fld>
            <a:endParaRPr lang="uk-UA" noProof="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FEDA37B1-3AF0-4C0C-C760-B159BE2AE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642" y="1180959"/>
            <a:ext cx="4765040" cy="32275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6C785ABE-5562-F393-441F-5ED10C88B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B356C70B-DE64-38B7-03C0-6C401AFAC9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Опис програмного забезпечення, що було використано у дослідженні</a:t>
            </a:r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8EB3E477-D2A3-738F-5C38-17DC6ECB5F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98024"/>
            <a:ext cx="8429344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buNone/>
              <a:tabLst>
                <a:tab pos="271463" algn="l"/>
              </a:tabLst>
            </a:pPr>
            <a:r>
              <a:rPr lang="uk-UA" noProof="0" dirty="0"/>
              <a:t>Для реалізації системи використовувалися такі середовища розробки та мови програмування:</a:t>
            </a:r>
            <a:endParaRPr lang="en-US" noProof="0" dirty="0"/>
          </a:p>
          <a:p>
            <a:pPr marL="0" indent="0">
              <a:buNone/>
              <a:tabLst>
                <a:tab pos="271463" algn="l"/>
              </a:tabLst>
            </a:pPr>
            <a:endParaRPr lang="uk-UA" noProof="0" dirty="0"/>
          </a:p>
          <a:p>
            <a:pPr marL="0" indent="0">
              <a:buNone/>
              <a:tabLst>
                <a:tab pos="271463" algn="l"/>
              </a:tabLst>
            </a:pPr>
            <a:r>
              <a:rPr lang="uk-UA" noProof="0" dirty="0"/>
              <a:t>- </a:t>
            </a:r>
            <a:r>
              <a:rPr lang="uk-UA" noProof="0" dirty="0" err="1"/>
              <a:t>Android</a:t>
            </a:r>
            <a:r>
              <a:rPr lang="uk-UA" noProof="0" dirty="0"/>
              <a:t> </a:t>
            </a:r>
            <a:r>
              <a:rPr lang="uk-UA" noProof="0" dirty="0" err="1"/>
              <a:t>Studio</a:t>
            </a:r>
            <a:r>
              <a:rPr lang="uk-UA" noProof="0" dirty="0"/>
              <a:t> – мобільний застосунок (</a:t>
            </a:r>
            <a:r>
              <a:rPr lang="uk-UA" noProof="0" dirty="0" err="1"/>
              <a:t>Kotlin</a:t>
            </a:r>
            <a:r>
              <a:rPr lang="uk-UA" noProof="0" dirty="0"/>
              <a:t>)</a:t>
            </a:r>
            <a:r>
              <a:rPr lang="en-US" noProof="0" dirty="0"/>
              <a:t>;</a:t>
            </a:r>
            <a:endParaRPr lang="uk-UA" noProof="0" dirty="0"/>
          </a:p>
          <a:p>
            <a:pPr marL="0" indent="0">
              <a:buNone/>
              <a:tabLst>
                <a:tab pos="271463" algn="l"/>
              </a:tabLst>
            </a:pPr>
            <a:r>
              <a:rPr lang="uk-UA" noProof="0" dirty="0"/>
              <a:t>- </a:t>
            </a:r>
            <a:r>
              <a:rPr lang="uk-UA" noProof="0" dirty="0" err="1"/>
              <a:t>IntelliJ</a:t>
            </a:r>
            <a:r>
              <a:rPr lang="uk-UA" noProof="0" dirty="0"/>
              <a:t> IDEA – бекенд і веб-інтерфейс (</a:t>
            </a:r>
            <a:r>
              <a:rPr lang="uk-UA" noProof="0" dirty="0" err="1"/>
              <a:t>JavaScript</a:t>
            </a:r>
            <a:r>
              <a:rPr lang="uk-UA" noProof="0" dirty="0"/>
              <a:t>/Node.js, </a:t>
            </a:r>
            <a:r>
              <a:rPr lang="uk-UA" noProof="0" dirty="0" err="1"/>
              <a:t>React</a:t>
            </a:r>
            <a:r>
              <a:rPr lang="uk-UA" noProof="0" dirty="0"/>
              <a:t>)</a:t>
            </a:r>
            <a:r>
              <a:rPr lang="en-US" noProof="0" dirty="0"/>
              <a:t>;</a:t>
            </a:r>
            <a:endParaRPr lang="uk-UA" noProof="0" dirty="0"/>
          </a:p>
          <a:p>
            <a:pPr marL="0" indent="0">
              <a:buNone/>
              <a:tabLst>
                <a:tab pos="271463" algn="l"/>
              </a:tabLst>
            </a:pPr>
            <a:r>
              <a:rPr lang="uk-UA" noProof="0" dirty="0"/>
              <a:t>- </a:t>
            </a:r>
            <a:r>
              <a:rPr lang="uk-UA" noProof="0" dirty="0" err="1"/>
              <a:t>Wokwi</a:t>
            </a:r>
            <a:r>
              <a:rPr lang="uk-UA" noProof="0" dirty="0"/>
              <a:t> –для </a:t>
            </a:r>
            <a:r>
              <a:rPr lang="uk-UA" noProof="0" dirty="0" err="1"/>
              <a:t>IoT</a:t>
            </a:r>
            <a:r>
              <a:rPr lang="uk-UA" noProof="0" dirty="0"/>
              <a:t>-пристрою (</a:t>
            </a:r>
            <a:r>
              <a:rPr lang="uk-UA" noProof="0" dirty="0" err="1"/>
              <a:t>MicroPython</a:t>
            </a:r>
            <a:r>
              <a:rPr lang="uk-UA" noProof="0" dirty="0"/>
              <a:t>)</a:t>
            </a:r>
            <a:r>
              <a:rPr lang="en-US" noProof="0" dirty="0"/>
              <a:t>;</a:t>
            </a:r>
            <a:endParaRPr lang="uk-UA" noProof="0" dirty="0"/>
          </a:p>
          <a:p>
            <a:pPr marL="0" indent="0">
              <a:buNone/>
              <a:tabLst>
                <a:tab pos="271463" algn="l"/>
              </a:tabLst>
            </a:pPr>
            <a:r>
              <a:rPr lang="uk-UA" noProof="0" dirty="0"/>
              <a:t>- </a:t>
            </a:r>
            <a:r>
              <a:rPr lang="uk-UA" noProof="0" dirty="0" err="1"/>
              <a:t>PostgreSQL</a:t>
            </a:r>
            <a:r>
              <a:rPr lang="uk-UA" noProof="0" dirty="0"/>
              <a:t> + </a:t>
            </a:r>
            <a:r>
              <a:rPr lang="uk-UA" noProof="0" dirty="0" err="1"/>
              <a:t>pgAdmin</a:t>
            </a:r>
            <a:r>
              <a:rPr lang="uk-UA" noProof="0" dirty="0"/>
              <a:t> – база даних</a:t>
            </a:r>
            <a:r>
              <a:rPr lang="en-US" noProof="0" dirty="0"/>
              <a:t>;</a:t>
            </a:r>
            <a:endParaRPr lang="uk-UA" noProof="0" dirty="0"/>
          </a:p>
          <a:p>
            <a:pPr marL="0" indent="0">
              <a:buNone/>
              <a:tabLst>
                <a:tab pos="271463" algn="l"/>
              </a:tabLst>
            </a:pPr>
            <a:r>
              <a:rPr lang="uk-UA" noProof="0" dirty="0"/>
              <a:t>- </a:t>
            </a:r>
            <a:r>
              <a:rPr lang="uk-UA" noProof="0" dirty="0" err="1"/>
              <a:t>Figma</a:t>
            </a:r>
            <a:r>
              <a:rPr lang="uk-UA" noProof="0" dirty="0"/>
              <a:t> – дизайн інтерфейсів</a:t>
            </a:r>
            <a:r>
              <a:rPr lang="en-US" noProof="0" dirty="0"/>
              <a:t>;</a:t>
            </a:r>
            <a:endParaRPr lang="uk-UA" noProof="0" dirty="0"/>
          </a:p>
          <a:p>
            <a:pPr marL="0" indent="0">
              <a:buNone/>
              <a:tabLst>
                <a:tab pos="271463" algn="l"/>
              </a:tabLst>
            </a:pPr>
            <a:r>
              <a:rPr lang="uk-UA" noProof="0" dirty="0"/>
              <a:t>- </a:t>
            </a:r>
            <a:r>
              <a:rPr lang="uk-UA" noProof="0" dirty="0" err="1"/>
              <a:t>Git</a:t>
            </a:r>
            <a:r>
              <a:rPr lang="uk-UA" noProof="0" dirty="0"/>
              <a:t> + </a:t>
            </a:r>
            <a:r>
              <a:rPr lang="uk-UA" noProof="0" dirty="0" err="1"/>
              <a:t>GitHub</a:t>
            </a:r>
            <a:r>
              <a:rPr lang="uk-UA" noProof="0" dirty="0"/>
              <a:t> – керування версіями</a:t>
            </a:r>
            <a:r>
              <a:rPr lang="en-US" noProof="0" dirty="0"/>
              <a:t>.</a:t>
            </a:r>
            <a:endParaRPr lang="uk-UA" noProof="0" dirty="0"/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26DC2FDF-4EAD-D4F9-E3CD-92831042C3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F6E99F3-E05B-00C8-2DED-FCCD3E50607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7</a:t>
            </a:fld>
            <a:endParaRPr lang="uk-UA" noProof="0" dirty="0"/>
          </a:p>
        </p:txBody>
      </p:sp>
    </p:spTree>
    <p:extLst>
      <p:ext uri="{BB962C8B-B14F-4D97-AF65-F5344CB8AC3E}">
        <p14:creationId xmlns:p14="http://schemas.microsoft.com/office/powerpoint/2010/main" val="89592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Дизайн системи</a:t>
            </a:r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11700" y="752510"/>
            <a:ext cx="8520600" cy="3504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10000"/>
              </a:lnSpc>
              <a:buNone/>
            </a:pPr>
            <a:r>
              <a:rPr lang="uk-UA" dirty="0"/>
              <a:t>Для проєктування використано модульний підхід.</a:t>
            </a:r>
          </a:p>
          <a:p>
            <a:pPr marL="0" indent="0">
              <a:lnSpc>
                <a:spcPct val="110000"/>
              </a:lnSpc>
              <a:buNone/>
            </a:pPr>
            <a:br>
              <a:rPr lang="uk-UA" dirty="0"/>
            </a:br>
            <a:r>
              <a:rPr lang="uk-UA" dirty="0"/>
              <a:t>Розробка виконувалась послідовно:</a:t>
            </a:r>
            <a:br>
              <a:rPr lang="uk-UA" dirty="0"/>
            </a:br>
            <a:r>
              <a:rPr lang="uk-UA" dirty="0"/>
              <a:t>1) проєктування бази даних;</a:t>
            </a:r>
            <a:br>
              <a:rPr lang="uk-UA" dirty="0"/>
            </a:br>
            <a:r>
              <a:rPr lang="uk-UA" dirty="0"/>
              <a:t>2) розробка серверної частини;</a:t>
            </a:r>
            <a:br>
              <a:rPr lang="uk-UA" dirty="0"/>
            </a:br>
            <a:r>
              <a:rPr lang="uk-UA" dirty="0"/>
              <a:t>3) створення інтерфейсів (</a:t>
            </a:r>
            <a:r>
              <a:rPr lang="uk-UA" dirty="0" err="1"/>
              <a:t>web</a:t>
            </a:r>
            <a:r>
              <a:rPr lang="uk-UA" dirty="0"/>
              <a:t>, </a:t>
            </a:r>
            <a:r>
              <a:rPr lang="uk-UA" dirty="0" err="1"/>
              <a:t>mobile</a:t>
            </a:r>
            <a:r>
              <a:rPr lang="uk-UA" dirty="0"/>
              <a:t>);</a:t>
            </a:r>
            <a:br>
              <a:rPr lang="uk-UA" dirty="0"/>
            </a:br>
            <a:r>
              <a:rPr lang="uk-UA" dirty="0"/>
              <a:t>4) інтеграція </a:t>
            </a:r>
            <a:r>
              <a:rPr lang="uk-UA" dirty="0" err="1"/>
              <a:t>IoT</a:t>
            </a:r>
            <a:r>
              <a:rPr lang="uk-UA" dirty="0"/>
              <a:t>-пристрою.</a:t>
            </a:r>
          </a:p>
          <a:p>
            <a:pPr marL="0" indent="0">
              <a:lnSpc>
                <a:spcPct val="110000"/>
              </a:lnSpc>
              <a:buNone/>
            </a:pPr>
            <a:endParaRPr lang="uk-UA" dirty="0"/>
          </a:p>
          <a:p>
            <a:pPr marL="0" indent="0" algn="just">
              <a:lnSpc>
                <a:spcPct val="110000"/>
              </a:lnSpc>
              <a:buNone/>
            </a:pPr>
            <a:r>
              <a:rPr lang="uk-UA" dirty="0"/>
              <a:t>Застосовано REST API, JWT, адаптивний дизайн, розмежування ролей та сучасні фреймворки.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8</a:t>
            </a:fld>
            <a:endParaRPr lang="uk-UA" noProof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50E1DCF3-153D-BCF4-B878-28EF2E542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E0A81741-5D3E-7A1C-49E9-D1F8036763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noProof="0" dirty="0"/>
              <a:t>Приклад реалізації</a:t>
            </a:r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8D98DFF5-1854-C203-7972-721F97C6CB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769619"/>
            <a:ext cx="4424995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noProof="0" dirty="0"/>
              <a:t>Алгоритм </a:t>
            </a:r>
            <a:r>
              <a:rPr lang="uk-UA" noProof="0" dirty="0" err="1"/>
              <a:t>формуванн</a:t>
            </a:r>
            <a:r>
              <a:rPr lang="uk-UA" dirty="0"/>
              <a:t>я графіку прийому медикаментів при створенні призначення.</a:t>
            </a: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F319B51F-89AF-DD0B-7622-974373BF14F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64F100-DA4B-EB1F-B505-364AF77DC3E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noProof="0" smtClean="0"/>
              <a:t>9</a:t>
            </a:fld>
            <a:endParaRPr lang="uk-UA" noProof="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1AC4F6A-DD85-3538-6311-05AEF22F6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0" y="769619"/>
            <a:ext cx="3631684" cy="396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2FD892-2967-8F32-67BF-EEF68CF1AF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080" y="2504079"/>
            <a:ext cx="4246879" cy="950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21877549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E1076125083F641B0F21CE197E0181E" ma:contentTypeVersion="5" ma:contentTypeDescription="Створення нового документа." ma:contentTypeScope="" ma:versionID="7e87225ad6f3f6dba914896a640d3f08">
  <xsd:schema xmlns:xsd="http://www.w3.org/2001/XMLSchema" xmlns:xs="http://www.w3.org/2001/XMLSchema" xmlns:p="http://schemas.microsoft.com/office/2006/metadata/properties" xmlns:ns3="c9420a47-8af5-4266-a1f5-8365f64f773a" targetNamespace="http://schemas.microsoft.com/office/2006/metadata/properties" ma:root="true" ma:fieldsID="22722ed29a7f02d36e3e6e9d4dd5b586" ns3:_="">
    <xsd:import namespace="c9420a47-8af5-4266-a1f5-8365f64f77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20a47-8af5-4266-a1f5-8365f64f773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вмісту"/>
        <xsd:element ref="dc:title" minOccurs="0" maxOccurs="1" ma:index="4" ma:displayName="Заголовок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86B929-4403-4F88-B43C-8C298D5FB2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420a47-8af5-4266-a1f5-8365f64f77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5DA8BF-657D-4E44-B1B0-B6A75E4C40CF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c9420a47-8af5-4266-a1f5-8365f64f773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F790FD7-16E1-4E6C-9FC3-CF17A29BD6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</Template>
  <TotalTime>442</TotalTime>
  <Words>635</Words>
  <Application>Microsoft Office PowerPoint</Application>
  <PresentationFormat>Екран (16:9)</PresentationFormat>
  <Paragraphs>77</Paragraphs>
  <Slides>16</Slides>
  <Notes>16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16</vt:i4>
      </vt:variant>
    </vt:vector>
  </HeadingPairs>
  <TitlesOfParts>
    <vt:vector size="20" baseType="lpstr">
      <vt:lpstr>Open Sans</vt:lpstr>
      <vt:lpstr>Economica</vt:lpstr>
      <vt:lpstr>Arial</vt:lpstr>
      <vt:lpstr>Шаблон презентації кваліфікаційної роботи магістрів</vt:lpstr>
      <vt:lpstr>Програмна система автоматизованого контролю прийому ліків у медичних закладах "HealthyHelper"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Інтерфейс користувача </vt:lpstr>
      <vt:lpstr>Інтерфейс користувача </vt:lpstr>
      <vt:lpstr>Інтерфейс користувача </vt:lpstr>
      <vt:lpstr>Тестування</vt:lpstr>
      <vt:lpstr>Публікація результатів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Олексій Толстік</dc:creator>
  <cp:lastModifiedBy>Олексій Толстік</cp:lastModifiedBy>
  <cp:revision>14</cp:revision>
  <dcterms:created xsi:type="dcterms:W3CDTF">2025-06-05T16:54:03Z</dcterms:created>
  <dcterms:modified xsi:type="dcterms:W3CDTF">2025-06-12T06:52:01Z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0x010100EE1076125083F641B0F21CE197E0181E</vt:lpwstr>
  </property>
</Properties>
</file>