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8" r:id="rId12"/>
    <p:sldId id="265" r:id="rId13"/>
    <p:sldId id="267" r:id="rId14"/>
  </p:sldIdLst>
  <p:sldSz cx="9144000" cy="5143500" type="screen16x9"/>
  <p:notesSz cx="6858000" cy="9144000"/>
  <p:embeddedFontLst>
    <p:embeddedFont>
      <p:font typeface="Economica" panose="020B0604020202020204" charset="0"/>
      <p:regular r:id="rId16"/>
      <p:bold r:id="rId17"/>
      <p:italic r:id="rId18"/>
      <p:boldItalic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839" autoAdjust="0"/>
  </p:normalViewPr>
  <p:slideViewPr>
    <p:cSldViewPr snapToGrid="0">
      <p:cViewPr varScale="1">
        <p:scale>
          <a:sx n="102" d="100"/>
          <a:sy n="102" d="100"/>
        </p:scale>
        <p:origin x="926" y="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137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9C349DC3-8FF0-5685-0669-744FB2943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>
            <a:extLst>
              <a:ext uri="{FF2B5EF4-FFF2-40B4-BE49-F238E27FC236}">
                <a16:creationId xmlns:a16="http://schemas.microsoft.com/office/drawing/2014/main" id="{9302767E-914A-6926-3AA8-70490A8BE9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>
            <a:extLst>
              <a:ext uri="{FF2B5EF4-FFF2-40B4-BE49-F238E27FC236}">
                <a16:creationId xmlns:a16="http://schemas.microsoft.com/office/drawing/2014/main" id="{8B100071-B6AB-ADA9-CC0F-C2CD5F06C7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54458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9BBC86C5-765E-5910-9467-DFB2FC448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>
            <a:extLst>
              <a:ext uri="{FF2B5EF4-FFF2-40B4-BE49-F238E27FC236}">
                <a16:creationId xmlns:a16="http://schemas.microsoft.com/office/drawing/2014/main" id="{72B06CFD-F94F-5964-CB04-0E48ADA524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>
            <a:extLst>
              <a:ext uri="{FF2B5EF4-FFF2-40B4-BE49-F238E27FC236}">
                <a16:creationId xmlns:a16="http://schemas.microsoft.com/office/drawing/2014/main" id="{C94DAE25-6321-532F-6686-7252ADBBAA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1343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о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718365" y="821299"/>
            <a:ext cx="2891407" cy="11453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застосунок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бронювання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квест-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кімнат</a:t>
            </a:r>
            <a:r>
              <a:rPr lang="en-US" sz="2400" dirty="0">
                <a:latin typeface="Economica" panose="020B0604020202020204" charset="0"/>
                <a:cs typeface="Times New Roman" panose="02020603050405020304" pitchFamily="18" charset="0"/>
              </a:rPr>
              <a:t> QuestScout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3;p13">
            <a:extLst>
              <a:ext uri="{FF2B5EF4-FFF2-40B4-BE49-F238E27FC236}">
                <a16:creationId xmlns:a16="http://schemas.microsoft.com/office/drawing/2014/main" id="{41C47CF6-E43A-3110-377D-27749DF6E319}"/>
              </a:ext>
            </a:extLst>
          </p:cNvPr>
          <p:cNvSpPr txBox="1">
            <a:spLocks/>
          </p:cNvSpPr>
          <p:nvPr/>
        </p:nvSpPr>
        <p:spPr>
          <a:xfrm>
            <a:off x="3883633" y="3123247"/>
            <a:ext cx="2609778" cy="9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indent="0"/>
            <a:endParaRPr lang="ru-RU" sz="1400" dirty="0"/>
          </a:p>
          <a:p>
            <a:pPr marL="0" indent="0" algn="l"/>
            <a:r>
              <a:rPr lang="uk-UA" sz="1400" dirty="0"/>
              <a:t>Виконав </a:t>
            </a:r>
            <a:r>
              <a:rPr lang="uk-UA" sz="1400" dirty="0" err="1"/>
              <a:t>ст</a:t>
            </a:r>
            <a:r>
              <a:rPr lang="en-US" sz="1400" dirty="0"/>
              <a:t>.</a:t>
            </a:r>
            <a:r>
              <a:rPr lang="uk-UA" sz="1400" dirty="0"/>
              <a:t> </a:t>
            </a:r>
            <a:r>
              <a:rPr lang="uk-UA" sz="1400" dirty="0" err="1"/>
              <a:t>гр</a:t>
            </a:r>
            <a:r>
              <a:rPr lang="uk-UA" sz="1400" dirty="0"/>
              <a:t> ПЗПІ-22-8 </a:t>
            </a:r>
          </a:p>
          <a:p>
            <a:pPr marL="0" indent="0" algn="l"/>
            <a:r>
              <a:rPr lang="uk-UA" sz="1400" dirty="0"/>
              <a:t>Товстуха Іван Костянтинович</a:t>
            </a:r>
            <a:r>
              <a:rPr lang="ru-RU" sz="1400" dirty="0"/>
              <a:t> </a:t>
            </a:r>
          </a:p>
          <a:p>
            <a:pPr marL="0" indent="0"/>
            <a:endParaRPr lang="ru-RU" sz="1400" dirty="0"/>
          </a:p>
        </p:txBody>
      </p:sp>
      <p:sp>
        <p:nvSpPr>
          <p:cNvPr id="3" name="Google Shape;63;p13">
            <a:extLst>
              <a:ext uri="{FF2B5EF4-FFF2-40B4-BE49-F238E27FC236}">
                <a16:creationId xmlns:a16="http://schemas.microsoft.com/office/drawing/2014/main" id="{1EF68E88-F64D-238C-66C2-1D0194AB3E6E}"/>
              </a:ext>
            </a:extLst>
          </p:cNvPr>
          <p:cNvSpPr txBox="1">
            <a:spLocks/>
          </p:cNvSpPr>
          <p:nvPr/>
        </p:nvSpPr>
        <p:spPr>
          <a:xfrm>
            <a:off x="3447909" y="4638717"/>
            <a:ext cx="2248182" cy="605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indent="0"/>
            <a:r>
              <a:rPr lang="ru-RU" sz="1400" dirty="0"/>
              <a:t>8 червня 2025</a:t>
            </a:r>
          </a:p>
        </p:txBody>
      </p:sp>
      <p:sp>
        <p:nvSpPr>
          <p:cNvPr id="5" name="Google Shape;63;p13">
            <a:extLst>
              <a:ext uri="{FF2B5EF4-FFF2-40B4-BE49-F238E27FC236}">
                <a16:creationId xmlns:a16="http://schemas.microsoft.com/office/drawing/2014/main" id="{D2CEAE66-8DFD-2C6F-2B87-361C777A7135}"/>
              </a:ext>
            </a:extLst>
          </p:cNvPr>
          <p:cNvSpPr txBox="1">
            <a:spLocks/>
          </p:cNvSpPr>
          <p:nvPr/>
        </p:nvSpPr>
        <p:spPr>
          <a:xfrm>
            <a:off x="3883633" y="3857451"/>
            <a:ext cx="2609778" cy="9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indent="0" algn="l"/>
            <a:r>
              <a:rPr lang="ru-RU" sz="1400" dirty="0" err="1"/>
              <a:t>Керівник</a:t>
            </a:r>
            <a:r>
              <a:rPr lang="ru-RU" sz="1400" dirty="0"/>
              <a:t>: </a:t>
            </a:r>
            <a:r>
              <a:rPr lang="ru-RU" sz="1400" dirty="0" err="1"/>
              <a:t>доц</a:t>
            </a:r>
            <a:r>
              <a:rPr lang="en-US" sz="1400" dirty="0"/>
              <a:t>.</a:t>
            </a:r>
            <a:r>
              <a:rPr lang="ru-RU" sz="1400" dirty="0"/>
              <a:t> </a:t>
            </a:r>
            <a:r>
              <a:rPr lang="ru-RU" sz="1400" dirty="0" err="1"/>
              <a:t>кафедри</a:t>
            </a:r>
            <a:r>
              <a:rPr lang="ru-RU" sz="1400" dirty="0"/>
              <a:t> ПІ Мар</a:t>
            </a:r>
            <a:r>
              <a:rPr lang="en-US" sz="1400" dirty="0"/>
              <a:t>’</a:t>
            </a:r>
            <a:r>
              <a:rPr lang="uk-UA" sz="1400" dirty="0" err="1"/>
              <a:t>їн</a:t>
            </a:r>
            <a:r>
              <a:rPr lang="uk-UA" sz="1400" dirty="0"/>
              <a:t> Сергій Олександрович</a:t>
            </a:r>
            <a:endParaRPr lang="ru-RU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502D29E8-EFD6-FEDC-3855-022B994C6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>
            <a:extLst>
              <a:ext uri="{FF2B5EF4-FFF2-40B4-BE49-F238E27FC236}">
                <a16:creationId xmlns:a16="http://schemas.microsoft.com/office/drawing/2014/main" id="{EA0325C5-76CB-F088-F307-4732636DD2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endParaRPr sz="3200" dirty="0"/>
          </a:p>
        </p:txBody>
      </p:sp>
      <p:pic>
        <p:nvPicPr>
          <p:cNvPr id="122" name="Google Shape;122;p21">
            <a:extLst>
              <a:ext uri="{FF2B5EF4-FFF2-40B4-BE49-F238E27FC236}">
                <a16:creationId xmlns:a16="http://schemas.microsoft.com/office/drawing/2014/main" id="{B66CB26F-BD00-02CB-562E-7DD4F3556A9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C7BDA1-103C-55FA-7F6A-FBF92893BF88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C2AF0AB-3AE6-DDB9-AD2A-1C3A9F980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8759" y="442683"/>
            <a:ext cx="4060651" cy="42581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FD6F58-D2EE-3CC3-B4FD-A6AA410D24F0}"/>
              </a:ext>
            </a:extLst>
          </p:cNvPr>
          <p:cNvSpPr txBox="1"/>
          <p:nvPr/>
        </p:nvSpPr>
        <p:spPr>
          <a:xfrm>
            <a:off x="354475" y="843308"/>
            <a:ext cx="3634169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Реалізація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адаптивного слайдера для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відображення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квест-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кімнат</a:t>
            </a:r>
            <a:r>
              <a:rPr lang="en-US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допомогою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хука </a:t>
            </a:r>
            <a:r>
              <a:rPr lang="en-US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useState</a:t>
            </a:r>
            <a:r>
              <a:rPr lang="en-US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він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визначає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чи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екран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великий (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понад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768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пікселів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), і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залежно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від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цього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показує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або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один,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або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до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трьох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слайдів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одночасно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Слайдер автоматично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прокручується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кожні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5 секунд і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зупиняється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при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наведенні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миші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Кількість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слайдів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та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наявність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стрілок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навігації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змінюється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в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залежності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від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ширини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екрану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і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кількості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кімнат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Подія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зміни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розміру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вікна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відстежується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через </a:t>
            </a:r>
            <a:r>
              <a:rPr lang="en-US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useEffect</a:t>
            </a:r>
            <a:r>
              <a:rPr lang="en-US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що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дозволяє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компоненту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динамічно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адаптуватися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під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різні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пристрої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uk-UA" dirty="0">
              <a:solidFill>
                <a:srgbClr val="0D0D0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295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A82AF1D3-B916-0D7F-D327-49BCA476F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36B31EB1-E5AF-1088-4A1A-55BE5015A1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Інтерфейс користувача </a:t>
            </a:r>
            <a:endParaRPr sz="3200" dirty="0"/>
          </a:p>
        </p:txBody>
      </p:sp>
      <p:pic>
        <p:nvPicPr>
          <p:cNvPr id="129" name="Google Shape;129;p22">
            <a:extLst>
              <a:ext uri="{FF2B5EF4-FFF2-40B4-BE49-F238E27FC236}">
                <a16:creationId xmlns:a16="http://schemas.microsoft.com/office/drawing/2014/main" id="{4928FEEF-0075-CFB6-E34E-9EB345C4480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42B1E9-C527-A32F-A973-117D879F963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1DB9DEB-2DAB-359E-EDF0-232905DBC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457" y="984930"/>
            <a:ext cx="4231231" cy="2258277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2F3517F-81E0-F05F-9D19-CFA5AA8194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9035" y="984930"/>
            <a:ext cx="4231231" cy="22582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16B3A2-EE0C-0A74-32FB-9B4713E77501}"/>
              </a:ext>
            </a:extLst>
          </p:cNvPr>
          <p:cNvSpPr txBox="1"/>
          <p:nvPr/>
        </p:nvSpPr>
        <p:spPr>
          <a:xfrm>
            <a:off x="1375071" y="3232678"/>
            <a:ext cx="22897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400" kern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Сторінка автентифікації</a:t>
            </a:r>
            <a:endParaRPr lang="ru-RU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6D6877-987D-06F0-C1E8-45FC22AB3F61}"/>
              </a:ext>
            </a:extLst>
          </p:cNvPr>
          <p:cNvSpPr txBox="1"/>
          <p:nvPr/>
        </p:nvSpPr>
        <p:spPr>
          <a:xfrm>
            <a:off x="5531021" y="3232679"/>
            <a:ext cx="30106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400" kern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Сторінка</a:t>
            </a:r>
            <a:r>
              <a:rPr lang="ru-RU" sz="1400" kern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400" kern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кабінет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</a:t>
            </a:r>
            <a:r>
              <a:rPr lang="uk-UA" sz="1400" kern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користувача</a:t>
            </a:r>
            <a:endParaRPr lang="ru-RU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748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Інтерфейс користувача </a:t>
            </a:r>
            <a:endParaRPr sz="320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FB2E80F-CAD3-CD20-6BFF-FCC9E9E05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05" y="1121538"/>
            <a:ext cx="4302175" cy="242198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9A9E211-5F2C-ADED-3653-E260262BFE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3381" y="213974"/>
            <a:ext cx="3571629" cy="20107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4859DE-A85E-88EF-D003-779F7E93430D}"/>
              </a:ext>
            </a:extLst>
          </p:cNvPr>
          <p:cNvSpPr txBox="1"/>
          <p:nvPr/>
        </p:nvSpPr>
        <p:spPr>
          <a:xfrm>
            <a:off x="1153560" y="3500906"/>
            <a:ext cx="26491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</a:t>
            </a:r>
            <a:r>
              <a:rPr lang="ru-RU" sz="1200" kern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торінка</a:t>
            </a:r>
            <a:r>
              <a:rPr lang="ru-RU" sz="1200" kern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uk-UA" sz="1200" kern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 доступними квестами</a:t>
            </a:r>
            <a:endParaRPr lang="ru-RU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E9094D-5B81-9A95-BF9B-309FF52B85B1}"/>
              </a:ext>
            </a:extLst>
          </p:cNvPr>
          <p:cNvSpPr txBox="1"/>
          <p:nvPr/>
        </p:nvSpPr>
        <p:spPr>
          <a:xfrm>
            <a:off x="5783933" y="2194030"/>
            <a:ext cx="24238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200" kern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Сторінка бронювання квесту</a:t>
            </a:r>
            <a:endParaRPr lang="ru-RU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10D7530-F8BA-828A-BC8C-055A3C9F08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3380" y="2639663"/>
            <a:ext cx="3571629" cy="20107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E19A844-3C71-CD35-7890-5D62294EEB6E}"/>
              </a:ext>
            </a:extLst>
          </p:cNvPr>
          <p:cNvSpPr txBox="1"/>
          <p:nvPr/>
        </p:nvSpPr>
        <p:spPr>
          <a:xfrm>
            <a:off x="5251849" y="4621737"/>
            <a:ext cx="332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200" kern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Сторінка з підтвердженим бронюванням </a:t>
            </a:r>
            <a:endParaRPr lang="ru-RU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700" y="1174424"/>
            <a:ext cx="8520600" cy="28532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Проєкт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QuestScout 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успішно вирішив ключові проблеми ринку квест-кімнат, запропонувавши ефективне онлайн-бронювання. </a:t>
            </a:r>
            <a:r>
              <a:rPr lang="uk-UA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Проєкт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довів свою ефективність під час тестового впровадження, демонструючи стабільну роботу та зручність використання. Завдяки модульній архітектурі система легко адаптується до різних бізнес-потреб і може бути масштабована для роботи з великою кількістю користувачів. У планах – інтеграція з месенджерами, мобільний додаток і розширення на інші розваги (майстер-класи, екскурсії). </a:t>
            </a:r>
            <a:r>
              <a: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QuestScout 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довів, що цифрові рішення можуть значно покращити взаємодію між клієнтами та бізнесом, підвищуючи ефективність і зручність.</a:t>
            </a:r>
            <a:endParaRPr lang="ru-RU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13</a:t>
            </a:fld>
            <a:endParaRPr lang="uk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Мета роботи</a:t>
            </a:r>
            <a:endParaRPr sz="3200" dirty="0"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  <p:sp>
        <p:nvSpPr>
          <p:cNvPr id="7" name="Google Shape;72;p14">
            <a:extLst>
              <a:ext uri="{FF2B5EF4-FFF2-40B4-BE49-F238E27FC236}">
                <a16:creationId xmlns:a16="http://schemas.microsoft.com/office/drawing/2014/main" id="{E4C8E252-C880-623F-F129-A643C8C9F5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088569"/>
            <a:ext cx="8520600" cy="32709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Мета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роботи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розробка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сучасного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веб-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додатку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для онлайн-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бронювання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квест-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кімнат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з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інтуїтивним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інтерфейсом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автоматизацією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процесів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бронювання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та оплати, а також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адміністрування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ресурсів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Актуальність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роботи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квест-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кімнати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стрімко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набирають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популярності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як форма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розваг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демонструючи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щорічне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зростання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ринку на 15–20%.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Водночас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власники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квест-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кімнат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відчувають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нагальну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потребу у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зручному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та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функціональному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інструменті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для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управління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бронюваннями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збору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статистики та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аналітики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що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дозволить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ефективніше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вести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бізнес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і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покращувати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клієнтський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досвід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uk-UA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проблеми (аналіз існуючих рішень) </a:t>
            </a:r>
            <a:endParaRPr sz="3200" dirty="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  <p:sp>
        <p:nvSpPr>
          <p:cNvPr id="5" name="Google Shape;79;p15">
            <a:extLst>
              <a:ext uri="{FF2B5EF4-FFF2-40B4-BE49-F238E27FC236}">
                <a16:creationId xmlns:a16="http://schemas.microsoft.com/office/drawing/2014/main" id="{501C49E9-2D02-9D43-F6F0-13A29A1A79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1528" y="749383"/>
            <a:ext cx="3708758" cy="31137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" sz="110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Перелік досліджених  конкурентів</a:t>
            </a:r>
            <a:r>
              <a:rPr lang="uk-UA" sz="110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228600" lvl="0" indent="-228600" algn="l" rtl="0">
              <a:spcBef>
                <a:spcPts val="1500"/>
              </a:spcBef>
              <a:spcAft>
                <a:spcPts val="0"/>
              </a:spcAft>
              <a:buSzPct val="120000"/>
              <a:buFont typeface="+mj-lt"/>
              <a:buAutoNum type="arabicPeriod"/>
            </a:pPr>
            <a:r>
              <a:rPr lang="en-US" sz="1100" dirty="0" err="1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EscapeRoomBooking</a:t>
            </a:r>
            <a:r>
              <a:rPr lang="en-US" sz="110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</a:t>
            </a:r>
            <a:r>
              <a:rPr lang="uk-UA" sz="110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платформа з великою базою квест-кімнат, фільтрами за жанром і складністю, онлайн-оплатою та рейтингами</a:t>
            </a:r>
            <a:r>
              <a:rPr lang="en-US" sz="110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r>
              <a:rPr lang="uk-UA" sz="110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marL="228600" lvl="0" indent="-228600" algn="l" rtl="0">
              <a:spcBef>
                <a:spcPts val="1500"/>
              </a:spcBef>
              <a:spcAft>
                <a:spcPts val="0"/>
              </a:spcAft>
              <a:buSzPct val="120000"/>
              <a:buFont typeface="+mj-lt"/>
              <a:buAutoNum type="arabicPeriod"/>
            </a:pPr>
            <a:r>
              <a:rPr lang="en-US" sz="1100" dirty="0" err="1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QuestBooking</a:t>
            </a:r>
            <a:r>
              <a:rPr lang="en-US" sz="110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</a:t>
            </a:r>
            <a:r>
              <a:rPr lang="uk-UA" sz="110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сервіс із простим інтерфейсом, груповими </a:t>
            </a:r>
            <a:r>
              <a:rPr lang="uk-UA" sz="1100" dirty="0" err="1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бронюваннями</a:t>
            </a:r>
            <a:r>
              <a:rPr lang="uk-UA" sz="110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інтеграцією з </a:t>
            </a:r>
            <a:r>
              <a:rPr lang="en-US" sz="110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Google Maps </a:t>
            </a:r>
            <a:r>
              <a:rPr lang="uk-UA" sz="110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та автоматичним оновленням статусу</a:t>
            </a:r>
            <a:r>
              <a:rPr lang="en-US" sz="110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endParaRPr lang="uk-UA" sz="1100" dirty="0">
              <a:solidFill>
                <a:srgbClr val="0D0D0D"/>
              </a:solidFill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28600" lvl="0" indent="-228600" algn="l" rtl="0">
              <a:spcBef>
                <a:spcPts val="1500"/>
              </a:spcBef>
              <a:spcAft>
                <a:spcPts val="0"/>
              </a:spcAft>
              <a:buSzPct val="120000"/>
              <a:buFont typeface="+mj-lt"/>
              <a:buAutoNum type="arabicPeriod"/>
            </a:pPr>
            <a:r>
              <a:rPr lang="en-US" sz="1100" dirty="0" err="1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RoomQuest</a:t>
            </a:r>
            <a:r>
              <a:rPr lang="en-US" sz="110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</a:t>
            </a:r>
            <a:r>
              <a:rPr lang="uk-UA" sz="110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мобільний додаток із </a:t>
            </a:r>
            <a:r>
              <a:rPr lang="en-US" sz="110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push-</a:t>
            </a:r>
            <a:r>
              <a:rPr lang="uk-UA" sz="110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сповіщеннями, авторизацією через соцмережі, </a:t>
            </a:r>
            <a:r>
              <a:rPr lang="uk-UA" sz="1100" dirty="0" err="1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кешуванням</a:t>
            </a:r>
            <a:r>
              <a:rPr lang="uk-UA" sz="110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і можливістю залишати відгуки.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DFCFD6-210C-E097-3D75-0F593F810688}"/>
              </a:ext>
            </a:extLst>
          </p:cNvPr>
          <p:cNvSpPr txBox="1"/>
          <p:nvPr/>
        </p:nvSpPr>
        <p:spPr>
          <a:xfrm>
            <a:off x="4593767" y="997739"/>
            <a:ext cx="4156452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" sz="110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Зазначення прогалин у наявних </a:t>
            </a:r>
            <a:r>
              <a:rPr lang="uk-UA" sz="110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аналогах програмного           забезпечення:</a:t>
            </a:r>
          </a:p>
          <a:p>
            <a:pPr marL="285750" indent="-285750">
              <a:spcBef>
                <a:spcPts val="1500"/>
              </a:spcBef>
              <a:buFont typeface="Times New Roman" panose="02020603050405020304" pitchFamily="18" charset="0"/>
              <a:buChar char="-"/>
            </a:pPr>
            <a:r>
              <a:rPr lang="ru-RU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відсутність</a:t>
            </a:r>
            <a:r>
              <a:rPr lang="ru-RU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повноцінної</a:t>
            </a:r>
            <a:r>
              <a:rPr lang="ru-RU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адмін-панелі</a:t>
            </a:r>
            <a:r>
              <a:rPr lang="ru-RU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для </a:t>
            </a:r>
            <a:r>
              <a:rPr lang="ru-RU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керування</a:t>
            </a:r>
            <a:r>
              <a:rPr lang="ru-RU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контентом</a:t>
            </a: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endParaRPr lang="ru-RU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spcBef>
                <a:spcPts val="1500"/>
              </a:spcBef>
              <a:buFont typeface="Times New Roman" panose="02020603050405020304" pitchFamily="18" charset="0"/>
              <a:buChar char="-"/>
            </a:pPr>
            <a:r>
              <a:rPr lang="ru-RU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неінтерактивний</a:t>
            </a:r>
            <a:r>
              <a:rPr lang="ru-RU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або</a:t>
            </a:r>
            <a:r>
              <a:rPr lang="ru-RU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обмежений</a:t>
            </a:r>
            <a:r>
              <a:rPr lang="ru-RU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календар</a:t>
            </a:r>
            <a:r>
              <a:rPr lang="ru-RU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бронювань</a:t>
            </a: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r>
              <a:rPr lang="ru-RU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marL="285750" indent="-285750">
              <a:spcBef>
                <a:spcPts val="1500"/>
              </a:spcBef>
              <a:buFont typeface="Times New Roman" panose="02020603050405020304" pitchFamily="18" charset="0"/>
              <a:buChar char="-"/>
            </a:pPr>
            <a:r>
              <a:rPr lang="ru-RU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відсутність</a:t>
            </a:r>
            <a:r>
              <a:rPr lang="ru-RU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системи</a:t>
            </a:r>
            <a:r>
              <a:rPr lang="ru-RU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модерації</a:t>
            </a:r>
            <a:r>
              <a:rPr lang="ru-RU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відгуків</a:t>
            </a:r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endParaRPr lang="ru-RU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spcBef>
                <a:spcPts val="1500"/>
              </a:spcBef>
              <a:buFont typeface="Times New Roman" panose="02020603050405020304" pitchFamily="18" charset="0"/>
              <a:buChar char="-"/>
            </a:pPr>
            <a:r>
              <a:rPr lang="ru-RU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обмежені</a:t>
            </a:r>
            <a:r>
              <a:rPr lang="ru-RU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способи</a:t>
            </a:r>
            <a:r>
              <a:rPr lang="ru-RU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авторизації</a:t>
            </a:r>
            <a:r>
              <a:rPr lang="ru-RU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 та опис системи</a:t>
            </a:r>
            <a:endParaRPr sz="3200" dirty="0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  <p:sp>
        <p:nvSpPr>
          <p:cNvPr id="5" name="Google Shape;86;p16">
            <a:extLst>
              <a:ext uri="{FF2B5EF4-FFF2-40B4-BE49-F238E27FC236}">
                <a16:creationId xmlns:a16="http://schemas.microsoft.com/office/drawing/2014/main" id="{79C5F7AA-D873-9E74-31BD-C2BE098FFE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8925" y="701837"/>
            <a:ext cx="8520600" cy="35943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sz="120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Проблема: Скрутність у пошуку, бронюванні та управлінні квест-кімнатами через </a:t>
            </a:r>
            <a:r>
              <a:rPr lang="uk-UA" sz="1200" dirty="0" err="1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фрагментовані</a:t>
            </a:r>
            <a:r>
              <a:rPr lang="uk-UA" sz="120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інструменти (соцмережі, телефонні дзвінки).</a:t>
            </a:r>
            <a:endParaRPr lang="en-US" sz="1200" dirty="0">
              <a:solidFill>
                <a:srgbClr val="0D0D0D"/>
              </a:solidFill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sz="120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Очікувані результати: </a:t>
            </a:r>
          </a:p>
          <a:p>
            <a:pPr marL="285750" lvl="0" indent="-285750" algn="l" rtl="0">
              <a:spcBef>
                <a:spcPts val="1500"/>
              </a:spcBef>
              <a:spcAft>
                <a:spcPts val="0"/>
              </a:spcAft>
              <a:buFontTx/>
              <a:buChar char="-"/>
            </a:pPr>
            <a:r>
              <a:rPr lang="ru-RU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централізована</a:t>
            </a: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платформа для </a:t>
            </a:r>
            <a:r>
              <a:rPr lang="ru-RU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пошуку</a:t>
            </a: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та </a:t>
            </a:r>
            <a:r>
              <a:rPr lang="ru-RU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бронювання</a:t>
            </a: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квест-</a:t>
            </a:r>
            <a:r>
              <a:rPr lang="ru-RU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кімнат</a:t>
            </a: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з </a:t>
            </a:r>
            <a:r>
              <a:rPr lang="ru-RU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єдиним</a:t>
            </a: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інтерфейсом</a:t>
            </a:r>
            <a:r>
              <a:rPr lang="uk-UA" sz="120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pPr marL="285750" lvl="0" indent="-285750" algn="l" rtl="0">
              <a:spcBef>
                <a:spcPts val="1500"/>
              </a:spcBef>
              <a:spcAft>
                <a:spcPts val="0"/>
              </a:spcAft>
              <a:buFontTx/>
              <a:buChar char="-"/>
            </a:pPr>
            <a:r>
              <a:rPr lang="ru-RU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інтерактивний</a:t>
            </a: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календар</a:t>
            </a: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для </a:t>
            </a:r>
            <a:r>
              <a:rPr lang="ru-RU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зручного</a:t>
            </a: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вибору</a:t>
            </a: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доступних</a:t>
            </a: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слотів</a:t>
            </a:r>
            <a:r>
              <a:rPr lang="uk-UA" sz="120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pPr marL="285750" lvl="0" indent="-285750" algn="l" rtl="0">
              <a:spcBef>
                <a:spcPts val="1500"/>
              </a:spcBef>
              <a:spcAft>
                <a:spcPts val="0"/>
              </a:spcAft>
              <a:buFontTx/>
              <a:buChar char="-"/>
            </a:pPr>
            <a:r>
              <a:rPr lang="ru-RU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особистий</a:t>
            </a: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кабінет</a:t>
            </a: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для </a:t>
            </a:r>
            <a:r>
              <a:rPr lang="ru-RU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користувачів</a:t>
            </a: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з </a:t>
            </a:r>
            <a:r>
              <a:rPr lang="ru-RU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історією</a:t>
            </a: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бронювань</a:t>
            </a: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і </a:t>
            </a:r>
            <a:r>
              <a:rPr lang="ru-RU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можливістю</a:t>
            </a: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їх</a:t>
            </a: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редагування</a:t>
            </a:r>
            <a:r>
              <a:rPr lang="uk-UA" sz="120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pPr marL="285750" lvl="0" indent="-285750" algn="l" rtl="0">
              <a:spcBef>
                <a:spcPts val="1500"/>
              </a:spcBef>
              <a:spcAft>
                <a:spcPts val="0"/>
              </a:spcAft>
              <a:buFontTx/>
              <a:buChar char="-"/>
            </a:pPr>
            <a:r>
              <a:rPr lang="ru-RU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адмін</a:t>
            </a: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-панель для </a:t>
            </a:r>
            <a:r>
              <a:rPr lang="ru-RU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власників</a:t>
            </a: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квестів</a:t>
            </a: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з </a:t>
            </a:r>
            <a:r>
              <a:rPr lang="ru-RU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керуванням</a:t>
            </a: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розкладом</a:t>
            </a: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ru-RU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цінами</a:t>
            </a: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та </a:t>
            </a:r>
            <a:r>
              <a:rPr lang="ru-RU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аналітикою</a:t>
            </a:r>
            <a:r>
              <a:rPr lang="uk-UA" sz="120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 </a:t>
            </a:r>
          </a:p>
          <a:p>
            <a:pPr marL="285750" lvl="0" indent="-285750" algn="l" rtl="0">
              <a:spcBef>
                <a:spcPts val="1500"/>
              </a:spcBef>
              <a:spcAft>
                <a:spcPts val="0"/>
              </a:spcAft>
              <a:buFontTx/>
              <a:buChar char="-"/>
            </a:pPr>
            <a:r>
              <a:rPr lang="ru-RU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підтримка</a:t>
            </a: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сучасних</a:t>
            </a: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способів</a:t>
            </a: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авторизації</a:t>
            </a: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та онлайн-оплати</a:t>
            </a:r>
            <a:r>
              <a:rPr lang="en-US" sz="120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Вибір технологій розробки </a:t>
            </a:r>
            <a:endParaRPr sz="3200" dirty="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E037AA-7013-3F2C-11A5-2423DD5627E1}"/>
              </a:ext>
            </a:extLst>
          </p:cNvPr>
          <p:cNvSpPr txBox="1"/>
          <p:nvPr/>
        </p:nvSpPr>
        <p:spPr>
          <a:xfrm>
            <a:off x="986749" y="1246022"/>
            <a:ext cx="2968395" cy="2608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Frontend</a:t>
            </a:r>
            <a:r>
              <a:rPr lang="uk-UA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</a:p>
          <a:p>
            <a:pPr marL="171450" lvl="0" indent="-171450" algn="l" rtl="0">
              <a:spcBef>
                <a:spcPts val="150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React.js + Apollo Client (</a:t>
            </a:r>
            <a:r>
              <a:rPr lang="uk-UA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для динамічного інтерфейсу та роботи з </a:t>
            </a:r>
            <a:r>
              <a:rPr lang="en-US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GraphQL</a:t>
            </a:r>
            <a:r>
              <a:rPr lang="en-US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r>
              <a:rPr lang="uk-UA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pPr marL="171450" lvl="0" indent="-171450" algn="l" rtl="0">
              <a:spcBef>
                <a:spcPts val="150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Tailwind CSS (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модульний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дизайн,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адаптивність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r>
              <a:rPr lang="uk-UA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pPr marL="171450" lvl="0" indent="-171450" algn="l" rtl="0">
              <a:spcBef>
                <a:spcPts val="1500"/>
              </a:spcBef>
              <a:spcAft>
                <a:spcPts val="0"/>
              </a:spcAft>
              <a:buFontTx/>
              <a:buChar char="-"/>
            </a:pP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Material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-UI (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готові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компоненти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для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адмін-панелі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r>
              <a:rPr lang="uk-UA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AAADCA-2B60-392A-2D4C-9AFC3A223F9A}"/>
              </a:ext>
            </a:extLst>
          </p:cNvPr>
          <p:cNvSpPr txBox="1"/>
          <p:nvPr/>
        </p:nvSpPr>
        <p:spPr>
          <a:xfrm>
            <a:off x="5072745" y="846876"/>
            <a:ext cx="2968395" cy="2177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Backend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</a:p>
          <a:p>
            <a:pPr marL="171450" lvl="0" indent="-171450" algn="l" rtl="0">
              <a:spcBef>
                <a:spcPts val="150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Node.js + Apollo Server (</a:t>
            </a:r>
            <a:r>
              <a:rPr lang="en-US" dirty="0" err="1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GraphQL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API)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pPr marL="171450" lvl="0" indent="-171450" algn="l" rtl="0">
              <a:spcBef>
                <a:spcPts val="1500"/>
              </a:spcBef>
              <a:spcAft>
                <a:spcPts val="0"/>
              </a:spcAft>
              <a:buFontTx/>
              <a:buChar char="-"/>
            </a:pPr>
            <a:r>
              <a:rPr lang="en-US" dirty="0" err="1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Sequelize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(ORM 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для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роботи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з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MySQL)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pPr marL="171450" lvl="0" indent="-171450" algn="l" rtl="0">
              <a:spcBef>
                <a:spcPts val="1500"/>
              </a:spcBef>
              <a:spcAft>
                <a:spcPts val="0"/>
              </a:spcAft>
              <a:buFontTx/>
              <a:buChar char="-"/>
            </a:pPr>
            <a:r>
              <a:rPr lang="en-US" dirty="0" err="1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Sequelize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(ORM 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для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роботи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з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MySQL)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0E3920-1BC3-71D5-DF00-ECFDDCB6D9F3}"/>
              </a:ext>
            </a:extLst>
          </p:cNvPr>
          <p:cNvSpPr txBox="1"/>
          <p:nvPr/>
        </p:nvSpPr>
        <p:spPr>
          <a:xfrm>
            <a:off x="5072745" y="3299886"/>
            <a:ext cx="2764971" cy="11464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Database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</a:p>
          <a:p>
            <a:pPr marL="171450" lvl="0" indent="-171450" algn="l" rtl="0">
              <a:spcBef>
                <a:spcPts val="1500"/>
              </a:spcBef>
              <a:spcAft>
                <a:spcPts val="0"/>
              </a:spcAft>
              <a:buFontTx/>
              <a:buChar char="-"/>
            </a:pP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MySQL (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реляційна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структура для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бронювань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користувачів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uk-UA" dirty="0">
              <a:solidFill>
                <a:srgbClr val="0D0D0D"/>
              </a:solidFill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створенного програмного забезпечення</a:t>
            </a:r>
            <a:endParaRPr sz="3200"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268925" y="1110342"/>
            <a:ext cx="4628879" cy="32303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Aft>
                <a:spcPts val="600"/>
              </a:spcAft>
              <a:buNone/>
            </a:pP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Система </a:t>
            </a: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QuestScout </a:t>
            </a:r>
            <a:r>
              <a:rPr lang="ru-RU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побудована</a:t>
            </a: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за </a:t>
            </a:r>
            <a:r>
              <a:rPr lang="ru-RU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трирівневою</a:t>
            </a: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архітектурою</a:t>
            </a: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"</a:t>
            </a:r>
            <a:r>
              <a:rPr lang="ru-RU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клієнт</a:t>
            </a: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-сервер-база </a:t>
            </a:r>
            <a:r>
              <a:rPr lang="ru-RU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даних</a:t>
            </a: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". На </a:t>
            </a:r>
            <a:r>
              <a:rPr lang="ru-RU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клієнтському</a:t>
            </a: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рівні</a:t>
            </a: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використовується</a:t>
            </a: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React-</a:t>
            </a:r>
            <a:r>
              <a:rPr lang="ru-RU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додаток</a:t>
            </a: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з </a:t>
            </a:r>
            <a:r>
              <a:rPr lang="en-US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GraphQL</a:t>
            </a: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Apollo Client </a:t>
            </a: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для </a:t>
            </a:r>
            <a:r>
              <a:rPr lang="ru-RU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ефективного</a:t>
            </a: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управління</a:t>
            </a: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станом та </a:t>
            </a:r>
            <a:r>
              <a:rPr lang="ru-RU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взаємодії</a:t>
            </a: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з </a:t>
            </a: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API.</a:t>
            </a:r>
            <a:endParaRPr lang="uk-UA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spcAft>
                <a:spcPts val="600"/>
              </a:spcAft>
              <a:buNone/>
            </a:pPr>
            <a:r>
              <a:rPr lang="ru-RU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Серверна</a:t>
            </a: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частина</a:t>
            </a: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реалізована</a:t>
            </a: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на </a:t>
            </a: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Node.js </a:t>
            </a: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 </a:t>
            </a: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Apollo Server, </a:t>
            </a:r>
            <a:r>
              <a:rPr lang="ru-RU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який</a:t>
            </a: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обробляє</a:t>
            </a: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запити</a:t>
            </a: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ru-RU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автентифікацію</a:t>
            </a: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через </a:t>
            </a: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JWT </a:t>
            </a: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та </a:t>
            </a:r>
            <a:r>
              <a:rPr lang="ru-RU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інтеграцію</a:t>
            </a: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з платежною системою </a:t>
            </a: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PayPal.</a:t>
            </a:r>
            <a:endParaRPr lang="uk-UA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buNone/>
            </a:pP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Ядром </a:t>
            </a:r>
            <a:r>
              <a:rPr lang="ru-RU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системи</a:t>
            </a: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є </a:t>
            </a:r>
            <a:r>
              <a:rPr lang="ru-RU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реляційна</a:t>
            </a: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база </a:t>
            </a:r>
            <a:r>
              <a:rPr lang="ru-RU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даних</a:t>
            </a: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MySQL </a:t>
            </a: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 </a:t>
            </a:r>
            <a:r>
              <a:rPr lang="ru-RU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чіткою</a:t>
            </a: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структурою </a:t>
            </a:r>
            <a:r>
              <a:rPr lang="ru-RU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таблиць</a:t>
            </a: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ru-RU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користувачі</a:t>
            </a: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квест-</a:t>
            </a:r>
            <a:r>
              <a:rPr lang="ru-RU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кімнати</a:t>
            </a: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ru-RU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бронювання</a:t>
            </a: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ru-RU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відгуки</a:t>
            </a: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), де </a:t>
            </a:r>
            <a:r>
              <a:rPr lang="ru-RU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ключові</a:t>
            </a: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компоненти</a:t>
            </a: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включають</a:t>
            </a: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модуль </a:t>
            </a:r>
            <a:r>
              <a:rPr lang="ru-RU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бронювань</a:t>
            </a: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з алгоритмом </a:t>
            </a:r>
            <a:r>
              <a:rPr lang="ru-RU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перевірки</a:t>
            </a: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доступності</a:t>
            </a: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слотів</a:t>
            </a: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систему </a:t>
            </a:r>
            <a:r>
              <a:rPr lang="ru-RU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динамічного</a:t>
            </a: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ціноутворення</a:t>
            </a: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та </a:t>
            </a:r>
            <a:r>
              <a:rPr lang="ru-RU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механізм</a:t>
            </a: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автоматичного </a:t>
            </a:r>
            <a:r>
              <a:rPr lang="ru-RU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скасування</a:t>
            </a: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неоплачених</a:t>
            </a: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бронювань</a:t>
            </a: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через </a:t>
            </a:r>
            <a:r>
              <a:rPr lang="en-US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cron</a:t>
            </a: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</a:t>
            </a:r>
            <a:r>
              <a:rPr lang="ru-RU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завдання</a:t>
            </a: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0A55062-A392-0760-0473-6E19207F8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810" y="820023"/>
            <a:ext cx="4108482" cy="35034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258959-1B58-8A4E-EB3A-2B49C6126565}"/>
              </a:ext>
            </a:extLst>
          </p:cNvPr>
          <p:cNvSpPr txBox="1"/>
          <p:nvPr/>
        </p:nvSpPr>
        <p:spPr>
          <a:xfrm>
            <a:off x="5748936" y="4395785"/>
            <a:ext cx="25182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4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Д</a:t>
            </a:r>
            <a:r>
              <a:rPr lang="ru-RU" sz="1400" kern="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іаграм</a:t>
            </a:r>
            <a:r>
              <a:rPr lang="uk-UA" sz="14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а</a:t>
            </a:r>
            <a:r>
              <a:rPr lang="ru-RU" sz="14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ru-RU" sz="1400" kern="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розгортання</a:t>
            </a:r>
            <a:r>
              <a:rPr lang="en-US" sz="14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uk-UA" sz="14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системи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3124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Опис програмного забезпечення, що було використано у дослідженні</a:t>
            </a:r>
            <a:endParaRPr sz="3200" dirty="0"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413255" y="1042643"/>
            <a:ext cx="8364985" cy="1219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r>
              <a:rPr lang="ru-RU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Клієнтська</a:t>
            </a:r>
            <a:r>
              <a:rPr lang="ru-RU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частина</a:t>
            </a:r>
            <a:r>
              <a:rPr lang="ru-RU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br>
              <a:rPr lang="ru-RU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QuestScout </a:t>
            </a:r>
            <a:r>
              <a:rPr lang="ru-RU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побудовано</a:t>
            </a:r>
            <a:r>
              <a:rPr lang="ru-RU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з </a:t>
            </a:r>
            <a:r>
              <a:rPr lang="ru-RU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використанням</a:t>
            </a:r>
            <a:r>
              <a:rPr lang="ru-RU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Apollo Client </a:t>
            </a:r>
            <a:r>
              <a:rPr lang="ru-RU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і 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GraphQL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ru-RU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що</a:t>
            </a:r>
            <a:r>
              <a:rPr lang="ru-RU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зменшило</a:t>
            </a:r>
            <a:r>
              <a:rPr lang="ru-RU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навантаження</a:t>
            </a:r>
            <a:r>
              <a:rPr lang="ru-RU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на сервер. </a:t>
            </a:r>
            <a:r>
              <a:rPr lang="ru-RU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Інтерфейс</a:t>
            </a:r>
            <a:r>
              <a:rPr lang="ru-RU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реалізовано</a:t>
            </a:r>
            <a:r>
              <a:rPr lang="ru-RU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за </a:t>
            </a:r>
            <a:r>
              <a:rPr lang="ru-RU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допомогою</a:t>
            </a:r>
            <a:r>
              <a:rPr lang="ru-RU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Tailwind CSS, </a:t>
            </a:r>
            <a:r>
              <a:rPr lang="ru-RU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що</a:t>
            </a:r>
            <a:r>
              <a:rPr lang="ru-RU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пришвидшило</a:t>
            </a:r>
            <a:r>
              <a:rPr lang="ru-RU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розробку</a:t>
            </a:r>
            <a:r>
              <a:rPr lang="ru-RU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адаптивного дизайну.</a:t>
            </a: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  <p:sp>
        <p:nvSpPr>
          <p:cNvPr id="6" name="Google Shape;107;p19">
            <a:extLst>
              <a:ext uri="{FF2B5EF4-FFF2-40B4-BE49-F238E27FC236}">
                <a16:creationId xmlns:a16="http://schemas.microsoft.com/office/drawing/2014/main" id="{239D7C81-E927-C361-ED0B-2E88FACBBB1B}"/>
              </a:ext>
            </a:extLst>
          </p:cNvPr>
          <p:cNvSpPr txBox="1">
            <a:spLocks/>
          </p:cNvSpPr>
          <p:nvPr/>
        </p:nvSpPr>
        <p:spPr>
          <a:xfrm>
            <a:off x="413255" y="2109335"/>
            <a:ext cx="8317489" cy="130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Bef>
                <a:spcPts val="1500"/>
              </a:spcBef>
              <a:spcAft>
                <a:spcPts val="1200"/>
              </a:spcAft>
              <a:buNone/>
            </a:pPr>
            <a:r>
              <a:rPr lang="ru-RU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Сервер і база </a:t>
            </a:r>
            <a:r>
              <a:rPr lang="ru-RU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даних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br>
              <a:rPr lang="ru-RU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ru-RU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Серверна</a:t>
            </a:r>
            <a:r>
              <a:rPr lang="ru-RU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частина</a:t>
            </a:r>
            <a:r>
              <a:rPr lang="ru-RU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базується</a:t>
            </a:r>
            <a:r>
              <a:rPr lang="ru-RU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на 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Node.js </a:t>
            </a:r>
            <a:r>
              <a:rPr lang="ru-RU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 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Apollo Server, </a:t>
            </a:r>
            <a:r>
              <a:rPr lang="ru-RU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що</a:t>
            </a:r>
            <a:r>
              <a:rPr lang="ru-RU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забезпечило</a:t>
            </a:r>
            <a:r>
              <a:rPr lang="ru-RU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типізацію</a:t>
            </a:r>
            <a:r>
              <a:rPr lang="ru-RU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та </a:t>
            </a:r>
            <a:r>
              <a:rPr lang="ru-RU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ефективну</a:t>
            </a:r>
            <a:r>
              <a:rPr lang="ru-RU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роботу </a:t>
            </a:r>
            <a:r>
              <a:rPr lang="ru-RU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зі</a:t>
            </a:r>
            <a:r>
              <a:rPr lang="ru-RU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складними</a:t>
            </a:r>
            <a:r>
              <a:rPr lang="ru-RU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запитами</a:t>
            </a:r>
            <a:r>
              <a:rPr lang="ru-RU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Для </a:t>
            </a:r>
            <a:r>
              <a:rPr lang="ru-RU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взаємодії</a:t>
            </a:r>
            <a:r>
              <a:rPr lang="ru-RU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з базою </a:t>
            </a:r>
            <a:r>
              <a:rPr lang="ru-RU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даних</a:t>
            </a:r>
            <a:r>
              <a:rPr lang="ru-RU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використано</a:t>
            </a:r>
            <a:r>
              <a:rPr lang="ru-RU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Sequelize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ru-RU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який</a:t>
            </a:r>
            <a:r>
              <a:rPr lang="ru-RU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спростив</a:t>
            </a:r>
            <a:r>
              <a:rPr lang="ru-RU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роботу з моделями та </a:t>
            </a:r>
            <a:r>
              <a:rPr lang="ru-RU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їх</a:t>
            </a:r>
            <a:r>
              <a:rPr lang="ru-RU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зв’язками</a:t>
            </a:r>
            <a:r>
              <a:rPr lang="ru-RU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1" name="Google Shape;107;p19">
            <a:extLst>
              <a:ext uri="{FF2B5EF4-FFF2-40B4-BE49-F238E27FC236}">
                <a16:creationId xmlns:a16="http://schemas.microsoft.com/office/drawing/2014/main" id="{C0C4236F-56C7-39D0-20F6-6626C6855AF4}"/>
              </a:ext>
            </a:extLst>
          </p:cNvPr>
          <p:cNvSpPr txBox="1">
            <a:spLocks/>
          </p:cNvSpPr>
          <p:nvPr/>
        </p:nvSpPr>
        <p:spPr>
          <a:xfrm>
            <a:off x="413255" y="3197704"/>
            <a:ext cx="8317489" cy="1225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Bef>
                <a:spcPts val="1500"/>
              </a:spcBef>
              <a:spcAft>
                <a:spcPts val="1200"/>
              </a:spcAft>
              <a:buNone/>
            </a:pPr>
            <a:r>
              <a:rPr lang="ru-RU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Безпека</a:t>
            </a:r>
            <a:r>
              <a:rPr lang="ru-RU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ru-RU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тестування</a:t>
            </a:r>
            <a:r>
              <a:rPr lang="ru-RU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ru-RU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версії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br>
              <a:rPr lang="ru-RU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ru-RU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Реалізовано</a:t>
            </a:r>
            <a:r>
              <a:rPr lang="ru-RU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JWT-</a:t>
            </a:r>
            <a:r>
              <a:rPr lang="ru-RU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аутентифікацію</a:t>
            </a:r>
            <a:r>
              <a:rPr lang="ru-RU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з 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refresh-</a:t>
            </a:r>
            <a:r>
              <a:rPr lang="ru-RU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токенами і ролями. Для </a:t>
            </a:r>
            <a:r>
              <a:rPr lang="ru-RU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забезпечення</a:t>
            </a:r>
            <a:r>
              <a:rPr lang="ru-RU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якості</a:t>
            </a:r>
            <a:r>
              <a:rPr lang="ru-RU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коду </a:t>
            </a:r>
            <a:r>
              <a:rPr lang="ru-RU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використовувались</a:t>
            </a:r>
            <a:r>
              <a:rPr lang="ru-RU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Jest </a:t>
            </a:r>
            <a:r>
              <a:rPr lang="ru-RU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та 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React Testing Library. </a:t>
            </a:r>
            <a:r>
              <a:rPr lang="ru-RU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Контроль </a:t>
            </a:r>
            <a:r>
              <a:rPr lang="ru-RU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версій</a:t>
            </a:r>
            <a:r>
              <a:rPr lang="ru-RU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— через 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GitHub.</a:t>
            </a:r>
          </a:p>
          <a:p>
            <a:pPr marL="0" indent="0">
              <a:spcBef>
                <a:spcPts val="1500"/>
              </a:spcBef>
              <a:spcAft>
                <a:spcPts val="1200"/>
              </a:spcAft>
              <a:buFont typeface="Open Sans"/>
              <a:buNone/>
            </a:pPr>
            <a:endParaRPr lang="ru-RU" sz="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Дизайн системи</a:t>
            </a:r>
            <a:endParaRPr sz="3200" dirty="0"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283725" y="674914"/>
            <a:ext cx="8520600" cy="3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>
              <a:spcAft>
                <a:spcPts val="600"/>
              </a:spcAft>
              <a:buNone/>
            </a:pP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Підхід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до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побудови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інтерфейсу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endParaRPr lang="ru-RU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Times New Roman" panose="02020603050405020304" pitchFamily="18" charset="0"/>
              <a:buChar char="-"/>
            </a:pP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використано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методологію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Atomic Design;</a:t>
            </a:r>
          </a:p>
          <a:p>
            <a:pPr>
              <a:buFont typeface="Times New Roman" panose="02020603050405020304" pitchFamily="18" charset="0"/>
              <a:buChar char="-"/>
            </a:pP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базові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компоненти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кнопки,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форми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endParaRPr lang="ru-RU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Times New Roman" panose="02020603050405020304" pitchFamily="18" charset="0"/>
              <a:buChar char="-"/>
            </a:pP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комбінація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компонентів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у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складні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блоки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endParaRPr lang="ru-RU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Times New Roman" panose="02020603050405020304" pitchFamily="18" charset="0"/>
              <a:buChar char="-"/>
            </a:pP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модульна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сітка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на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Tailwind CSS;</a:t>
            </a:r>
          </a:p>
          <a:p>
            <a:pPr>
              <a:spcAft>
                <a:spcPts val="600"/>
              </a:spcAft>
              <a:buFont typeface="Times New Roman" panose="02020603050405020304" pitchFamily="18" charset="0"/>
              <a:buChar char="-"/>
            </a:pP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підтримка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темної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та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світлої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теми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ru-RU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600"/>
              </a:spcAft>
              <a:buNone/>
            </a:pP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Навігація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та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UX:</a:t>
            </a:r>
          </a:p>
          <a:p>
            <a:pPr>
              <a:buFont typeface="Times New Roman" panose="02020603050405020304" pitchFamily="18" charset="0"/>
              <a:buChar char="-"/>
            </a:pP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побудова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шляхів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користувача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за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методологією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Flow;</a:t>
            </a:r>
          </a:p>
          <a:p>
            <a:pPr>
              <a:buFont typeface="Times New Roman" panose="02020603050405020304" pitchFamily="18" charset="0"/>
              <a:buChar char="-"/>
            </a:pP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аналіз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точок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дотику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від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вибору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кімнати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до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підтвердження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бронювання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endParaRPr lang="ru-RU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Times New Roman" panose="02020603050405020304" pitchFamily="18" charset="0"/>
              <a:buChar char="-"/>
            </a:pP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додавано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мікроанімації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навігації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та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завантаження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через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Framer Motion;</a:t>
            </a:r>
          </a:p>
          <a:p>
            <a:pPr>
              <a:spcAft>
                <a:spcPts val="600"/>
              </a:spcAft>
              <a:buFont typeface="Times New Roman" panose="02020603050405020304" pitchFamily="18" charset="0"/>
              <a:buChar char="-"/>
            </a:pP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фокус на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покращення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інтуїтивності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та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зручності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використання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ru-RU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600"/>
              </a:spcAft>
              <a:buNone/>
            </a:pP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Адмін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-панель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endParaRPr lang="ru-RU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Times New Roman" panose="02020603050405020304" pitchFamily="18" charset="0"/>
              <a:buChar char="-"/>
            </a:pP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реалізована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на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базі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Material-UI;</a:t>
            </a:r>
          </a:p>
          <a:p>
            <a:pPr>
              <a:buFont typeface="Times New Roman" panose="02020603050405020304" pitchFamily="18" charset="0"/>
              <a:buChar char="-"/>
            </a:pP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швидка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імплементація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складних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інтерфейсів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endParaRPr lang="ru-RU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Times New Roman" panose="02020603050405020304" pitchFamily="18" charset="0"/>
              <a:buChar char="-"/>
            </a:pP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підтримка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таблиць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з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фільтрацією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та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сортуванням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даних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про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бронювання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ru-RU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endParaRPr sz="3200" dirty="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611DBCC-ECAE-B23E-0971-B28003746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5886" y="751112"/>
            <a:ext cx="3840266" cy="364127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A61ECE1-7CFA-950F-7E66-ED893B5E01CB}"/>
              </a:ext>
            </a:extLst>
          </p:cNvPr>
          <p:cNvSpPr txBox="1"/>
          <p:nvPr/>
        </p:nvSpPr>
        <p:spPr>
          <a:xfrm>
            <a:off x="334238" y="981190"/>
            <a:ext cx="384026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Генер</a:t>
            </a:r>
            <a:r>
              <a:rPr lang="uk-UA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ація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можливих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часових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слотів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для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бронювання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квест-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кімнати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протягом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одного дня і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тижня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Функція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generatePossibleSlots</a:t>
            </a:r>
            <a:r>
              <a:rPr lang="en-US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створює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список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слотів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у межах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робочих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годин,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починаючи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з часу </a:t>
            </a:r>
            <a:r>
              <a:rPr lang="en-US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workingHours.start</a:t>
            </a:r>
            <a:r>
              <a:rPr lang="en-US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і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додаючи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інтервали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тривалістю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duration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хвилин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поки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не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досягає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кінця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робочого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дня </a:t>
            </a:r>
            <a:r>
              <a:rPr lang="en-US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workingHours.end</a:t>
            </a:r>
            <a:r>
              <a:rPr lang="en-US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Функція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generateWeekDays</a:t>
            </a:r>
            <a:r>
              <a:rPr lang="en-US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формує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масив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із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семи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днів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починаючи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з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дати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currentWeekStart</a:t>
            </a:r>
            <a:r>
              <a:rPr lang="en-US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Разом вони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дозволяють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побудувати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розклад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доступних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для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бронювання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слотів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на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тиждень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uk-UA" dirty="0">
              <a:solidFill>
                <a:srgbClr val="0D0D0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ії кваліфікаційної роботи магістрів" id="{72E840FA-3155-46C9-BB37-701E4C9B1C67}" vid="{DC416FE5-D050-4603-AD75-8F49A0CCCB6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Шаблон_презентації_до_ККП_бакалавра_2025 (1)</Template>
  <TotalTime>2024</TotalTime>
  <Words>959</Words>
  <Application>Microsoft Office PowerPoint</Application>
  <PresentationFormat>Экран (16:9)</PresentationFormat>
  <Paragraphs>88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Economica</vt:lpstr>
      <vt:lpstr>Open Sans</vt:lpstr>
      <vt:lpstr>Times New Roman</vt:lpstr>
      <vt:lpstr>Arial</vt:lpstr>
      <vt:lpstr>Шаблон презентації кваліфікаційної роботи магістрів</vt:lpstr>
      <vt:lpstr>Веб-застосунок для бронювання квест-кімнат QuestScout</vt:lpstr>
      <vt:lpstr>Мета роботи</vt:lpstr>
      <vt:lpstr>Аналіз проблеми (аналіз існуючих рішень) </vt:lpstr>
      <vt:lpstr>Постановка задачі та опис системи</vt:lpstr>
      <vt:lpstr>Вибір технологій розробки </vt:lpstr>
      <vt:lpstr>Архітектура створенного програмного забезпечення</vt:lpstr>
      <vt:lpstr>Опис програмного забезпечення, що було використано у дослідженні</vt:lpstr>
      <vt:lpstr>Дизайн системи</vt:lpstr>
      <vt:lpstr>Приклад реалізації</vt:lpstr>
      <vt:lpstr>Приклад реалізації</vt:lpstr>
      <vt:lpstr>Інтерфейс користувача </vt:lpstr>
      <vt:lpstr>Інтерфейс користувача </vt:lpstr>
      <vt:lpstr>Підсумки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Ivan</dc:creator>
  <cp:lastModifiedBy>Ivan</cp:lastModifiedBy>
  <cp:revision>11</cp:revision>
  <dcterms:created xsi:type="dcterms:W3CDTF">2025-06-12T10:37:42Z</dcterms:created>
  <dcterms:modified xsi:type="dcterms:W3CDTF">2025-06-17T20:58:47Z</dcterms:modified>
</cp:coreProperties>
</file>