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Economica"/>
      <p:regular r:id="rId19"/>
      <p:bold r:id="rId20"/>
      <p:italic r:id="rId21"/>
      <p:boldItalic r:id="rId22"/>
    </p:embeddedFont>
    <p:embeddedFont>
      <p:font typeface="Open Sans"/>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Economica-bold.fntdata"/><Relationship Id="rId22" Type="http://schemas.openxmlformats.org/officeDocument/2006/relationships/font" Target="fonts/Economica-boldItalic.fntdata"/><Relationship Id="rId21" Type="http://schemas.openxmlformats.org/officeDocument/2006/relationships/font" Target="fonts/Economica-italic.fntdata"/><Relationship Id="rId24" Type="http://schemas.openxmlformats.org/officeDocument/2006/relationships/font" Target="fonts/OpenSans-bold.fntdata"/><Relationship Id="rId23" Type="http://schemas.openxmlformats.org/officeDocument/2006/relationships/font" Target="fonts/OpenSans-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boldItalic.fntdata"/><Relationship Id="rId25"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Economica-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3698d257f2_0_1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g33698d257f2_0_1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3698d257f2_0_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g33698d257f2_0_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3698d257f2_0_1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g33698d257f2_0_1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a:lvl1pPr>
            <a:lvl2pPr lvl="1" algn="ctr">
              <a:lnSpc>
                <a:spcPct val="100000"/>
              </a:lnSpc>
              <a:spcBef>
                <a:spcPts val="0"/>
              </a:spcBef>
              <a:spcAft>
                <a:spcPts val="0"/>
              </a:spcAft>
              <a:buSzPts val="4200"/>
              <a:buNone/>
              <a:defRPr/>
            </a:lvl2pPr>
            <a:lvl3pPr lvl="2" algn="ctr">
              <a:lnSpc>
                <a:spcPct val="100000"/>
              </a:lnSpc>
              <a:spcBef>
                <a:spcPts val="0"/>
              </a:spcBef>
              <a:spcAft>
                <a:spcPts val="0"/>
              </a:spcAft>
              <a:buSzPts val="4200"/>
              <a:buNone/>
              <a:defRPr/>
            </a:lvl3pPr>
            <a:lvl4pPr lvl="3" algn="ctr">
              <a:lnSpc>
                <a:spcPct val="100000"/>
              </a:lnSpc>
              <a:spcBef>
                <a:spcPts val="0"/>
              </a:spcBef>
              <a:spcAft>
                <a:spcPts val="0"/>
              </a:spcAft>
              <a:buSzPts val="4200"/>
              <a:buNone/>
              <a:defRPr/>
            </a:lvl4pPr>
            <a:lvl5pPr lvl="4" algn="ctr">
              <a:lnSpc>
                <a:spcPct val="100000"/>
              </a:lnSpc>
              <a:spcBef>
                <a:spcPts val="0"/>
              </a:spcBef>
              <a:spcAft>
                <a:spcPts val="0"/>
              </a:spcAft>
              <a:buSzPts val="4200"/>
              <a:buNone/>
              <a:defRPr/>
            </a:lvl5pPr>
            <a:lvl6pPr lvl="5" algn="ctr">
              <a:lnSpc>
                <a:spcPct val="100000"/>
              </a:lnSpc>
              <a:spcBef>
                <a:spcPts val="0"/>
              </a:spcBef>
              <a:spcAft>
                <a:spcPts val="0"/>
              </a:spcAft>
              <a:buSzPts val="4200"/>
              <a:buNone/>
              <a:defRPr/>
            </a:lvl6pPr>
            <a:lvl7pPr lvl="6" algn="ctr">
              <a:lnSpc>
                <a:spcPct val="100000"/>
              </a:lnSpc>
              <a:spcBef>
                <a:spcPts val="0"/>
              </a:spcBef>
              <a:spcAft>
                <a:spcPts val="0"/>
              </a:spcAft>
              <a:buSzPts val="4200"/>
              <a:buNone/>
              <a:defRPr/>
            </a:lvl7pPr>
            <a:lvl8pPr lvl="7" algn="ctr">
              <a:lnSpc>
                <a:spcPct val="100000"/>
              </a:lnSpc>
              <a:spcBef>
                <a:spcPts val="0"/>
              </a:spcBef>
              <a:spcAft>
                <a:spcPts val="0"/>
              </a:spcAft>
              <a:buSzPts val="4200"/>
              <a:buNone/>
              <a:defRPr/>
            </a:lvl8pPr>
            <a:lvl9pPr lvl="8" algn="ctr">
              <a:lnSpc>
                <a:spcPct val="100000"/>
              </a:lnSpc>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11"/>
          <p:cNvSpPr txBox="1"/>
          <p:nvPr>
            <p:ph hasCustomPrompt="1" type="title"/>
          </p:nvPr>
        </p:nvSpPr>
        <p:spPr>
          <a:xfrm>
            <a:off x="311700" y="957125"/>
            <a:ext cx="8520600" cy="2128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2"/>
              </a:buClr>
              <a:buSzPts val="16000"/>
              <a:buNone/>
              <a:defRPr sz="16000">
                <a:solidFill>
                  <a:schemeClr val="lt2"/>
                </a:solidFill>
              </a:defRPr>
            </a:lvl1pPr>
            <a:lvl2pPr lvl="1" algn="ctr">
              <a:lnSpc>
                <a:spcPct val="100000"/>
              </a:lnSpc>
              <a:spcBef>
                <a:spcPts val="0"/>
              </a:spcBef>
              <a:spcAft>
                <a:spcPts val="0"/>
              </a:spcAft>
              <a:buClr>
                <a:schemeClr val="lt2"/>
              </a:buClr>
              <a:buSzPts val="16000"/>
              <a:buNone/>
              <a:defRPr sz="16000">
                <a:solidFill>
                  <a:schemeClr val="lt2"/>
                </a:solidFill>
              </a:defRPr>
            </a:lvl2pPr>
            <a:lvl3pPr lvl="2" algn="ctr">
              <a:lnSpc>
                <a:spcPct val="100000"/>
              </a:lnSpc>
              <a:spcBef>
                <a:spcPts val="0"/>
              </a:spcBef>
              <a:spcAft>
                <a:spcPts val="0"/>
              </a:spcAft>
              <a:buClr>
                <a:schemeClr val="lt2"/>
              </a:buClr>
              <a:buSzPts val="16000"/>
              <a:buNone/>
              <a:defRPr sz="16000">
                <a:solidFill>
                  <a:schemeClr val="lt2"/>
                </a:solidFill>
              </a:defRPr>
            </a:lvl3pPr>
            <a:lvl4pPr lvl="3" algn="ctr">
              <a:lnSpc>
                <a:spcPct val="100000"/>
              </a:lnSpc>
              <a:spcBef>
                <a:spcPts val="0"/>
              </a:spcBef>
              <a:spcAft>
                <a:spcPts val="0"/>
              </a:spcAft>
              <a:buClr>
                <a:schemeClr val="lt2"/>
              </a:buClr>
              <a:buSzPts val="16000"/>
              <a:buNone/>
              <a:defRPr sz="16000">
                <a:solidFill>
                  <a:schemeClr val="lt2"/>
                </a:solidFill>
              </a:defRPr>
            </a:lvl4pPr>
            <a:lvl5pPr lvl="4" algn="ctr">
              <a:lnSpc>
                <a:spcPct val="100000"/>
              </a:lnSpc>
              <a:spcBef>
                <a:spcPts val="0"/>
              </a:spcBef>
              <a:spcAft>
                <a:spcPts val="0"/>
              </a:spcAft>
              <a:buClr>
                <a:schemeClr val="lt2"/>
              </a:buClr>
              <a:buSzPts val="16000"/>
              <a:buNone/>
              <a:defRPr sz="16000">
                <a:solidFill>
                  <a:schemeClr val="lt2"/>
                </a:solidFill>
              </a:defRPr>
            </a:lvl5pPr>
            <a:lvl6pPr lvl="5" algn="ctr">
              <a:lnSpc>
                <a:spcPct val="100000"/>
              </a:lnSpc>
              <a:spcBef>
                <a:spcPts val="0"/>
              </a:spcBef>
              <a:spcAft>
                <a:spcPts val="0"/>
              </a:spcAft>
              <a:buClr>
                <a:schemeClr val="lt2"/>
              </a:buClr>
              <a:buSzPts val="16000"/>
              <a:buNone/>
              <a:defRPr sz="16000">
                <a:solidFill>
                  <a:schemeClr val="lt2"/>
                </a:solidFill>
              </a:defRPr>
            </a:lvl6pPr>
            <a:lvl7pPr lvl="6" algn="ctr">
              <a:lnSpc>
                <a:spcPct val="100000"/>
              </a:lnSpc>
              <a:spcBef>
                <a:spcPts val="0"/>
              </a:spcBef>
              <a:spcAft>
                <a:spcPts val="0"/>
              </a:spcAft>
              <a:buClr>
                <a:schemeClr val="lt2"/>
              </a:buClr>
              <a:buSzPts val="16000"/>
              <a:buNone/>
              <a:defRPr sz="16000">
                <a:solidFill>
                  <a:schemeClr val="lt2"/>
                </a:solidFill>
              </a:defRPr>
            </a:lvl7pPr>
            <a:lvl8pPr lvl="7" algn="ctr">
              <a:lnSpc>
                <a:spcPct val="100000"/>
              </a:lnSpc>
              <a:spcBef>
                <a:spcPts val="0"/>
              </a:spcBef>
              <a:spcAft>
                <a:spcPts val="0"/>
              </a:spcAft>
              <a:buClr>
                <a:schemeClr val="lt2"/>
              </a:buClr>
              <a:buSzPts val="16000"/>
              <a:buNone/>
              <a:defRPr sz="16000">
                <a:solidFill>
                  <a:schemeClr val="lt2"/>
                </a:solidFill>
              </a:defRPr>
            </a:lvl8pPr>
            <a:lvl9pPr lvl="8" algn="ctr">
              <a:lnSpc>
                <a:spcPct val="100000"/>
              </a:lnSpc>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3"/>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3"/>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18" name="Google Shape;18;p3"/>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9" name="Google Shape;19;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sp>
        <p:nvSpPr>
          <p:cNvPr id="21" name="Google Shape;21;p4"/>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22" name="Google Shape;22;p4"/>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23" name="Google Shape;23;p4"/>
          <p:cNvSpPr txBox="1"/>
          <p:nvPr>
            <p:ph type="title"/>
          </p:nvPr>
        </p:nvSpPr>
        <p:spPr>
          <a:xfrm>
            <a:off x="773700" y="1806450"/>
            <a:ext cx="7596600" cy="15306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4200"/>
              <a:buNone/>
              <a:defRPr/>
            </a:lvl1pPr>
            <a:lvl2pPr lvl="1" algn="ctr">
              <a:lnSpc>
                <a:spcPct val="100000"/>
              </a:lnSpc>
              <a:spcBef>
                <a:spcPts val="0"/>
              </a:spcBef>
              <a:spcAft>
                <a:spcPts val="0"/>
              </a:spcAft>
              <a:buSzPts val="4200"/>
              <a:buNone/>
              <a:defRPr/>
            </a:lvl2pPr>
            <a:lvl3pPr lvl="2" algn="ctr">
              <a:lnSpc>
                <a:spcPct val="100000"/>
              </a:lnSpc>
              <a:spcBef>
                <a:spcPts val="0"/>
              </a:spcBef>
              <a:spcAft>
                <a:spcPts val="0"/>
              </a:spcAft>
              <a:buSzPts val="4200"/>
              <a:buNone/>
              <a:defRPr/>
            </a:lvl3pPr>
            <a:lvl4pPr lvl="3" algn="ctr">
              <a:lnSpc>
                <a:spcPct val="100000"/>
              </a:lnSpc>
              <a:spcBef>
                <a:spcPts val="0"/>
              </a:spcBef>
              <a:spcAft>
                <a:spcPts val="0"/>
              </a:spcAft>
              <a:buSzPts val="4200"/>
              <a:buNone/>
              <a:defRPr/>
            </a:lvl4pPr>
            <a:lvl5pPr lvl="4" algn="ctr">
              <a:lnSpc>
                <a:spcPct val="100000"/>
              </a:lnSpc>
              <a:spcBef>
                <a:spcPts val="0"/>
              </a:spcBef>
              <a:spcAft>
                <a:spcPts val="0"/>
              </a:spcAft>
              <a:buSzPts val="4200"/>
              <a:buNone/>
              <a:defRPr/>
            </a:lvl5pPr>
            <a:lvl6pPr lvl="5" algn="ctr">
              <a:lnSpc>
                <a:spcPct val="100000"/>
              </a:lnSpc>
              <a:spcBef>
                <a:spcPts val="0"/>
              </a:spcBef>
              <a:spcAft>
                <a:spcPts val="0"/>
              </a:spcAft>
              <a:buSzPts val="4200"/>
              <a:buNone/>
              <a:defRPr/>
            </a:lvl6pPr>
            <a:lvl7pPr lvl="6" algn="ctr">
              <a:lnSpc>
                <a:spcPct val="100000"/>
              </a:lnSpc>
              <a:spcBef>
                <a:spcPts val="0"/>
              </a:spcBef>
              <a:spcAft>
                <a:spcPts val="0"/>
              </a:spcAft>
              <a:buSzPts val="4200"/>
              <a:buNone/>
              <a:defRPr/>
            </a:lvl7pPr>
            <a:lvl8pPr lvl="7" algn="ctr">
              <a:lnSpc>
                <a:spcPct val="100000"/>
              </a:lnSpc>
              <a:spcBef>
                <a:spcPts val="0"/>
              </a:spcBef>
              <a:spcAft>
                <a:spcPts val="0"/>
              </a:spcAft>
              <a:buSzPts val="4200"/>
              <a:buNone/>
              <a:defRPr/>
            </a:lvl8pPr>
            <a:lvl9pPr lvl="8" algn="ctr">
              <a:lnSpc>
                <a:spcPct val="100000"/>
              </a:lnSpc>
              <a:spcBef>
                <a:spcPts val="0"/>
              </a:spcBef>
              <a:spcAft>
                <a:spcPts val="0"/>
              </a:spcAft>
              <a:buSzPts val="4200"/>
              <a:buNone/>
              <a:defRPr/>
            </a:lvl9pPr>
          </a:lstStyle>
          <a:p/>
        </p:txBody>
      </p:sp>
      <p:sp>
        <p:nvSpPr>
          <p:cNvPr id="24" name="Google Shape;24;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8"/>
          <p:cNvSpPr txBox="1"/>
          <p:nvPr>
            <p:ph type="title"/>
          </p:nvPr>
        </p:nvSpPr>
        <p:spPr>
          <a:xfrm>
            <a:off x="490250" y="450150"/>
            <a:ext cx="5878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lt2"/>
              </a:buClr>
              <a:buSzPts val="4200"/>
              <a:buNone/>
              <a:defRPr>
                <a:solidFill>
                  <a:schemeClr val="lt2"/>
                </a:solidFill>
              </a:defRPr>
            </a:lvl1pPr>
            <a:lvl2pPr lvl="1" algn="ctr">
              <a:lnSpc>
                <a:spcPct val="100000"/>
              </a:lnSpc>
              <a:spcBef>
                <a:spcPts val="0"/>
              </a:spcBef>
              <a:spcAft>
                <a:spcPts val="0"/>
              </a:spcAft>
              <a:buClr>
                <a:schemeClr val="lt2"/>
              </a:buClr>
              <a:buSzPts val="4200"/>
              <a:buNone/>
              <a:defRPr>
                <a:solidFill>
                  <a:schemeClr val="lt2"/>
                </a:solidFill>
              </a:defRPr>
            </a:lvl2pPr>
            <a:lvl3pPr lvl="2" algn="ctr">
              <a:lnSpc>
                <a:spcPct val="100000"/>
              </a:lnSpc>
              <a:spcBef>
                <a:spcPts val="0"/>
              </a:spcBef>
              <a:spcAft>
                <a:spcPts val="0"/>
              </a:spcAft>
              <a:buClr>
                <a:schemeClr val="lt2"/>
              </a:buClr>
              <a:buSzPts val="4200"/>
              <a:buNone/>
              <a:defRPr>
                <a:solidFill>
                  <a:schemeClr val="lt2"/>
                </a:solidFill>
              </a:defRPr>
            </a:lvl3pPr>
            <a:lvl4pPr lvl="3" algn="ctr">
              <a:lnSpc>
                <a:spcPct val="100000"/>
              </a:lnSpc>
              <a:spcBef>
                <a:spcPts val="0"/>
              </a:spcBef>
              <a:spcAft>
                <a:spcPts val="0"/>
              </a:spcAft>
              <a:buClr>
                <a:schemeClr val="lt2"/>
              </a:buClr>
              <a:buSzPts val="4200"/>
              <a:buNone/>
              <a:defRPr>
                <a:solidFill>
                  <a:schemeClr val="lt2"/>
                </a:solidFill>
              </a:defRPr>
            </a:lvl4pPr>
            <a:lvl5pPr lvl="4" algn="ctr">
              <a:lnSpc>
                <a:spcPct val="100000"/>
              </a:lnSpc>
              <a:spcBef>
                <a:spcPts val="0"/>
              </a:spcBef>
              <a:spcAft>
                <a:spcPts val="0"/>
              </a:spcAft>
              <a:buClr>
                <a:schemeClr val="lt2"/>
              </a:buClr>
              <a:buSzPts val="4200"/>
              <a:buNone/>
              <a:defRPr>
                <a:solidFill>
                  <a:schemeClr val="lt2"/>
                </a:solidFill>
              </a:defRPr>
            </a:lvl5pPr>
            <a:lvl6pPr lvl="5" algn="ctr">
              <a:lnSpc>
                <a:spcPct val="100000"/>
              </a:lnSpc>
              <a:spcBef>
                <a:spcPts val="0"/>
              </a:spcBef>
              <a:spcAft>
                <a:spcPts val="0"/>
              </a:spcAft>
              <a:buClr>
                <a:schemeClr val="lt2"/>
              </a:buClr>
              <a:buSzPts val="4200"/>
              <a:buNone/>
              <a:defRPr>
                <a:solidFill>
                  <a:schemeClr val="lt2"/>
                </a:solidFill>
              </a:defRPr>
            </a:lvl6pPr>
            <a:lvl7pPr lvl="6" algn="ctr">
              <a:lnSpc>
                <a:spcPct val="100000"/>
              </a:lnSpc>
              <a:spcBef>
                <a:spcPts val="0"/>
              </a:spcBef>
              <a:spcAft>
                <a:spcPts val="0"/>
              </a:spcAft>
              <a:buClr>
                <a:schemeClr val="lt2"/>
              </a:buClr>
              <a:buSzPts val="4200"/>
              <a:buNone/>
              <a:defRPr>
                <a:solidFill>
                  <a:schemeClr val="lt2"/>
                </a:solidFill>
              </a:defRPr>
            </a:lvl7pPr>
            <a:lvl8pPr lvl="7" algn="ctr">
              <a:lnSpc>
                <a:spcPct val="100000"/>
              </a:lnSpc>
              <a:spcBef>
                <a:spcPts val="0"/>
              </a:spcBef>
              <a:spcAft>
                <a:spcPts val="0"/>
              </a:spcAft>
              <a:buClr>
                <a:schemeClr val="lt2"/>
              </a:buClr>
              <a:buSzPts val="4200"/>
              <a:buNone/>
              <a:defRPr>
                <a:solidFill>
                  <a:schemeClr val="lt2"/>
                </a:solidFill>
              </a:defRPr>
            </a:lvl8pPr>
            <a:lvl9pPr lvl="8" algn="ctr">
              <a:lnSpc>
                <a:spcPct val="100000"/>
              </a:lnSpc>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1pPr>
            <a:lvl2pPr lvl="1"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2pPr>
            <a:lvl3pPr lvl="2"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3pPr>
            <a:lvl4pPr lvl="3"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4pPr>
            <a:lvl5pPr lvl="4"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5pPr>
            <a:lvl6pPr lvl="5"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6pPr>
            <a:lvl7pPr lvl="6"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7pPr>
            <a:lvl8pPr lvl="7"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8pPr>
            <a:lvl9pPr lvl="8"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1"/>
              </a:buClr>
              <a:buSzPts val="1800"/>
              <a:buFont typeface="Open Sans"/>
              <a:buChar char="●"/>
              <a:defRPr b="0" i="0" sz="1800" u="none" cap="none" strike="noStrike">
                <a:solidFill>
                  <a:schemeClr val="dk1"/>
                </a:solidFill>
                <a:latin typeface="Open Sans"/>
                <a:ea typeface="Open Sans"/>
                <a:cs typeface="Open Sans"/>
                <a:sym typeface="Open Sans"/>
              </a:defRPr>
            </a:lvl1pPr>
            <a:lvl2pPr indent="-317500" lvl="1" marL="9144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2pPr>
            <a:lvl3pPr indent="-317500" lvl="2" marL="13716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3pPr>
            <a:lvl4pPr indent="-317500" lvl="3" marL="18288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4pPr>
            <a:lvl5pPr indent="-317500" lvl="4" marL="22860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5pPr>
            <a:lvl6pPr indent="-317500" lvl="5" marL="27432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6pPr>
            <a:lvl7pPr indent="-317500" lvl="6" marL="32004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7pPr>
            <a:lvl8pPr indent="-317500" lvl="7" marL="36576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8pPr>
            <a:lvl9pPr indent="-317500" lvl="8" marL="41148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uk"/>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image" Target="../media/image6.png"/><Relationship Id="rId7"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2805450" y="821300"/>
            <a:ext cx="4347000" cy="1179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uk" sz="2400">
                <a:latin typeface="Times New Roman"/>
                <a:ea typeface="Times New Roman"/>
                <a:cs typeface="Times New Roman"/>
                <a:sym typeface="Times New Roman"/>
              </a:rPr>
              <a:t>Генератор REST API сервісів на основі схеми реляційної бази даних (Backend)</a:t>
            </a:r>
            <a:endParaRPr sz="2400">
              <a:latin typeface="Times New Roman"/>
              <a:ea typeface="Times New Roman"/>
              <a:cs typeface="Times New Roman"/>
              <a:sym typeface="Times New Roman"/>
            </a:endParaRPr>
          </a:p>
        </p:txBody>
      </p:sp>
      <p:sp>
        <p:nvSpPr>
          <p:cNvPr id="63" name="Google Shape;63;p13"/>
          <p:cNvSpPr txBox="1"/>
          <p:nvPr>
            <p:ph idx="1" type="subTitle"/>
          </p:nvPr>
        </p:nvSpPr>
        <p:spPr>
          <a:xfrm>
            <a:off x="1814875" y="3610800"/>
            <a:ext cx="5087400" cy="15327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ctr">
              <a:lnSpc>
                <a:spcPct val="100000"/>
              </a:lnSpc>
              <a:spcBef>
                <a:spcPts val="0"/>
              </a:spcBef>
              <a:spcAft>
                <a:spcPts val="0"/>
              </a:spcAft>
              <a:buSzPct val="117647"/>
              <a:buNone/>
            </a:pPr>
            <a:r>
              <a:t/>
            </a:r>
            <a:endParaRPr/>
          </a:p>
          <a:p>
            <a:pPr indent="0" lvl="0" marL="0" rtl="0" algn="l">
              <a:lnSpc>
                <a:spcPct val="100000"/>
              </a:lnSpc>
              <a:spcBef>
                <a:spcPts val="0"/>
              </a:spcBef>
              <a:spcAft>
                <a:spcPts val="0"/>
              </a:spcAft>
              <a:buSzPct val="117647"/>
              <a:buNone/>
            </a:pPr>
            <a:r>
              <a:rPr lang="uk">
                <a:latin typeface="Times New Roman"/>
                <a:ea typeface="Times New Roman"/>
                <a:cs typeface="Times New Roman"/>
                <a:sym typeface="Times New Roman"/>
              </a:rPr>
              <a:t>Виконала: ст. гр. </a:t>
            </a:r>
            <a:r>
              <a:rPr lang="uk">
                <a:latin typeface="Times New Roman"/>
                <a:ea typeface="Times New Roman"/>
                <a:cs typeface="Times New Roman"/>
                <a:sym typeface="Times New Roman"/>
              </a:rPr>
              <a:t>ПЗПІ-22-9 </a:t>
            </a:r>
            <a:r>
              <a:rPr lang="uk">
                <a:latin typeface="Times New Roman"/>
                <a:ea typeface="Times New Roman"/>
                <a:cs typeface="Times New Roman"/>
                <a:sym typeface="Times New Roman"/>
              </a:rPr>
              <a:t>Тимофієнко С. О. </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SzPct val="117647"/>
              <a:buNone/>
            </a:pPr>
            <a:r>
              <a:rPr lang="uk"/>
              <a:t>Керівник:   доц. кафедри ПІ    Русакова Н. Є.</a:t>
            </a:r>
            <a:endParaRPr/>
          </a:p>
          <a:p>
            <a:pPr indent="0" lvl="0" marL="0" rtl="0" algn="ctr">
              <a:lnSpc>
                <a:spcPct val="100000"/>
              </a:lnSpc>
              <a:spcBef>
                <a:spcPts val="0"/>
              </a:spcBef>
              <a:spcAft>
                <a:spcPts val="0"/>
              </a:spcAft>
              <a:buSzPct val="117647"/>
              <a:buNone/>
            </a:pPr>
            <a:r>
              <a:t/>
            </a:r>
            <a:endParaRPr/>
          </a:p>
          <a:p>
            <a:pPr indent="0" lvl="0" marL="0" rtl="0" algn="ctr">
              <a:lnSpc>
                <a:spcPct val="100000"/>
              </a:lnSpc>
              <a:spcBef>
                <a:spcPts val="0"/>
              </a:spcBef>
              <a:spcAft>
                <a:spcPts val="0"/>
              </a:spcAft>
              <a:buSzPct val="117647"/>
              <a:buNone/>
            </a:pPr>
            <a:r>
              <a:t/>
            </a:r>
            <a:endParaRPr/>
          </a:p>
          <a:p>
            <a:pPr indent="0" lvl="0" marL="0" rtl="0" algn="ctr">
              <a:lnSpc>
                <a:spcPct val="100000"/>
              </a:lnSpc>
              <a:spcBef>
                <a:spcPts val="0"/>
              </a:spcBef>
              <a:spcAft>
                <a:spcPts val="0"/>
              </a:spcAft>
              <a:buSzPct val="117647"/>
              <a:buNone/>
            </a:pPr>
            <a:r>
              <a:rPr lang="uk"/>
              <a:t>7 червня </a:t>
            </a:r>
            <a:r>
              <a:rPr lang="uk">
                <a:latin typeface="Times New Roman"/>
                <a:ea typeface="Times New Roman"/>
                <a:cs typeface="Times New Roman"/>
                <a:sym typeface="Times New Roman"/>
              </a:rPr>
              <a:t>2025</a:t>
            </a:r>
            <a:endParaRPr>
              <a:latin typeface="Times New Roman"/>
              <a:ea typeface="Times New Roman"/>
              <a:cs typeface="Times New Roman"/>
              <a:sym typeface="Times New Roman"/>
            </a:endParaRPr>
          </a:p>
        </p:txBody>
      </p:sp>
      <p:pic>
        <p:nvPicPr>
          <p:cNvPr id="64" name="Google Shape;64;p13"/>
          <p:cNvPicPr preferRelativeResize="0"/>
          <p:nvPr/>
        </p:nvPicPr>
        <p:blipFill rotWithShape="1">
          <a:blip r:embed="rId3">
            <a:alphaModFix/>
          </a:blip>
          <a:srcRect b="0" l="0" r="0" t="0"/>
          <a:stretch/>
        </p:blipFill>
        <p:spPr>
          <a:xfrm>
            <a:off x="268925" y="4359500"/>
            <a:ext cx="862250" cy="581750"/>
          </a:xfrm>
          <a:prstGeom prst="rect">
            <a:avLst/>
          </a:prstGeom>
          <a:noFill/>
          <a:ln>
            <a:noFill/>
          </a:ln>
        </p:spPr>
      </p:pic>
      <p:pic>
        <p:nvPicPr>
          <p:cNvPr id="65" name="Google Shape;65;p13"/>
          <p:cNvPicPr preferRelativeResize="0"/>
          <p:nvPr/>
        </p:nvPicPr>
        <p:blipFill rotWithShape="1">
          <a:blip r:embed="rId4">
            <a:alphaModFix/>
          </a:blip>
          <a:srcRect b="0" l="0" r="0" t="0"/>
          <a:stretch/>
        </p:blipFill>
        <p:spPr>
          <a:xfrm>
            <a:off x="204725" y="170825"/>
            <a:ext cx="2133975" cy="389775"/>
          </a:xfrm>
          <a:prstGeom prst="rect">
            <a:avLst/>
          </a:prstGeom>
          <a:noFill/>
          <a:ln>
            <a:noFill/>
          </a:ln>
        </p:spPr>
      </p:pic>
      <p:pic>
        <p:nvPicPr>
          <p:cNvPr id="66" name="Google Shape;66;p13"/>
          <p:cNvPicPr preferRelativeResize="0"/>
          <p:nvPr/>
        </p:nvPicPr>
        <p:blipFill rotWithShape="1">
          <a:blip r:embed="rId5">
            <a:alphaModFix/>
          </a:blip>
          <a:srcRect b="0" l="0" r="0" t="0"/>
          <a:stretch/>
        </p:blipFill>
        <p:spPr>
          <a:xfrm>
            <a:off x="7068504" y="170825"/>
            <a:ext cx="1924921" cy="4391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268925" y="-152998"/>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uk" sz="3200"/>
              <a:t>Приклад реалізації</a:t>
            </a:r>
            <a:endParaRPr sz="3200"/>
          </a:p>
        </p:txBody>
      </p:sp>
      <p:sp>
        <p:nvSpPr>
          <p:cNvPr id="144" name="Google Shape;144;p22"/>
          <p:cNvSpPr txBox="1"/>
          <p:nvPr>
            <p:ph idx="1" type="body"/>
          </p:nvPr>
        </p:nvSpPr>
        <p:spPr>
          <a:xfrm>
            <a:off x="311700" y="842000"/>
            <a:ext cx="5354100" cy="4545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1200"/>
              </a:spcBef>
              <a:spcAft>
                <a:spcPts val="1200"/>
              </a:spcAft>
              <a:buSzPts val="450"/>
              <a:buNone/>
            </a:pPr>
            <a:r>
              <a:rPr lang="uk" sz="1400"/>
              <a:t>Алгоритм генерації тестових даних:</a:t>
            </a:r>
            <a:endParaRPr sz="1400"/>
          </a:p>
        </p:txBody>
      </p:sp>
      <p:pic>
        <p:nvPicPr>
          <p:cNvPr id="145" name="Google Shape;145;p22"/>
          <p:cNvPicPr preferRelativeResize="0"/>
          <p:nvPr/>
        </p:nvPicPr>
        <p:blipFill rotWithShape="1">
          <a:blip r:embed="rId3">
            <a:alphaModFix/>
          </a:blip>
          <a:srcRect b="0" l="0" r="0" t="0"/>
          <a:stretch/>
        </p:blipFill>
        <p:spPr>
          <a:xfrm>
            <a:off x="268925" y="4359500"/>
            <a:ext cx="862250" cy="581750"/>
          </a:xfrm>
          <a:prstGeom prst="rect">
            <a:avLst/>
          </a:prstGeom>
          <a:noFill/>
          <a:ln>
            <a:noFill/>
          </a:ln>
        </p:spPr>
      </p:pic>
      <p:sp>
        <p:nvSpPr>
          <p:cNvPr id="146" name="Google Shape;146;p22"/>
          <p:cNvSpPr txBox="1"/>
          <p:nvPr/>
        </p:nvSpPr>
        <p:spPr>
          <a:xfrm>
            <a:off x="8611781" y="4606350"/>
            <a:ext cx="4506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fld id="{00000000-1234-1234-1234-123412341234}" type="slidenum">
              <a:rPr b="0" i="0" lang="uk"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47" name="Google Shape;147;p22"/>
          <p:cNvSpPr txBox="1"/>
          <p:nvPr/>
        </p:nvSpPr>
        <p:spPr>
          <a:xfrm>
            <a:off x="311700" y="1296500"/>
            <a:ext cx="7553700" cy="258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uk" sz="1200">
                <a:latin typeface="Courier"/>
                <a:ea typeface="Courier"/>
                <a:cs typeface="Courier"/>
                <a:sym typeface="Courier"/>
              </a:rPr>
              <a:t>const generateDataByType = (dataType, fieldName) =&gt; {</a:t>
            </a:r>
            <a:endParaRPr b="1" sz="1200">
              <a:latin typeface="Courier"/>
              <a:ea typeface="Courier"/>
              <a:cs typeface="Courier"/>
              <a:sym typeface="Courier"/>
            </a:endParaRPr>
          </a:p>
          <a:p>
            <a:pPr indent="0" lvl="0" marL="0" rtl="0" algn="l">
              <a:spcBef>
                <a:spcPts val="0"/>
              </a:spcBef>
              <a:spcAft>
                <a:spcPts val="0"/>
              </a:spcAft>
              <a:buNone/>
            </a:pPr>
            <a:r>
              <a:rPr b="1" lang="uk" sz="1200">
                <a:latin typeface="Courier"/>
                <a:ea typeface="Courier"/>
                <a:cs typeface="Courier"/>
                <a:sym typeface="Courier"/>
              </a:rPr>
              <a:t>  if (fieldName.includes('email')) return faker.internet.email();</a:t>
            </a:r>
            <a:endParaRPr b="1" sz="1200">
              <a:latin typeface="Courier"/>
              <a:ea typeface="Courier"/>
              <a:cs typeface="Courier"/>
              <a:sym typeface="Courier"/>
            </a:endParaRPr>
          </a:p>
          <a:p>
            <a:pPr indent="0" lvl="0" marL="0" rtl="0" algn="l">
              <a:spcBef>
                <a:spcPts val="0"/>
              </a:spcBef>
              <a:spcAft>
                <a:spcPts val="0"/>
              </a:spcAft>
              <a:buNone/>
            </a:pPr>
            <a:r>
              <a:rPr b="1" lang="uk" sz="1200">
                <a:latin typeface="Courier"/>
                <a:ea typeface="Courier"/>
                <a:cs typeface="Courier"/>
                <a:sym typeface="Courier"/>
              </a:rPr>
              <a:t>  if (fieldName.includes('name')) return faker.person.fullName();</a:t>
            </a:r>
            <a:endParaRPr b="1" sz="1200">
              <a:latin typeface="Courier"/>
              <a:ea typeface="Courier"/>
              <a:cs typeface="Courier"/>
              <a:sym typeface="Courier"/>
            </a:endParaRPr>
          </a:p>
          <a:p>
            <a:pPr indent="0" lvl="0" marL="0" rtl="0" algn="l">
              <a:spcBef>
                <a:spcPts val="0"/>
              </a:spcBef>
              <a:spcAft>
                <a:spcPts val="0"/>
              </a:spcAft>
              <a:buNone/>
            </a:pPr>
            <a:r>
              <a:rPr b="1" lang="uk" sz="1200">
                <a:latin typeface="Courier"/>
                <a:ea typeface="Courier"/>
                <a:cs typeface="Courier"/>
                <a:sym typeface="Courier"/>
              </a:rPr>
              <a:t>  </a:t>
            </a:r>
            <a:endParaRPr b="1" sz="1200">
              <a:latin typeface="Courier"/>
              <a:ea typeface="Courier"/>
              <a:cs typeface="Courier"/>
              <a:sym typeface="Courier"/>
            </a:endParaRPr>
          </a:p>
          <a:p>
            <a:pPr indent="0" lvl="0" marL="0" rtl="0" algn="l">
              <a:spcBef>
                <a:spcPts val="0"/>
              </a:spcBef>
              <a:spcAft>
                <a:spcPts val="0"/>
              </a:spcAft>
              <a:buNone/>
            </a:pPr>
            <a:r>
              <a:rPr b="1" lang="uk" sz="1200">
                <a:latin typeface="Courier"/>
                <a:ea typeface="Courier"/>
                <a:cs typeface="Courier"/>
                <a:sym typeface="Courier"/>
              </a:rPr>
              <a:t>  switch (dataType) {</a:t>
            </a:r>
            <a:endParaRPr b="1" sz="1200">
              <a:latin typeface="Courier"/>
              <a:ea typeface="Courier"/>
              <a:cs typeface="Courier"/>
              <a:sym typeface="Courier"/>
            </a:endParaRPr>
          </a:p>
          <a:p>
            <a:pPr indent="0" lvl="0" marL="0" rtl="0" algn="l">
              <a:spcBef>
                <a:spcPts val="0"/>
              </a:spcBef>
              <a:spcAft>
                <a:spcPts val="0"/>
              </a:spcAft>
              <a:buNone/>
            </a:pPr>
            <a:r>
              <a:rPr b="1" lang="uk" sz="1200">
                <a:latin typeface="Courier"/>
                <a:ea typeface="Courier"/>
                <a:cs typeface="Courier"/>
                <a:sym typeface="Courier"/>
              </a:rPr>
              <a:t>    case 'string': return faker.lorem.word();</a:t>
            </a:r>
            <a:endParaRPr b="1" sz="1200">
              <a:latin typeface="Courier"/>
              <a:ea typeface="Courier"/>
              <a:cs typeface="Courier"/>
              <a:sym typeface="Courier"/>
            </a:endParaRPr>
          </a:p>
          <a:p>
            <a:pPr indent="0" lvl="0" marL="0" rtl="0" algn="l">
              <a:spcBef>
                <a:spcPts val="0"/>
              </a:spcBef>
              <a:spcAft>
                <a:spcPts val="0"/>
              </a:spcAft>
              <a:buNone/>
            </a:pPr>
            <a:r>
              <a:rPr b="1" lang="uk" sz="1200">
                <a:latin typeface="Courier"/>
                <a:ea typeface="Courier"/>
                <a:cs typeface="Courier"/>
                <a:sym typeface="Courier"/>
              </a:rPr>
              <a:t>    case 'number': return faker.number.int({ min: 1, max: 1000 });</a:t>
            </a:r>
            <a:endParaRPr b="1" sz="1200">
              <a:latin typeface="Courier"/>
              <a:ea typeface="Courier"/>
              <a:cs typeface="Courier"/>
              <a:sym typeface="Courier"/>
            </a:endParaRPr>
          </a:p>
          <a:p>
            <a:pPr indent="0" lvl="0" marL="0" rtl="0" algn="l">
              <a:spcBef>
                <a:spcPts val="0"/>
              </a:spcBef>
              <a:spcAft>
                <a:spcPts val="0"/>
              </a:spcAft>
              <a:buNone/>
            </a:pPr>
            <a:r>
              <a:rPr b="1" lang="uk" sz="1200">
                <a:latin typeface="Courier"/>
                <a:ea typeface="Courier"/>
                <a:cs typeface="Courier"/>
                <a:sym typeface="Courier"/>
              </a:rPr>
              <a:t>    case 'boolean': return faker.datatype.boolean();</a:t>
            </a:r>
            <a:endParaRPr b="1" sz="1200">
              <a:latin typeface="Courier"/>
              <a:ea typeface="Courier"/>
              <a:cs typeface="Courier"/>
              <a:sym typeface="Courier"/>
            </a:endParaRPr>
          </a:p>
          <a:p>
            <a:pPr indent="0" lvl="0" marL="0" rtl="0" algn="l">
              <a:spcBef>
                <a:spcPts val="0"/>
              </a:spcBef>
              <a:spcAft>
                <a:spcPts val="0"/>
              </a:spcAft>
              <a:buNone/>
            </a:pPr>
            <a:r>
              <a:rPr b="1" lang="uk" sz="1200">
                <a:latin typeface="Courier"/>
                <a:ea typeface="Courier"/>
                <a:cs typeface="Courier"/>
                <a:sym typeface="Courier"/>
              </a:rPr>
              <a:t>    case 'date': return faker.date.recent();</a:t>
            </a:r>
            <a:endParaRPr b="1" sz="1200">
              <a:latin typeface="Courier"/>
              <a:ea typeface="Courier"/>
              <a:cs typeface="Courier"/>
              <a:sym typeface="Courier"/>
            </a:endParaRPr>
          </a:p>
          <a:p>
            <a:pPr indent="0" lvl="0" marL="0" rtl="0" algn="l">
              <a:spcBef>
                <a:spcPts val="0"/>
              </a:spcBef>
              <a:spcAft>
                <a:spcPts val="0"/>
              </a:spcAft>
              <a:buNone/>
            </a:pPr>
            <a:r>
              <a:rPr b="1" lang="uk" sz="1200">
                <a:latin typeface="Courier"/>
                <a:ea typeface="Courier"/>
                <a:cs typeface="Courier"/>
                <a:sym typeface="Courier"/>
              </a:rPr>
              <a:t>    default: return faker.lorem.word();</a:t>
            </a:r>
            <a:endParaRPr b="1" sz="1200">
              <a:latin typeface="Courier"/>
              <a:ea typeface="Courier"/>
              <a:cs typeface="Courier"/>
              <a:sym typeface="Courier"/>
            </a:endParaRPr>
          </a:p>
          <a:p>
            <a:pPr indent="0" lvl="0" marL="0" rtl="0" algn="l">
              <a:spcBef>
                <a:spcPts val="0"/>
              </a:spcBef>
              <a:spcAft>
                <a:spcPts val="0"/>
              </a:spcAft>
              <a:buNone/>
            </a:pPr>
            <a:r>
              <a:rPr b="1" lang="uk" sz="1200">
                <a:latin typeface="Courier"/>
                <a:ea typeface="Courier"/>
                <a:cs typeface="Courier"/>
                <a:sym typeface="Courier"/>
              </a:rPr>
              <a:t>  }</a:t>
            </a:r>
            <a:endParaRPr b="1" sz="1200">
              <a:latin typeface="Courier"/>
              <a:ea typeface="Courier"/>
              <a:cs typeface="Courier"/>
              <a:sym typeface="Courier"/>
            </a:endParaRPr>
          </a:p>
          <a:p>
            <a:pPr indent="0" lvl="0" marL="0" rtl="0" algn="l">
              <a:spcBef>
                <a:spcPts val="0"/>
              </a:spcBef>
              <a:spcAft>
                <a:spcPts val="0"/>
              </a:spcAft>
              <a:buNone/>
            </a:pPr>
            <a:r>
              <a:rPr b="1" lang="uk" sz="1200">
                <a:latin typeface="Courier"/>
                <a:ea typeface="Courier"/>
                <a:cs typeface="Courier"/>
                <a:sym typeface="Courier"/>
              </a:rPr>
              <a:t>};</a:t>
            </a:r>
            <a:endParaRPr b="1" sz="1200">
              <a:latin typeface="Courier"/>
              <a:ea typeface="Courier"/>
              <a:cs typeface="Courier"/>
              <a:sym typeface="Courier"/>
            </a:endParaRPr>
          </a:p>
          <a:p>
            <a:pPr indent="0" lvl="0" marL="0" rtl="0" algn="l">
              <a:spcBef>
                <a:spcPts val="0"/>
              </a:spcBef>
              <a:spcAft>
                <a:spcPts val="0"/>
              </a:spcAft>
              <a:buNone/>
            </a:pPr>
            <a:r>
              <a:t/>
            </a:r>
            <a:endParaRPr b="1" sz="1200">
              <a:latin typeface="Courier"/>
              <a:ea typeface="Courier"/>
              <a:cs typeface="Courier"/>
              <a:sym typeface="Courie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268925" y="-186276"/>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uk" sz="3200"/>
              <a:t>Публікація результатів </a:t>
            </a:r>
            <a:endParaRPr sz="3200"/>
          </a:p>
        </p:txBody>
      </p:sp>
      <p:pic>
        <p:nvPicPr>
          <p:cNvPr id="153" name="Google Shape;153;p23"/>
          <p:cNvPicPr preferRelativeResize="0"/>
          <p:nvPr/>
        </p:nvPicPr>
        <p:blipFill rotWithShape="1">
          <a:blip r:embed="rId3">
            <a:alphaModFix/>
          </a:blip>
          <a:srcRect b="0" l="0" r="0" t="0"/>
          <a:stretch/>
        </p:blipFill>
        <p:spPr>
          <a:xfrm>
            <a:off x="268925" y="4359500"/>
            <a:ext cx="862250" cy="581750"/>
          </a:xfrm>
          <a:prstGeom prst="rect">
            <a:avLst/>
          </a:prstGeom>
          <a:noFill/>
          <a:ln>
            <a:noFill/>
          </a:ln>
        </p:spPr>
      </p:pic>
      <p:sp>
        <p:nvSpPr>
          <p:cNvPr id="154" name="Google Shape;154;p23"/>
          <p:cNvSpPr txBox="1"/>
          <p:nvPr/>
        </p:nvSpPr>
        <p:spPr>
          <a:xfrm>
            <a:off x="8611780" y="4606350"/>
            <a:ext cx="4506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fld id="{00000000-1234-1234-1234-123412341234}" type="slidenum">
              <a:rPr b="0" i="0" lang="uk"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id="155" name="Google Shape;155;p23"/>
          <p:cNvPicPr preferRelativeResize="0"/>
          <p:nvPr/>
        </p:nvPicPr>
        <p:blipFill>
          <a:blip r:embed="rId4">
            <a:alphaModFix/>
          </a:blip>
          <a:stretch>
            <a:fillRect/>
          </a:stretch>
        </p:blipFill>
        <p:spPr>
          <a:xfrm>
            <a:off x="1481413" y="645024"/>
            <a:ext cx="5946474" cy="419367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4"/>
          <p:cNvSpPr txBox="1"/>
          <p:nvPr>
            <p:ph type="title"/>
          </p:nvPr>
        </p:nvSpPr>
        <p:spPr>
          <a:xfrm>
            <a:off x="311700" y="-35287"/>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uk" sz="3200"/>
              <a:t>Підсумки </a:t>
            </a:r>
            <a:endParaRPr sz="3200"/>
          </a:p>
        </p:txBody>
      </p:sp>
      <p:sp>
        <p:nvSpPr>
          <p:cNvPr id="161" name="Google Shape;161;p24"/>
          <p:cNvSpPr txBox="1"/>
          <p:nvPr>
            <p:ph idx="1" type="body"/>
          </p:nvPr>
        </p:nvSpPr>
        <p:spPr>
          <a:xfrm>
            <a:off x="311700" y="1005500"/>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50000"/>
              </a:lnSpc>
              <a:spcBef>
                <a:spcPts val="0"/>
              </a:spcBef>
              <a:spcAft>
                <a:spcPts val="0"/>
              </a:spcAft>
              <a:buClr>
                <a:schemeClr val="dk1"/>
              </a:buClr>
              <a:buSzPts val="1100"/>
              <a:buFont typeface="Arial"/>
              <a:buNone/>
            </a:pPr>
            <a:r>
              <a:rPr lang="uk" sz="1400"/>
              <a:t>Розроблений генератор REST API дозволяє суттєво скоротити час розробки серверної частини веб-застосунків, автоматизуючи створення типових CRUD-операцій. Система успішно обробляє різні структури JSON-схем та генерує повноцінний код, готовий до використання. Порівняння з аналогами показує, що розроблене рішення пропонує унікальний функціонал для генерації MongoDB моделей з підтримкою системи підписок.</a:t>
            </a:r>
            <a:endParaRPr sz="1400"/>
          </a:p>
          <a:p>
            <a:pPr indent="0" lvl="0" marL="0" rtl="0" algn="l">
              <a:lnSpc>
                <a:spcPct val="150000"/>
              </a:lnSpc>
              <a:spcBef>
                <a:spcPts val="0"/>
              </a:spcBef>
              <a:spcAft>
                <a:spcPts val="0"/>
              </a:spcAft>
              <a:buSzPts val="1100"/>
              <a:buNone/>
            </a:pPr>
            <a:r>
              <a:rPr lang="uk" sz="1400"/>
              <a:t>Система може бути використана стартап-командами для швидкого прототипування API, розробниками для пришвидшення процесу створення серверної частини, та студентами для вивчення принципів побудови REST API. Особливо корисною вона буде для проєктів з великою кількістю таблиць, де ручне створення API займає значний час.</a:t>
            </a:r>
            <a:endParaRPr sz="2100"/>
          </a:p>
        </p:txBody>
      </p:sp>
      <p:pic>
        <p:nvPicPr>
          <p:cNvPr id="162" name="Google Shape;162;p24"/>
          <p:cNvPicPr preferRelativeResize="0"/>
          <p:nvPr/>
        </p:nvPicPr>
        <p:blipFill rotWithShape="1">
          <a:blip r:embed="rId3">
            <a:alphaModFix/>
          </a:blip>
          <a:srcRect b="0" l="0" r="0" t="0"/>
          <a:stretch/>
        </p:blipFill>
        <p:spPr>
          <a:xfrm>
            <a:off x="268925" y="4359500"/>
            <a:ext cx="862250" cy="581750"/>
          </a:xfrm>
          <a:prstGeom prst="rect">
            <a:avLst/>
          </a:prstGeom>
          <a:noFill/>
          <a:ln>
            <a:noFill/>
          </a:ln>
        </p:spPr>
      </p:pic>
      <p:sp>
        <p:nvSpPr>
          <p:cNvPr id="163" name="Google Shape;163;p24"/>
          <p:cNvSpPr txBox="1"/>
          <p:nvPr/>
        </p:nvSpPr>
        <p:spPr>
          <a:xfrm>
            <a:off x="8621604" y="4606350"/>
            <a:ext cx="4407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fld id="{00000000-1234-1234-1234-123412341234}" type="slidenum">
              <a:rPr b="0" i="0" lang="uk"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5"/>
          <p:cNvSpPr txBox="1"/>
          <p:nvPr>
            <p:ph type="title"/>
          </p:nvPr>
        </p:nvSpPr>
        <p:spPr>
          <a:xfrm>
            <a:off x="311700" y="-35287"/>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50000"/>
              </a:lnSpc>
              <a:spcBef>
                <a:spcPts val="0"/>
              </a:spcBef>
              <a:spcAft>
                <a:spcPts val="0"/>
              </a:spcAft>
              <a:buSzPts val="4200"/>
              <a:buNone/>
            </a:pPr>
            <a:r>
              <a:rPr lang="uk" sz="3200"/>
              <a:t>Підсумки </a:t>
            </a:r>
            <a:endParaRPr sz="3200"/>
          </a:p>
        </p:txBody>
      </p:sp>
      <p:sp>
        <p:nvSpPr>
          <p:cNvPr id="169" name="Google Shape;169;p25"/>
          <p:cNvSpPr txBox="1"/>
          <p:nvPr>
            <p:ph idx="1" type="body"/>
          </p:nvPr>
        </p:nvSpPr>
        <p:spPr>
          <a:xfrm>
            <a:off x="311700" y="1005500"/>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50000"/>
              </a:lnSpc>
              <a:spcBef>
                <a:spcPts val="0"/>
              </a:spcBef>
              <a:spcAft>
                <a:spcPts val="0"/>
              </a:spcAft>
              <a:buClr>
                <a:schemeClr val="dk1"/>
              </a:buClr>
              <a:buSzPts val="1100"/>
              <a:buFont typeface="Arial"/>
              <a:buNone/>
            </a:pPr>
            <a:r>
              <a:rPr lang="uk" sz="1500"/>
              <a:t>Можливий розвиток програмного забезпечення</a:t>
            </a:r>
            <a:endParaRPr sz="1500"/>
          </a:p>
          <a:p>
            <a:pPr indent="-185249" lvl="0" marL="179999" rtl="0" algn="l">
              <a:lnSpc>
                <a:spcPct val="150000"/>
              </a:lnSpc>
              <a:spcBef>
                <a:spcPts val="0"/>
              </a:spcBef>
              <a:spcAft>
                <a:spcPts val="0"/>
              </a:spcAft>
              <a:buSzPts val="1500"/>
              <a:buFont typeface="Open Sans"/>
              <a:buChar char="●"/>
            </a:pPr>
            <a:r>
              <a:rPr lang="uk" sz="1500"/>
              <a:t>Підтримка додаткових СУБД (PostgreSQL, MySQL)</a:t>
            </a:r>
            <a:endParaRPr sz="1500"/>
          </a:p>
          <a:p>
            <a:pPr indent="-185249" lvl="0" marL="179999" rtl="0" algn="l">
              <a:lnSpc>
                <a:spcPct val="150000"/>
              </a:lnSpc>
              <a:spcBef>
                <a:spcPts val="0"/>
              </a:spcBef>
              <a:spcAft>
                <a:spcPts val="0"/>
              </a:spcAft>
              <a:buSzPts val="1500"/>
              <a:buFont typeface="Open Sans"/>
              <a:buChar char="●"/>
            </a:pPr>
            <a:r>
              <a:rPr lang="uk" sz="1500"/>
              <a:t>Гнучка система шаблонів з можливістю налаштування</a:t>
            </a:r>
            <a:endParaRPr sz="1500"/>
          </a:p>
          <a:p>
            <a:pPr indent="-185249" lvl="0" marL="179999" rtl="0" algn="l">
              <a:lnSpc>
                <a:spcPct val="150000"/>
              </a:lnSpc>
              <a:spcBef>
                <a:spcPts val="0"/>
              </a:spcBef>
              <a:spcAft>
                <a:spcPts val="0"/>
              </a:spcAft>
              <a:buSzPts val="1500"/>
              <a:buFont typeface="Open Sans"/>
              <a:buChar char="●"/>
            </a:pPr>
            <a:r>
              <a:rPr lang="uk" sz="1500"/>
              <a:t>Інтеграція з CI/CD системами</a:t>
            </a:r>
            <a:endParaRPr sz="1500"/>
          </a:p>
          <a:p>
            <a:pPr indent="-185249" lvl="0" marL="179999" rtl="0" algn="l">
              <a:lnSpc>
                <a:spcPct val="150000"/>
              </a:lnSpc>
              <a:spcBef>
                <a:spcPts val="0"/>
              </a:spcBef>
              <a:spcAft>
                <a:spcPts val="0"/>
              </a:spcAft>
              <a:buSzPts val="1500"/>
              <a:buFont typeface="Open Sans"/>
              <a:buChar char="●"/>
            </a:pPr>
            <a:r>
              <a:rPr lang="uk" sz="1500"/>
              <a:t>Розширена підтримка складних зв'язків між таблицями</a:t>
            </a:r>
            <a:endParaRPr sz="1500"/>
          </a:p>
          <a:p>
            <a:pPr indent="-185249" lvl="0" marL="179999" rtl="0" algn="l">
              <a:lnSpc>
                <a:spcPct val="150000"/>
              </a:lnSpc>
              <a:spcBef>
                <a:spcPts val="0"/>
              </a:spcBef>
              <a:spcAft>
                <a:spcPts val="0"/>
              </a:spcAft>
              <a:buSzPts val="1500"/>
              <a:buFont typeface="Open Sans"/>
              <a:buChar char="●"/>
            </a:pPr>
            <a:r>
              <a:rPr lang="uk" sz="1500"/>
              <a:t>Автоматична генерація API документації за стандартами OpenAPI/Swagger</a:t>
            </a:r>
            <a:endParaRPr sz="1500"/>
          </a:p>
          <a:p>
            <a:pPr indent="-185249" lvl="0" marL="179999" rtl="0" algn="l">
              <a:lnSpc>
                <a:spcPct val="150000"/>
              </a:lnSpc>
              <a:spcBef>
                <a:spcPts val="0"/>
              </a:spcBef>
              <a:spcAft>
                <a:spcPts val="0"/>
              </a:spcAft>
              <a:buSzPts val="1500"/>
              <a:buFont typeface="Open Sans"/>
              <a:buChar char="●"/>
            </a:pPr>
            <a:r>
              <a:rPr lang="uk" sz="1500"/>
              <a:t>Інтеграція з хмарними сервісами для автоматичного розгортання</a:t>
            </a:r>
            <a:endParaRPr sz="1500"/>
          </a:p>
          <a:p>
            <a:pPr indent="0" lvl="0" marL="0" rtl="0" algn="l">
              <a:lnSpc>
                <a:spcPct val="150000"/>
              </a:lnSpc>
              <a:spcBef>
                <a:spcPts val="0"/>
              </a:spcBef>
              <a:spcAft>
                <a:spcPts val="0"/>
              </a:spcAft>
              <a:buSzPts val="1800"/>
              <a:buNone/>
            </a:pPr>
            <a:r>
              <a:t/>
            </a:r>
            <a:endParaRPr sz="1100">
              <a:latin typeface="Arial"/>
              <a:ea typeface="Arial"/>
              <a:cs typeface="Arial"/>
              <a:sym typeface="Arial"/>
            </a:endParaRPr>
          </a:p>
        </p:txBody>
      </p:sp>
      <p:pic>
        <p:nvPicPr>
          <p:cNvPr id="170" name="Google Shape;170;p25"/>
          <p:cNvPicPr preferRelativeResize="0"/>
          <p:nvPr/>
        </p:nvPicPr>
        <p:blipFill rotWithShape="1">
          <a:blip r:embed="rId3">
            <a:alphaModFix/>
          </a:blip>
          <a:srcRect b="0" l="0" r="0" t="0"/>
          <a:stretch/>
        </p:blipFill>
        <p:spPr>
          <a:xfrm>
            <a:off x="268925" y="4359500"/>
            <a:ext cx="862250" cy="581750"/>
          </a:xfrm>
          <a:prstGeom prst="rect">
            <a:avLst/>
          </a:prstGeom>
          <a:noFill/>
          <a:ln>
            <a:noFill/>
          </a:ln>
        </p:spPr>
      </p:pic>
      <p:sp>
        <p:nvSpPr>
          <p:cNvPr id="171" name="Google Shape;171;p25"/>
          <p:cNvSpPr txBox="1"/>
          <p:nvPr/>
        </p:nvSpPr>
        <p:spPr>
          <a:xfrm>
            <a:off x="8651054" y="4606350"/>
            <a:ext cx="4113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fld id="{00000000-1234-1234-1234-123412341234}" type="slidenum">
              <a:rPr b="0" i="0" lang="uk"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311700" y="0"/>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uk" sz="3200"/>
              <a:t>Мета роботи</a:t>
            </a:r>
            <a:endParaRPr sz="3200"/>
          </a:p>
        </p:txBody>
      </p:sp>
      <p:sp>
        <p:nvSpPr>
          <p:cNvPr id="72" name="Google Shape;72;p14"/>
          <p:cNvSpPr txBox="1"/>
          <p:nvPr>
            <p:ph idx="1" type="body"/>
          </p:nvPr>
        </p:nvSpPr>
        <p:spPr>
          <a:xfrm>
            <a:off x="311700" y="918400"/>
            <a:ext cx="8520600" cy="33540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50000"/>
              </a:lnSpc>
              <a:spcBef>
                <a:spcPts val="0"/>
              </a:spcBef>
              <a:spcAft>
                <a:spcPts val="0"/>
              </a:spcAft>
              <a:buClr>
                <a:schemeClr val="dk1"/>
              </a:buClr>
              <a:buSzPts val="1100"/>
              <a:buFont typeface="Arial"/>
              <a:buNone/>
            </a:pPr>
            <a:r>
              <a:rPr lang="uk"/>
              <a:t>Розробка бекенд-інструменту, який на основі структури бази даних автоматично генерує:</a:t>
            </a:r>
            <a:endParaRPr/>
          </a:p>
          <a:p>
            <a:pPr indent="-159849" lvl="0" marL="179999" rtl="0" algn="l">
              <a:lnSpc>
                <a:spcPct val="150000"/>
              </a:lnSpc>
              <a:spcBef>
                <a:spcPts val="0"/>
              </a:spcBef>
              <a:spcAft>
                <a:spcPts val="0"/>
              </a:spcAft>
              <a:buSzPts val="1100"/>
              <a:buFont typeface="Arial"/>
              <a:buChar char="●"/>
            </a:pPr>
            <a:r>
              <a:rPr lang="uk"/>
              <a:t>REST API з типовими CRUD-операціями</a:t>
            </a:r>
            <a:endParaRPr/>
          </a:p>
          <a:p>
            <a:pPr indent="-159849" lvl="0" marL="179999" rtl="0" algn="l">
              <a:lnSpc>
                <a:spcPct val="150000"/>
              </a:lnSpc>
              <a:spcBef>
                <a:spcPts val="0"/>
              </a:spcBef>
              <a:spcAft>
                <a:spcPts val="0"/>
              </a:spcAft>
              <a:buSzPts val="1100"/>
              <a:buFont typeface="Arial"/>
              <a:buChar char="●"/>
            </a:pPr>
            <a:r>
              <a:rPr lang="uk"/>
              <a:t>Автогенеровану документацію</a:t>
            </a:r>
            <a:endParaRPr/>
          </a:p>
          <a:p>
            <a:pPr indent="-159849" lvl="0" marL="179999" rtl="0" algn="l">
              <a:lnSpc>
                <a:spcPct val="150000"/>
              </a:lnSpc>
              <a:spcBef>
                <a:spcPts val="0"/>
              </a:spcBef>
              <a:spcAft>
                <a:spcPts val="0"/>
              </a:spcAft>
              <a:buSzPts val="1100"/>
              <a:buFont typeface="Arial"/>
              <a:buChar char="●"/>
            </a:pPr>
            <a:r>
              <a:rPr lang="uk"/>
              <a:t>Можливість інтеграції з системами автентифікації</a:t>
            </a:r>
            <a:endParaRPr/>
          </a:p>
          <a:p>
            <a:pPr indent="0" lvl="0" marL="0" rtl="0" algn="l">
              <a:lnSpc>
                <a:spcPct val="150000"/>
              </a:lnSpc>
              <a:spcBef>
                <a:spcPts val="0"/>
              </a:spcBef>
              <a:spcAft>
                <a:spcPts val="0"/>
              </a:spcAft>
              <a:buSzPts val="1800"/>
              <a:buNone/>
            </a:pPr>
            <a:r>
              <a:rPr lang="uk"/>
              <a:t>Актуальність базується на сучасних потребах розробників використовувати REST API як стандартизований інтерфейс для взаємодії між клієнтами та серверами, при цьому мінімізуючи час на створення типових операцій.</a:t>
            </a:r>
            <a:endParaRPr>
              <a:latin typeface="Economica"/>
              <a:ea typeface="Economica"/>
              <a:cs typeface="Economica"/>
              <a:sym typeface="Economica"/>
            </a:endParaRPr>
          </a:p>
        </p:txBody>
      </p:sp>
      <p:pic>
        <p:nvPicPr>
          <p:cNvPr id="73" name="Google Shape;73;p14"/>
          <p:cNvPicPr preferRelativeResize="0"/>
          <p:nvPr/>
        </p:nvPicPr>
        <p:blipFill rotWithShape="1">
          <a:blip r:embed="rId3">
            <a:alphaModFix/>
          </a:blip>
          <a:srcRect b="0" l="0" r="0" t="0"/>
          <a:stretch/>
        </p:blipFill>
        <p:spPr>
          <a:xfrm>
            <a:off x="268925" y="4359500"/>
            <a:ext cx="862250" cy="581750"/>
          </a:xfrm>
          <a:prstGeom prst="rect">
            <a:avLst/>
          </a:prstGeom>
          <a:noFill/>
          <a:ln>
            <a:noFill/>
          </a:ln>
        </p:spPr>
      </p:pic>
      <p:sp>
        <p:nvSpPr>
          <p:cNvPr id="74" name="Google Shape;74;p14"/>
          <p:cNvSpPr txBox="1"/>
          <p:nvPr/>
        </p:nvSpPr>
        <p:spPr>
          <a:xfrm>
            <a:off x="8778240" y="4606349"/>
            <a:ext cx="28405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fld id="{00000000-1234-1234-1234-123412341234}" type="slidenum">
              <a:rPr b="0" i="0" lang="uk"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124863"/>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uk" sz="3200"/>
              <a:t>Аналіз проблеми (аналіз існуючих рішень) </a:t>
            </a:r>
            <a:endParaRPr sz="3200"/>
          </a:p>
        </p:txBody>
      </p:sp>
      <p:sp>
        <p:nvSpPr>
          <p:cNvPr id="80" name="Google Shape;80;p15"/>
          <p:cNvSpPr txBox="1"/>
          <p:nvPr>
            <p:ph idx="1" type="body"/>
          </p:nvPr>
        </p:nvSpPr>
        <p:spPr>
          <a:xfrm>
            <a:off x="311700" y="775075"/>
            <a:ext cx="8520600" cy="3584400"/>
          </a:xfrm>
          <a:prstGeom prst="rect">
            <a:avLst/>
          </a:prstGeom>
          <a:noFill/>
          <a:ln>
            <a:noFill/>
          </a:ln>
        </p:spPr>
        <p:txBody>
          <a:bodyPr anchorCtr="0" anchor="t" bIns="91425" lIns="91425" spcFirstLastPara="1" rIns="91425" wrap="square" tIns="91425">
            <a:normAutofit fontScale="70000" lnSpcReduction="20000"/>
          </a:bodyPr>
          <a:lstStyle/>
          <a:p>
            <a:pPr indent="0" lvl="0" marL="0" rtl="0" algn="just">
              <a:lnSpc>
                <a:spcPct val="150000"/>
              </a:lnSpc>
              <a:spcBef>
                <a:spcPts val="0"/>
              </a:spcBef>
              <a:spcAft>
                <a:spcPts val="0"/>
              </a:spcAft>
              <a:buClr>
                <a:schemeClr val="dk1"/>
              </a:buClr>
              <a:buSzPct val="55703"/>
              <a:buFont typeface="Arial"/>
              <a:buNone/>
            </a:pPr>
            <a:r>
              <a:rPr lang="uk" sz="1974"/>
              <a:t>Перелік досліджених конкурентів:</a:t>
            </a:r>
            <a:endParaRPr sz="1974"/>
          </a:p>
          <a:p>
            <a:pPr indent="-177777" lvl="0" marL="179999" rtl="0" algn="just">
              <a:lnSpc>
                <a:spcPct val="150000"/>
              </a:lnSpc>
              <a:spcBef>
                <a:spcPts val="0"/>
              </a:spcBef>
              <a:spcAft>
                <a:spcPts val="0"/>
              </a:spcAft>
              <a:buSzPct val="100000"/>
              <a:buFont typeface="Open Sans"/>
              <a:buChar char="●"/>
            </a:pPr>
            <a:r>
              <a:rPr lang="uk" sz="1974"/>
              <a:t>Supabase - автоматична генерація REST API на основі PostgreSQL</a:t>
            </a:r>
            <a:endParaRPr sz="1974"/>
          </a:p>
          <a:p>
            <a:pPr indent="-177777" lvl="0" marL="179999" rtl="0" algn="just">
              <a:lnSpc>
                <a:spcPct val="150000"/>
              </a:lnSpc>
              <a:spcBef>
                <a:spcPts val="0"/>
              </a:spcBef>
              <a:spcAft>
                <a:spcPts val="0"/>
              </a:spcAft>
              <a:buSzPct val="100000"/>
              <a:buFont typeface="Open Sans"/>
              <a:buChar char="●"/>
            </a:pPr>
            <a:r>
              <a:rPr lang="uk" sz="1974"/>
              <a:t>Prisma ORM - генерація моделей та взаємодії з базами даних</a:t>
            </a:r>
            <a:endParaRPr sz="1974"/>
          </a:p>
          <a:p>
            <a:pPr indent="0" lvl="0" marL="0" rtl="0" algn="just">
              <a:lnSpc>
                <a:spcPct val="150000"/>
              </a:lnSpc>
              <a:spcBef>
                <a:spcPts val="0"/>
              </a:spcBef>
              <a:spcAft>
                <a:spcPts val="0"/>
              </a:spcAft>
              <a:buNone/>
            </a:pPr>
            <a:r>
              <a:t/>
            </a:r>
            <a:endParaRPr sz="1974"/>
          </a:p>
          <a:p>
            <a:pPr indent="0" lvl="0" marL="0" rtl="0" algn="just">
              <a:lnSpc>
                <a:spcPct val="150000"/>
              </a:lnSpc>
              <a:spcBef>
                <a:spcPts val="0"/>
              </a:spcBef>
              <a:spcAft>
                <a:spcPts val="0"/>
              </a:spcAft>
              <a:buClr>
                <a:schemeClr val="dk1"/>
              </a:buClr>
              <a:buSzPct val="55703"/>
              <a:buFont typeface="Arial"/>
              <a:buNone/>
            </a:pPr>
            <a:r>
              <a:rPr lang="uk" sz="1974"/>
              <a:t>Прогалини у наявних аналогах:</a:t>
            </a:r>
            <a:endParaRPr sz="1974"/>
          </a:p>
          <a:p>
            <a:pPr indent="-177777" lvl="0" marL="179999" rtl="0" algn="just">
              <a:lnSpc>
                <a:spcPct val="150000"/>
              </a:lnSpc>
              <a:spcBef>
                <a:spcPts val="0"/>
              </a:spcBef>
              <a:spcAft>
                <a:spcPts val="0"/>
              </a:spcAft>
              <a:buSzPct val="100000"/>
              <a:buFont typeface="Open Sans"/>
              <a:buChar char="●"/>
            </a:pPr>
            <a:r>
              <a:rPr lang="uk" sz="1974"/>
              <a:t>Підтримка обмеженої кількості СУБД (Supabase - лише PostgreSQL)</a:t>
            </a:r>
            <a:endParaRPr sz="1974"/>
          </a:p>
          <a:p>
            <a:pPr indent="-177777" lvl="0" marL="179999" rtl="0" algn="just">
              <a:lnSpc>
                <a:spcPct val="150000"/>
              </a:lnSpc>
              <a:spcBef>
                <a:spcPts val="0"/>
              </a:spcBef>
              <a:spcAft>
                <a:spcPts val="0"/>
              </a:spcAft>
              <a:buSzPct val="100000"/>
              <a:buFont typeface="Open Sans"/>
              <a:buChar char="●"/>
            </a:pPr>
            <a:r>
              <a:rPr lang="uk" sz="1974"/>
              <a:t>Складність кастомізації CRUD-операцій</a:t>
            </a:r>
            <a:endParaRPr sz="1974"/>
          </a:p>
          <a:p>
            <a:pPr indent="-177777" lvl="0" marL="179999" rtl="0" algn="just">
              <a:lnSpc>
                <a:spcPct val="150000"/>
              </a:lnSpc>
              <a:spcBef>
                <a:spcPts val="0"/>
              </a:spcBef>
              <a:spcAft>
                <a:spcPts val="0"/>
              </a:spcAft>
              <a:buSzPct val="100000"/>
              <a:buFont typeface="Open Sans"/>
              <a:buChar char="●"/>
            </a:pPr>
            <a:r>
              <a:rPr lang="uk" sz="1974"/>
              <a:t>Залежність від зовнішньої інфраструктури у безкоштовних версіях</a:t>
            </a:r>
            <a:endParaRPr sz="1974"/>
          </a:p>
          <a:p>
            <a:pPr indent="-177777" lvl="0" marL="179999" rtl="0" algn="just">
              <a:lnSpc>
                <a:spcPct val="150000"/>
              </a:lnSpc>
              <a:spcBef>
                <a:spcPts val="0"/>
              </a:spcBef>
              <a:spcAft>
                <a:spcPts val="0"/>
              </a:spcAft>
              <a:buSzPct val="100000"/>
              <a:buFont typeface="Open Sans"/>
              <a:buChar char="●"/>
            </a:pPr>
            <a:r>
              <a:rPr lang="uk" sz="1974"/>
              <a:t>Відсутність автоматичної генерації повного REST API в деяких рішеннях (Prisma)</a:t>
            </a:r>
            <a:endParaRPr sz="1974"/>
          </a:p>
          <a:p>
            <a:pPr indent="0" lvl="0" marL="0" rtl="0" algn="just">
              <a:lnSpc>
                <a:spcPct val="150000"/>
              </a:lnSpc>
              <a:spcBef>
                <a:spcPts val="0"/>
              </a:spcBef>
              <a:spcAft>
                <a:spcPts val="0"/>
              </a:spcAft>
              <a:buSzPct val="55703"/>
              <a:buNone/>
            </a:pPr>
            <a:r>
              <a:rPr lang="uk" sz="1974"/>
              <a:t>Дані зміни до презентації базуються на детальному аналізі аналогів, описаному у вашій пояснювальній записці, та відображають ключові аспекти вашого проекту - генератора REST API на основі схеми реляційної бази даних з використанням Node.js.</a:t>
            </a:r>
            <a:endParaRPr/>
          </a:p>
        </p:txBody>
      </p:sp>
      <p:pic>
        <p:nvPicPr>
          <p:cNvPr id="81" name="Google Shape;81;p15"/>
          <p:cNvPicPr preferRelativeResize="0"/>
          <p:nvPr/>
        </p:nvPicPr>
        <p:blipFill rotWithShape="1">
          <a:blip r:embed="rId3">
            <a:alphaModFix/>
          </a:blip>
          <a:srcRect b="0" l="0" r="0" t="0"/>
          <a:stretch/>
        </p:blipFill>
        <p:spPr>
          <a:xfrm>
            <a:off x="268925" y="4359500"/>
            <a:ext cx="862250" cy="581750"/>
          </a:xfrm>
          <a:prstGeom prst="rect">
            <a:avLst/>
          </a:prstGeom>
          <a:noFill/>
          <a:ln>
            <a:noFill/>
          </a:ln>
        </p:spPr>
      </p:pic>
      <p:sp>
        <p:nvSpPr>
          <p:cNvPr id="82" name="Google Shape;82;p15"/>
          <p:cNvSpPr txBox="1"/>
          <p:nvPr/>
        </p:nvSpPr>
        <p:spPr>
          <a:xfrm>
            <a:off x="8778240" y="4606349"/>
            <a:ext cx="28405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fld id="{00000000-1234-1234-1234-123412341234}" type="slidenum">
              <a:rPr b="0" i="0" lang="uk"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311700" y="-186276"/>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uk" sz="3200"/>
              <a:t>Постановка задачі та опис системи</a:t>
            </a:r>
            <a:endParaRPr sz="3200"/>
          </a:p>
        </p:txBody>
      </p:sp>
      <p:sp>
        <p:nvSpPr>
          <p:cNvPr id="88" name="Google Shape;88;p16"/>
          <p:cNvSpPr txBox="1"/>
          <p:nvPr>
            <p:ph idx="1" type="body"/>
          </p:nvPr>
        </p:nvSpPr>
        <p:spPr>
          <a:xfrm>
            <a:off x="311700" y="716700"/>
            <a:ext cx="8520600" cy="3693300"/>
          </a:xfrm>
          <a:prstGeom prst="rect">
            <a:avLst/>
          </a:prstGeom>
          <a:noFill/>
          <a:ln>
            <a:noFill/>
          </a:ln>
        </p:spPr>
        <p:txBody>
          <a:bodyPr anchorCtr="0" anchor="t" bIns="91425" lIns="91425" spcFirstLastPara="1" rIns="91425" wrap="square" tIns="91425">
            <a:normAutofit fontScale="77500"/>
          </a:bodyPr>
          <a:lstStyle/>
          <a:p>
            <a:pPr indent="0" lvl="0" marL="0" rtl="0" algn="l">
              <a:lnSpc>
                <a:spcPct val="150000"/>
              </a:lnSpc>
              <a:spcBef>
                <a:spcPts val="0"/>
              </a:spcBef>
              <a:spcAft>
                <a:spcPts val="0"/>
              </a:spcAft>
              <a:buNone/>
            </a:pPr>
            <a:r>
              <a:rPr lang="uk">
                <a:solidFill>
                  <a:srgbClr val="0D0D0D"/>
                </a:solidFill>
                <a:highlight>
                  <a:srgbClr val="FFFFFF"/>
                </a:highlight>
              </a:rPr>
              <a:t>Формулювання проблеми:</a:t>
            </a:r>
            <a:endParaRPr>
              <a:solidFill>
                <a:srgbClr val="0D0D0D"/>
              </a:solidFill>
              <a:highlight>
                <a:srgbClr val="FFFFFF"/>
              </a:highlight>
            </a:endParaRPr>
          </a:p>
          <a:p>
            <a:pPr indent="-178582" lvl="0" marL="179999" rtl="0" algn="l">
              <a:lnSpc>
                <a:spcPct val="150000"/>
              </a:lnSpc>
              <a:spcBef>
                <a:spcPts val="0"/>
              </a:spcBef>
              <a:spcAft>
                <a:spcPts val="0"/>
              </a:spcAft>
              <a:buClr>
                <a:srgbClr val="0D0D0D"/>
              </a:buClr>
              <a:buSzPct val="100000"/>
              <a:buChar char="●"/>
            </a:pPr>
            <a:r>
              <a:rPr lang="uk">
                <a:solidFill>
                  <a:srgbClr val="0D0D0D"/>
                </a:solidFill>
                <a:highlight>
                  <a:srgbClr val="FFFFFF"/>
                </a:highlight>
              </a:rPr>
              <a:t>Необхідно створити генератор REST API на основі схеми реляційної бази даних</a:t>
            </a:r>
            <a:endParaRPr>
              <a:solidFill>
                <a:srgbClr val="0D0D0D"/>
              </a:solidFill>
              <a:highlight>
                <a:srgbClr val="FFFFFF"/>
              </a:highlight>
            </a:endParaRPr>
          </a:p>
          <a:p>
            <a:pPr indent="-178582" lvl="0" marL="179999" rtl="0" algn="l">
              <a:lnSpc>
                <a:spcPct val="150000"/>
              </a:lnSpc>
              <a:spcBef>
                <a:spcPts val="0"/>
              </a:spcBef>
              <a:spcAft>
                <a:spcPts val="0"/>
              </a:spcAft>
              <a:buClr>
                <a:srgbClr val="0D0D0D"/>
              </a:buClr>
              <a:buSzPct val="100000"/>
              <a:buChar char="●"/>
            </a:pPr>
            <a:r>
              <a:rPr lang="uk">
                <a:solidFill>
                  <a:srgbClr val="0D0D0D"/>
                </a:solidFill>
                <a:highlight>
                  <a:srgbClr val="FFFFFF"/>
                </a:highlight>
              </a:rPr>
              <a:t>Система має аналізувати структуру БД та автоматично створювати серверні компоненти</a:t>
            </a:r>
            <a:endParaRPr>
              <a:solidFill>
                <a:srgbClr val="0D0D0D"/>
              </a:solidFill>
              <a:highlight>
                <a:srgbClr val="FFFFFF"/>
              </a:highlight>
            </a:endParaRPr>
          </a:p>
          <a:p>
            <a:pPr indent="-178582" lvl="0" marL="179999" rtl="0" algn="l">
              <a:lnSpc>
                <a:spcPct val="150000"/>
              </a:lnSpc>
              <a:spcBef>
                <a:spcPts val="0"/>
              </a:spcBef>
              <a:spcAft>
                <a:spcPts val="0"/>
              </a:spcAft>
              <a:buClr>
                <a:srgbClr val="0D0D0D"/>
              </a:buClr>
              <a:buSzPct val="100000"/>
              <a:buChar char="●"/>
            </a:pPr>
            <a:r>
              <a:rPr lang="uk">
                <a:solidFill>
                  <a:srgbClr val="0D0D0D"/>
                </a:solidFill>
                <a:highlight>
                  <a:srgbClr val="FFFFFF"/>
                </a:highlight>
              </a:rPr>
              <a:t>Потрібно забезпечити авторизацію, управління проектами та генерацію тестових даних</a:t>
            </a:r>
            <a:endParaRPr>
              <a:solidFill>
                <a:srgbClr val="0D0D0D"/>
              </a:solidFill>
              <a:highlight>
                <a:srgbClr val="FFFFFF"/>
              </a:highlight>
            </a:endParaRPr>
          </a:p>
          <a:p>
            <a:pPr indent="0" lvl="0" marL="0" rtl="0" algn="l">
              <a:lnSpc>
                <a:spcPct val="150000"/>
              </a:lnSpc>
              <a:spcBef>
                <a:spcPts val="0"/>
              </a:spcBef>
              <a:spcAft>
                <a:spcPts val="0"/>
              </a:spcAft>
              <a:buSzPct val="100000"/>
              <a:buNone/>
            </a:pPr>
            <a:r>
              <a:t/>
            </a:r>
            <a:endParaRPr>
              <a:solidFill>
                <a:srgbClr val="0D0D0D"/>
              </a:solidFill>
              <a:highlight>
                <a:srgbClr val="FFFFFF"/>
              </a:highlight>
            </a:endParaRPr>
          </a:p>
          <a:p>
            <a:pPr indent="0" lvl="0" marL="0" rtl="0" algn="l">
              <a:lnSpc>
                <a:spcPct val="150000"/>
              </a:lnSpc>
              <a:spcBef>
                <a:spcPts val="0"/>
              </a:spcBef>
              <a:spcAft>
                <a:spcPts val="0"/>
              </a:spcAft>
              <a:buSzPct val="100000"/>
              <a:buNone/>
            </a:pPr>
            <a:r>
              <a:rPr lang="uk">
                <a:solidFill>
                  <a:srgbClr val="0D0D0D"/>
                </a:solidFill>
                <a:highlight>
                  <a:srgbClr val="FFFFFF"/>
                </a:highlight>
              </a:rPr>
              <a:t>Опис очікуваних результатів:</a:t>
            </a:r>
            <a:endParaRPr>
              <a:solidFill>
                <a:srgbClr val="0D0D0D"/>
              </a:solidFill>
              <a:highlight>
                <a:srgbClr val="FFFFFF"/>
              </a:highlight>
            </a:endParaRPr>
          </a:p>
          <a:p>
            <a:pPr indent="-178582" lvl="0" marL="179999" rtl="0" algn="l">
              <a:lnSpc>
                <a:spcPct val="150000"/>
              </a:lnSpc>
              <a:spcBef>
                <a:spcPts val="0"/>
              </a:spcBef>
              <a:spcAft>
                <a:spcPts val="0"/>
              </a:spcAft>
              <a:buClr>
                <a:srgbClr val="0D0D0D"/>
              </a:buClr>
              <a:buSzPct val="100000"/>
              <a:buChar char="●"/>
            </a:pPr>
            <a:r>
              <a:rPr lang="uk">
                <a:solidFill>
                  <a:srgbClr val="0D0D0D"/>
                </a:solidFill>
                <a:highlight>
                  <a:srgbClr val="FFFFFF"/>
                </a:highlight>
              </a:rPr>
              <a:t>Модульна система з компонентами: авторизація, управління проектами, аналіз</a:t>
            </a:r>
            <a:r>
              <a:rPr lang="uk">
                <a:solidFill>
                  <a:srgbClr val="0D0D0D"/>
                </a:solidFill>
                <a:highlight>
                  <a:srgbClr val="FFFFFF"/>
                </a:highlight>
              </a:rPr>
              <a:t> схем</a:t>
            </a:r>
            <a:endParaRPr>
              <a:solidFill>
                <a:srgbClr val="0D0D0D"/>
              </a:solidFill>
              <a:highlight>
                <a:srgbClr val="FFFFFF"/>
              </a:highlight>
            </a:endParaRPr>
          </a:p>
          <a:p>
            <a:pPr indent="-178582" lvl="0" marL="179999" rtl="0" algn="l">
              <a:lnSpc>
                <a:spcPct val="150000"/>
              </a:lnSpc>
              <a:spcBef>
                <a:spcPts val="0"/>
              </a:spcBef>
              <a:spcAft>
                <a:spcPts val="0"/>
              </a:spcAft>
              <a:buClr>
                <a:srgbClr val="0D0D0D"/>
              </a:buClr>
              <a:buSzPct val="100000"/>
              <a:buChar char="●"/>
            </a:pPr>
            <a:r>
              <a:rPr lang="uk">
                <a:solidFill>
                  <a:srgbClr val="0D0D0D"/>
                </a:solidFill>
                <a:highlight>
                  <a:srgbClr val="FFFFFF"/>
                </a:highlight>
              </a:rPr>
              <a:t>Повний цикл від завантаження JSON-схеми до готового API-сервісу</a:t>
            </a:r>
            <a:endParaRPr>
              <a:solidFill>
                <a:srgbClr val="0D0D0D"/>
              </a:solidFill>
              <a:highlight>
                <a:srgbClr val="FFFFFF"/>
              </a:highlight>
            </a:endParaRPr>
          </a:p>
          <a:p>
            <a:pPr indent="-178582" lvl="0" marL="179999" rtl="0" algn="l">
              <a:lnSpc>
                <a:spcPct val="150000"/>
              </a:lnSpc>
              <a:spcBef>
                <a:spcPts val="0"/>
              </a:spcBef>
              <a:spcAft>
                <a:spcPts val="0"/>
              </a:spcAft>
              <a:buClr>
                <a:srgbClr val="0D0D0D"/>
              </a:buClr>
              <a:buSzPct val="100000"/>
              <a:buChar char="●"/>
            </a:pPr>
            <a:r>
              <a:rPr lang="uk">
                <a:solidFill>
                  <a:srgbClr val="0D0D0D"/>
                </a:solidFill>
                <a:highlight>
                  <a:srgbClr val="FFFFFF"/>
                </a:highlight>
              </a:rPr>
              <a:t>Згенеровані моделі, контролери та маршрути з CRUD-операціями</a:t>
            </a:r>
            <a:endParaRPr>
              <a:solidFill>
                <a:srgbClr val="0D0D0D"/>
              </a:solidFill>
              <a:highlight>
                <a:srgbClr val="FFFFFF"/>
              </a:highlight>
            </a:endParaRPr>
          </a:p>
          <a:p>
            <a:pPr indent="-178582" lvl="0" marL="179999" rtl="0" algn="l">
              <a:lnSpc>
                <a:spcPct val="150000"/>
              </a:lnSpc>
              <a:spcBef>
                <a:spcPts val="0"/>
              </a:spcBef>
              <a:spcAft>
                <a:spcPts val="0"/>
              </a:spcAft>
              <a:buClr>
                <a:srgbClr val="0D0D0D"/>
              </a:buClr>
              <a:buSzPct val="100000"/>
              <a:buChar char="●"/>
            </a:pPr>
            <a:r>
              <a:rPr lang="uk">
                <a:solidFill>
                  <a:srgbClr val="0D0D0D"/>
                </a:solidFill>
                <a:highlight>
                  <a:srgbClr val="FFFFFF"/>
                </a:highlight>
              </a:rPr>
              <a:t>Можливість налаштування та обмеження функціоналу за типом підписки</a:t>
            </a:r>
            <a:endParaRPr>
              <a:latin typeface="Economica"/>
              <a:ea typeface="Economica"/>
              <a:cs typeface="Economica"/>
              <a:sym typeface="Economica"/>
            </a:endParaRPr>
          </a:p>
        </p:txBody>
      </p:sp>
      <p:pic>
        <p:nvPicPr>
          <p:cNvPr id="89" name="Google Shape;89;p16"/>
          <p:cNvPicPr preferRelativeResize="0"/>
          <p:nvPr/>
        </p:nvPicPr>
        <p:blipFill rotWithShape="1">
          <a:blip r:embed="rId3">
            <a:alphaModFix/>
          </a:blip>
          <a:srcRect b="0" l="0" r="0" t="0"/>
          <a:stretch/>
        </p:blipFill>
        <p:spPr>
          <a:xfrm>
            <a:off x="268925" y="4359500"/>
            <a:ext cx="862250" cy="581750"/>
          </a:xfrm>
          <a:prstGeom prst="rect">
            <a:avLst/>
          </a:prstGeom>
          <a:noFill/>
          <a:ln>
            <a:noFill/>
          </a:ln>
        </p:spPr>
      </p:pic>
      <p:sp>
        <p:nvSpPr>
          <p:cNvPr id="90" name="Google Shape;90;p16"/>
          <p:cNvSpPr txBox="1"/>
          <p:nvPr/>
        </p:nvSpPr>
        <p:spPr>
          <a:xfrm>
            <a:off x="8778240" y="4606349"/>
            <a:ext cx="28405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fld id="{00000000-1234-1234-1234-123412341234}" type="slidenum">
              <a:rPr b="0" i="0" lang="uk"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type="title"/>
          </p:nvPr>
        </p:nvSpPr>
        <p:spPr>
          <a:xfrm>
            <a:off x="311700" y="-148309"/>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uk" sz="3200"/>
              <a:t>Вибір технологій розробки </a:t>
            </a:r>
            <a:endParaRPr sz="3200"/>
          </a:p>
        </p:txBody>
      </p:sp>
      <p:pic>
        <p:nvPicPr>
          <p:cNvPr id="96" name="Google Shape;96;p17"/>
          <p:cNvPicPr preferRelativeResize="0"/>
          <p:nvPr/>
        </p:nvPicPr>
        <p:blipFill rotWithShape="1">
          <a:blip r:embed="rId3">
            <a:alphaModFix/>
          </a:blip>
          <a:srcRect b="0" l="0" r="0" t="0"/>
          <a:stretch/>
        </p:blipFill>
        <p:spPr>
          <a:xfrm>
            <a:off x="268925" y="4359500"/>
            <a:ext cx="862250" cy="581750"/>
          </a:xfrm>
          <a:prstGeom prst="rect">
            <a:avLst/>
          </a:prstGeom>
          <a:noFill/>
          <a:ln>
            <a:noFill/>
          </a:ln>
        </p:spPr>
      </p:pic>
      <p:sp>
        <p:nvSpPr>
          <p:cNvPr id="97" name="Google Shape;97;p17"/>
          <p:cNvSpPr txBox="1"/>
          <p:nvPr/>
        </p:nvSpPr>
        <p:spPr>
          <a:xfrm>
            <a:off x="8778240" y="4606349"/>
            <a:ext cx="28405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fld id="{00000000-1234-1234-1234-123412341234}" type="slidenum">
              <a:rPr b="0" i="0" lang="uk"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id="98" name="Google Shape;98;p17"/>
          <p:cNvPicPr preferRelativeResize="0"/>
          <p:nvPr/>
        </p:nvPicPr>
        <p:blipFill>
          <a:blip r:embed="rId4">
            <a:alphaModFix/>
          </a:blip>
          <a:stretch>
            <a:fillRect/>
          </a:stretch>
        </p:blipFill>
        <p:spPr>
          <a:xfrm>
            <a:off x="6104350" y="1670475"/>
            <a:ext cx="2392674" cy="1690275"/>
          </a:xfrm>
          <a:prstGeom prst="rect">
            <a:avLst/>
          </a:prstGeom>
          <a:noFill/>
          <a:ln>
            <a:noFill/>
          </a:ln>
        </p:spPr>
      </p:pic>
      <p:pic>
        <p:nvPicPr>
          <p:cNvPr id="99" name="Google Shape;99;p17"/>
          <p:cNvPicPr preferRelativeResize="0"/>
          <p:nvPr/>
        </p:nvPicPr>
        <p:blipFill>
          <a:blip r:embed="rId5">
            <a:alphaModFix/>
          </a:blip>
          <a:stretch>
            <a:fillRect/>
          </a:stretch>
        </p:blipFill>
        <p:spPr>
          <a:xfrm>
            <a:off x="6146675" y="582925"/>
            <a:ext cx="2493900" cy="831300"/>
          </a:xfrm>
          <a:prstGeom prst="rect">
            <a:avLst/>
          </a:prstGeom>
          <a:noFill/>
          <a:ln>
            <a:noFill/>
          </a:ln>
        </p:spPr>
      </p:pic>
      <p:pic>
        <p:nvPicPr>
          <p:cNvPr id="100" name="Google Shape;100;p17"/>
          <p:cNvPicPr preferRelativeResize="0"/>
          <p:nvPr/>
        </p:nvPicPr>
        <p:blipFill>
          <a:blip r:embed="rId6">
            <a:alphaModFix/>
          </a:blip>
          <a:stretch>
            <a:fillRect/>
          </a:stretch>
        </p:blipFill>
        <p:spPr>
          <a:xfrm>
            <a:off x="6758425" y="3360762"/>
            <a:ext cx="2443600" cy="1426075"/>
          </a:xfrm>
          <a:prstGeom prst="rect">
            <a:avLst/>
          </a:prstGeom>
          <a:noFill/>
          <a:ln>
            <a:noFill/>
          </a:ln>
        </p:spPr>
      </p:pic>
      <p:pic>
        <p:nvPicPr>
          <p:cNvPr id="101" name="Google Shape;101;p17"/>
          <p:cNvPicPr preferRelativeResize="0"/>
          <p:nvPr/>
        </p:nvPicPr>
        <p:blipFill rotWithShape="1">
          <a:blip r:embed="rId7">
            <a:alphaModFix/>
          </a:blip>
          <a:srcRect b="0" l="29623" r="31722" t="0"/>
          <a:stretch/>
        </p:blipFill>
        <p:spPr>
          <a:xfrm>
            <a:off x="5324350" y="3157975"/>
            <a:ext cx="1258602" cy="1831649"/>
          </a:xfrm>
          <a:prstGeom prst="rect">
            <a:avLst/>
          </a:prstGeom>
          <a:noFill/>
          <a:ln>
            <a:noFill/>
          </a:ln>
        </p:spPr>
      </p:pic>
      <p:sp>
        <p:nvSpPr>
          <p:cNvPr id="102" name="Google Shape;102;p17"/>
          <p:cNvSpPr txBox="1"/>
          <p:nvPr>
            <p:ph idx="1" type="body"/>
          </p:nvPr>
        </p:nvSpPr>
        <p:spPr>
          <a:xfrm>
            <a:off x="411725" y="725100"/>
            <a:ext cx="5973900" cy="3693300"/>
          </a:xfrm>
          <a:prstGeom prst="rect">
            <a:avLst/>
          </a:prstGeom>
          <a:noFill/>
          <a:ln>
            <a:noFill/>
          </a:ln>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uk" sz="1400"/>
              <a:t>Інструментарій та технології, використані в роботі</a:t>
            </a:r>
            <a:endParaRPr sz="1400"/>
          </a:p>
          <a:p>
            <a:pPr indent="-178899" lvl="0" marL="179999" rtl="0" algn="l">
              <a:lnSpc>
                <a:spcPct val="150000"/>
              </a:lnSpc>
              <a:spcBef>
                <a:spcPts val="0"/>
              </a:spcBef>
              <a:spcAft>
                <a:spcPts val="0"/>
              </a:spcAft>
              <a:buSzPts val="1400"/>
              <a:buFont typeface="Open Sans"/>
              <a:buChar char="●"/>
            </a:pPr>
            <a:r>
              <a:rPr lang="uk" sz="1400"/>
              <a:t>Node.js та Express.js як основа серверної частини</a:t>
            </a:r>
            <a:endParaRPr sz="1400"/>
          </a:p>
          <a:p>
            <a:pPr indent="-178899" lvl="0" marL="179999" rtl="0" algn="l">
              <a:lnSpc>
                <a:spcPct val="150000"/>
              </a:lnSpc>
              <a:spcBef>
                <a:spcPts val="0"/>
              </a:spcBef>
              <a:spcAft>
                <a:spcPts val="0"/>
              </a:spcAft>
              <a:buSzPts val="1400"/>
              <a:buFont typeface="Open Sans"/>
              <a:buChar char="●"/>
            </a:pPr>
            <a:r>
              <a:rPr lang="uk" sz="1400"/>
              <a:t>MongoDB та Mongoose для зберігання та моделювання даних</a:t>
            </a:r>
            <a:endParaRPr sz="1400"/>
          </a:p>
          <a:p>
            <a:pPr indent="-178899" lvl="0" marL="179999" rtl="0" algn="l">
              <a:lnSpc>
                <a:spcPct val="150000"/>
              </a:lnSpc>
              <a:spcBef>
                <a:spcPts val="0"/>
              </a:spcBef>
              <a:spcAft>
                <a:spcPts val="0"/>
              </a:spcAft>
              <a:buSzPts val="1400"/>
              <a:buFont typeface="Open Sans"/>
              <a:buChar char="●"/>
            </a:pPr>
            <a:r>
              <a:rPr lang="uk" sz="1400"/>
              <a:t>JWT для автентифікації та авторизації</a:t>
            </a:r>
            <a:endParaRPr sz="1400"/>
          </a:p>
          <a:p>
            <a:pPr indent="-178899" lvl="0" marL="179999" rtl="0" algn="l">
              <a:lnSpc>
                <a:spcPct val="150000"/>
              </a:lnSpc>
              <a:spcBef>
                <a:spcPts val="0"/>
              </a:spcBef>
              <a:spcAft>
                <a:spcPts val="0"/>
              </a:spcAft>
              <a:buSzPts val="1400"/>
              <a:buFont typeface="Open Sans"/>
              <a:buChar char="●"/>
            </a:pPr>
            <a:r>
              <a:rPr lang="uk" sz="1400"/>
              <a:t>express-validator для валідації даних</a:t>
            </a:r>
            <a:endParaRPr sz="1400"/>
          </a:p>
          <a:p>
            <a:pPr indent="-178899" lvl="0" marL="179999" rtl="0" algn="l">
              <a:lnSpc>
                <a:spcPct val="150000"/>
              </a:lnSpc>
              <a:spcBef>
                <a:spcPts val="0"/>
              </a:spcBef>
              <a:spcAft>
                <a:spcPts val="0"/>
              </a:spcAft>
              <a:buSzPts val="1400"/>
              <a:buFont typeface="Open Sans"/>
              <a:buChar char="●"/>
            </a:pPr>
            <a:r>
              <a:rPr lang="uk" sz="1400"/>
              <a:t>Faker.js для генерації тестових даних</a:t>
            </a:r>
            <a:endParaRPr sz="1400"/>
          </a:p>
          <a:p>
            <a:pPr indent="-178899" lvl="0" marL="179999" rtl="0" algn="l">
              <a:lnSpc>
                <a:spcPct val="150000"/>
              </a:lnSpc>
              <a:spcBef>
                <a:spcPts val="0"/>
              </a:spcBef>
              <a:spcAft>
                <a:spcPts val="0"/>
              </a:spcAft>
              <a:buSzPts val="1400"/>
              <a:buFont typeface="Open Sans"/>
              <a:buChar char="●"/>
            </a:pPr>
            <a:r>
              <a:rPr lang="uk" sz="1400"/>
              <a:t>Archiver для пакування згенерованих файлів</a:t>
            </a:r>
            <a:endParaRPr sz="1400"/>
          </a:p>
          <a:p>
            <a:pPr indent="-178899" lvl="0" marL="179999" rtl="0" algn="l">
              <a:lnSpc>
                <a:spcPct val="150000"/>
              </a:lnSpc>
              <a:spcBef>
                <a:spcPts val="0"/>
              </a:spcBef>
              <a:spcAft>
                <a:spcPts val="0"/>
              </a:spcAft>
              <a:buSzPts val="1400"/>
              <a:buFont typeface="Open Sans"/>
              <a:buChar char="●"/>
            </a:pPr>
            <a:r>
              <a:rPr lang="uk" sz="1400"/>
              <a:t>Nodemailer для відправки електронних листів</a:t>
            </a:r>
            <a:endParaRPr sz="1400"/>
          </a:p>
          <a:p>
            <a:pPr indent="-178899" lvl="0" marL="179999" rtl="0" algn="l">
              <a:lnSpc>
                <a:spcPct val="150000"/>
              </a:lnSpc>
              <a:spcBef>
                <a:spcPts val="0"/>
              </a:spcBef>
              <a:spcAft>
                <a:spcPts val="0"/>
              </a:spcAft>
              <a:buSzPts val="1400"/>
              <a:buFont typeface="Open Sans"/>
              <a:buChar char="●"/>
            </a:pPr>
            <a:r>
              <a:rPr lang="uk" sz="1400"/>
              <a:t>bcryptjs для хешування паролів</a:t>
            </a:r>
            <a:endParaRPr sz="1400"/>
          </a:p>
          <a:p>
            <a:pPr indent="-178899" lvl="0" marL="179999" rtl="0" algn="l">
              <a:lnSpc>
                <a:spcPct val="150000"/>
              </a:lnSpc>
              <a:spcBef>
                <a:spcPts val="0"/>
              </a:spcBef>
              <a:spcAft>
                <a:spcPts val="0"/>
              </a:spcAft>
              <a:buSzPts val="1400"/>
              <a:buFont typeface="Open Sans"/>
              <a:buChar char="●"/>
            </a:pPr>
            <a:r>
              <a:rPr lang="uk" sz="1400"/>
              <a:t>Vercel для розгортання застосунку</a:t>
            </a:r>
            <a:endParaRPr sz="2100">
              <a:solidFill>
                <a:srgbClr val="0D0D0D"/>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8"/>
          <p:cNvSpPr txBox="1"/>
          <p:nvPr>
            <p:ph type="title"/>
          </p:nvPr>
        </p:nvSpPr>
        <p:spPr>
          <a:xfrm>
            <a:off x="268925" y="349659"/>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uk" sz="3200"/>
              <a:t>Архітектура створеного програмного забезпечення</a:t>
            </a:r>
            <a:endParaRPr sz="3200"/>
          </a:p>
        </p:txBody>
      </p:sp>
      <p:sp>
        <p:nvSpPr>
          <p:cNvPr id="108" name="Google Shape;108;p18"/>
          <p:cNvSpPr txBox="1"/>
          <p:nvPr>
            <p:ph idx="1" type="body"/>
          </p:nvPr>
        </p:nvSpPr>
        <p:spPr>
          <a:xfrm>
            <a:off x="268925" y="1291675"/>
            <a:ext cx="3468900" cy="3125400"/>
          </a:xfrm>
          <a:prstGeom prst="rect">
            <a:avLst/>
          </a:prstGeom>
          <a:noFill/>
          <a:ln>
            <a:noFill/>
          </a:ln>
        </p:spPr>
        <p:txBody>
          <a:bodyPr anchorCtr="0" anchor="t" bIns="91425" lIns="91425" spcFirstLastPara="1" rIns="91425" wrap="square" tIns="91425">
            <a:normAutofit/>
          </a:bodyPr>
          <a:lstStyle/>
          <a:p>
            <a:pPr indent="0" lvl="0" marL="0" rtl="0" algn="l">
              <a:lnSpc>
                <a:spcPct val="150000"/>
              </a:lnSpc>
              <a:spcBef>
                <a:spcPts val="0"/>
              </a:spcBef>
              <a:spcAft>
                <a:spcPts val="0"/>
              </a:spcAft>
              <a:buClr>
                <a:schemeClr val="dk1"/>
              </a:buClr>
              <a:buSzPts val="1100"/>
              <a:buFont typeface="Arial"/>
              <a:buNone/>
            </a:pPr>
            <a:r>
              <a:rPr lang="uk" sz="1200"/>
              <a:t>Опис ключових компонентів</a:t>
            </a:r>
            <a:endParaRPr sz="1200"/>
          </a:p>
          <a:p>
            <a:pPr indent="-161925" lvl="0" marL="179999" rtl="0" algn="l">
              <a:lnSpc>
                <a:spcPct val="150000"/>
              </a:lnSpc>
              <a:spcBef>
                <a:spcPts val="0"/>
              </a:spcBef>
              <a:spcAft>
                <a:spcPts val="0"/>
              </a:spcAft>
              <a:buSzPts val="1200"/>
              <a:buFont typeface="Open Sans"/>
              <a:buChar char="●"/>
            </a:pPr>
            <a:r>
              <a:rPr lang="uk" sz="1200"/>
              <a:t>API Gateway: Express сервер з middleware для аутентифікації</a:t>
            </a:r>
            <a:endParaRPr sz="1200"/>
          </a:p>
          <a:p>
            <a:pPr indent="-161925" lvl="0" marL="179999" rtl="0" algn="l">
              <a:lnSpc>
                <a:spcPct val="150000"/>
              </a:lnSpc>
              <a:spcBef>
                <a:spcPts val="0"/>
              </a:spcBef>
              <a:spcAft>
                <a:spcPts val="0"/>
              </a:spcAft>
              <a:buSzPts val="1200"/>
              <a:buFont typeface="Open Sans"/>
              <a:buChar char="●"/>
            </a:pPr>
            <a:r>
              <a:rPr lang="uk" sz="1200"/>
              <a:t>Контролери: обробка запитів клієнта та взаємодія з сервісами</a:t>
            </a:r>
            <a:endParaRPr sz="1200"/>
          </a:p>
          <a:p>
            <a:pPr indent="-161925" lvl="0" marL="179999" rtl="0" algn="l">
              <a:lnSpc>
                <a:spcPct val="150000"/>
              </a:lnSpc>
              <a:spcBef>
                <a:spcPts val="0"/>
              </a:spcBef>
              <a:spcAft>
                <a:spcPts val="0"/>
              </a:spcAft>
              <a:buSzPts val="1200"/>
              <a:buFont typeface="Open Sans"/>
              <a:buChar char="●"/>
            </a:pPr>
            <a:r>
              <a:rPr lang="uk" sz="1200"/>
              <a:t>Сервіси: SchemaAnalyzer, MongoModelGenerator, FakerDataGenerator</a:t>
            </a:r>
            <a:endParaRPr sz="1200"/>
          </a:p>
          <a:p>
            <a:pPr indent="-161925" lvl="0" marL="179999" rtl="0" algn="l">
              <a:lnSpc>
                <a:spcPct val="150000"/>
              </a:lnSpc>
              <a:spcBef>
                <a:spcPts val="0"/>
              </a:spcBef>
              <a:spcAft>
                <a:spcPts val="0"/>
              </a:spcAft>
              <a:buSzPts val="1200"/>
              <a:buFont typeface="Open Sans"/>
              <a:buChar char="●"/>
            </a:pPr>
            <a:r>
              <a:rPr lang="uk" sz="1200"/>
              <a:t>Моделі: структура даних для взаємодії з MongoDB</a:t>
            </a:r>
            <a:endParaRPr sz="1200"/>
          </a:p>
          <a:p>
            <a:pPr indent="-161925" lvl="0" marL="179999" rtl="0" algn="l">
              <a:lnSpc>
                <a:spcPct val="150000"/>
              </a:lnSpc>
              <a:spcBef>
                <a:spcPts val="0"/>
              </a:spcBef>
              <a:spcAft>
                <a:spcPts val="0"/>
              </a:spcAft>
              <a:buSzPts val="1200"/>
              <a:buFont typeface="Open Sans"/>
              <a:buChar char="●"/>
            </a:pPr>
            <a:r>
              <a:rPr lang="uk" sz="1200"/>
              <a:t>Утиліти: допоміжні функції та константи</a:t>
            </a:r>
            <a:endParaRPr sz="1900">
              <a:solidFill>
                <a:srgbClr val="0D0D0D"/>
              </a:solidFill>
              <a:highlight>
                <a:srgbClr val="FFFFFF"/>
              </a:highlight>
            </a:endParaRPr>
          </a:p>
        </p:txBody>
      </p:sp>
      <p:pic>
        <p:nvPicPr>
          <p:cNvPr id="109" name="Google Shape;109;p18"/>
          <p:cNvPicPr preferRelativeResize="0"/>
          <p:nvPr/>
        </p:nvPicPr>
        <p:blipFill rotWithShape="1">
          <a:blip r:embed="rId3">
            <a:alphaModFix/>
          </a:blip>
          <a:srcRect b="0" l="0" r="0" t="0"/>
          <a:stretch/>
        </p:blipFill>
        <p:spPr>
          <a:xfrm>
            <a:off x="268925" y="4359500"/>
            <a:ext cx="862250" cy="581750"/>
          </a:xfrm>
          <a:prstGeom prst="rect">
            <a:avLst/>
          </a:prstGeom>
          <a:noFill/>
          <a:ln>
            <a:noFill/>
          </a:ln>
        </p:spPr>
      </p:pic>
      <p:sp>
        <p:nvSpPr>
          <p:cNvPr id="110" name="Google Shape;110;p18"/>
          <p:cNvSpPr txBox="1"/>
          <p:nvPr/>
        </p:nvSpPr>
        <p:spPr>
          <a:xfrm>
            <a:off x="8778240" y="4606349"/>
            <a:ext cx="28405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fld id="{00000000-1234-1234-1234-123412341234}" type="slidenum">
              <a:rPr b="0" i="0" lang="uk"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id="111" name="Google Shape;111;p18"/>
          <p:cNvPicPr preferRelativeResize="0"/>
          <p:nvPr/>
        </p:nvPicPr>
        <p:blipFill>
          <a:blip r:embed="rId4">
            <a:alphaModFix/>
          </a:blip>
          <a:stretch>
            <a:fillRect/>
          </a:stretch>
        </p:blipFill>
        <p:spPr>
          <a:xfrm>
            <a:off x="3640200" y="1370225"/>
            <a:ext cx="5326700" cy="3046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9"/>
          <p:cNvSpPr txBox="1"/>
          <p:nvPr>
            <p:ph type="title"/>
          </p:nvPr>
        </p:nvSpPr>
        <p:spPr>
          <a:xfrm>
            <a:off x="268925" y="349653"/>
            <a:ext cx="8520600" cy="581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uk" sz="3200"/>
              <a:t>Структура бази даних</a:t>
            </a:r>
            <a:endParaRPr sz="3200"/>
          </a:p>
        </p:txBody>
      </p:sp>
      <p:sp>
        <p:nvSpPr>
          <p:cNvPr id="117" name="Google Shape;117;p19"/>
          <p:cNvSpPr txBox="1"/>
          <p:nvPr>
            <p:ph idx="1" type="body"/>
          </p:nvPr>
        </p:nvSpPr>
        <p:spPr>
          <a:xfrm>
            <a:off x="268925" y="1009050"/>
            <a:ext cx="4414500" cy="33900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0"/>
              </a:spcAft>
              <a:buSzPts val="1018"/>
              <a:buNone/>
            </a:pPr>
            <a:r>
              <a:rPr lang="uk" sz="1100"/>
              <a:t>Структура бази даних MongoDB організована за допомогою Mongoose ODM, що забезпечує валідацію даних та структурування схем. Основні колекції системи взаємопов'язані та підтримують повний цикл генерації API.</a:t>
            </a:r>
            <a:endParaRPr sz="1100"/>
          </a:p>
          <a:p>
            <a:pPr indent="0" lvl="0" marL="0" rtl="0" algn="l">
              <a:lnSpc>
                <a:spcPct val="130000"/>
              </a:lnSpc>
              <a:spcBef>
                <a:spcPts val="0"/>
              </a:spcBef>
              <a:spcAft>
                <a:spcPts val="0"/>
              </a:spcAft>
              <a:buClr>
                <a:schemeClr val="dk1"/>
              </a:buClr>
              <a:buSzPts val="1018"/>
              <a:buFont typeface="Arial"/>
              <a:buNone/>
            </a:pPr>
            <a:r>
              <a:rPr lang="uk" sz="1100"/>
              <a:t>Основні колекції</a:t>
            </a:r>
            <a:endParaRPr sz="1100"/>
          </a:p>
          <a:p>
            <a:pPr indent="-159849" lvl="0" marL="179999" rtl="0" algn="l">
              <a:lnSpc>
                <a:spcPct val="130000"/>
              </a:lnSpc>
              <a:spcBef>
                <a:spcPts val="0"/>
              </a:spcBef>
              <a:spcAft>
                <a:spcPts val="0"/>
              </a:spcAft>
              <a:buSzPts val="1100"/>
              <a:buFont typeface="Open Sans"/>
              <a:buChar char="●"/>
            </a:pPr>
            <a:r>
              <a:rPr lang="uk" sz="1100"/>
              <a:t>User: зберігає дані користувачів, їх облікові записи та рівні підписки</a:t>
            </a:r>
            <a:endParaRPr sz="1100"/>
          </a:p>
          <a:p>
            <a:pPr indent="-159849" lvl="0" marL="179999" rtl="0" algn="l">
              <a:lnSpc>
                <a:spcPct val="130000"/>
              </a:lnSpc>
              <a:spcBef>
                <a:spcPts val="0"/>
              </a:spcBef>
              <a:spcAft>
                <a:spcPts val="0"/>
              </a:spcAft>
              <a:buSzPts val="1100"/>
              <a:buFont typeface="Open Sans"/>
              <a:buChar char="●"/>
            </a:pPr>
            <a:r>
              <a:rPr lang="uk" sz="1100"/>
              <a:t>SchemaFile: містить завантажені JSON-схеми та їх проаналізовані структури</a:t>
            </a:r>
            <a:endParaRPr sz="1100"/>
          </a:p>
          <a:p>
            <a:pPr indent="-159849" lvl="0" marL="179999" rtl="0" algn="l">
              <a:lnSpc>
                <a:spcPct val="130000"/>
              </a:lnSpc>
              <a:spcBef>
                <a:spcPts val="0"/>
              </a:spcBef>
              <a:spcAft>
                <a:spcPts val="0"/>
              </a:spcAft>
              <a:buSzPts val="1100"/>
              <a:buFont typeface="Open Sans"/>
              <a:buChar char="●"/>
            </a:pPr>
            <a:r>
              <a:rPr lang="uk" sz="1100"/>
              <a:t>Project: проекти користувачів з налаштуваннями та посиланнями на схеми</a:t>
            </a:r>
            <a:endParaRPr sz="1100"/>
          </a:p>
          <a:p>
            <a:pPr indent="-159849" lvl="0" marL="179999" rtl="0" algn="l">
              <a:lnSpc>
                <a:spcPct val="130000"/>
              </a:lnSpc>
              <a:spcBef>
                <a:spcPts val="0"/>
              </a:spcBef>
              <a:spcAft>
                <a:spcPts val="0"/>
              </a:spcAft>
              <a:buSzPts val="1100"/>
              <a:buFont typeface="Open Sans"/>
              <a:buChar char="●"/>
            </a:pPr>
            <a:r>
              <a:rPr lang="uk" sz="1100"/>
              <a:t>ApiInstance: зберігає інформацію про згенеровані API</a:t>
            </a:r>
            <a:endParaRPr sz="1100"/>
          </a:p>
          <a:p>
            <a:pPr indent="-159849" lvl="0" marL="179999" rtl="0" algn="l">
              <a:lnSpc>
                <a:spcPct val="130000"/>
              </a:lnSpc>
              <a:spcBef>
                <a:spcPts val="0"/>
              </a:spcBef>
              <a:spcAft>
                <a:spcPts val="0"/>
              </a:spcAft>
              <a:buSzPts val="1100"/>
              <a:buFont typeface="Open Sans"/>
              <a:buChar char="●"/>
            </a:pPr>
            <a:r>
              <a:rPr lang="uk" sz="1100"/>
              <a:t>MockData: містить згенеровані тестові дані для колекцій</a:t>
            </a:r>
            <a:endParaRPr sz="1100"/>
          </a:p>
          <a:p>
            <a:pPr indent="0" lvl="0" marL="0" rtl="0" algn="l">
              <a:lnSpc>
                <a:spcPct val="130000"/>
              </a:lnSpc>
              <a:spcBef>
                <a:spcPts val="0"/>
              </a:spcBef>
              <a:spcAft>
                <a:spcPts val="0"/>
              </a:spcAft>
              <a:buSzPts val="1018"/>
              <a:buNone/>
            </a:pPr>
            <a:r>
              <a:rPr lang="uk" sz="1100"/>
              <a:t>Діаграма демонструє взаємозв'язки між колекціями та основні поля, що забезпечують функціонування системи.</a:t>
            </a:r>
            <a:endParaRPr sz="1100"/>
          </a:p>
        </p:txBody>
      </p:sp>
      <p:pic>
        <p:nvPicPr>
          <p:cNvPr id="118" name="Google Shape;118;p19"/>
          <p:cNvPicPr preferRelativeResize="0"/>
          <p:nvPr/>
        </p:nvPicPr>
        <p:blipFill rotWithShape="1">
          <a:blip r:embed="rId3">
            <a:alphaModFix/>
          </a:blip>
          <a:srcRect b="0" l="0" r="0" t="0"/>
          <a:stretch/>
        </p:blipFill>
        <p:spPr>
          <a:xfrm>
            <a:off x="268925" y="4359500"/>
            <a:ext cx="862250" cy="581750"/>
          </a:xfrm>
          <a:prstGeom prst="rect">
            <a:avLst/>
          </a:prstGeom>
          <a:noFill/>
          <a:ln>
            <a:noFill/>
          </a:ln>
        </p:spPr>
      </p:pic>
      <p:sp>
        <p:nvSpPr>
          <p:cNvPr id="119" name="Google Shape;119;p19"/>
          <p:cNvSpPr txBox="1"/>
          <p:nvPr/>
        </p:nvSpPr>
        <p:spPr>
          <a:xfrm>
            <a:off x="8778240" y="4606349"/>
            <a:ext cx="2841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fld id="{00000000-1234-1234-1234-123412341234}" type="slidenum">
              <a:rPr b="0" i="0" lang="uk"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id="120" name="Google Shape;120;p19"/>
          <p:cNvPicPr preferRelativeResize="0"/>
          <p:nvPr/>
        </p:nvPicPr>
        <p:blipFill>
          <a:blip r:embed="rId4">
            <a:alphaModFix/>
          </a:blip>
          <a:stretch>
            <a:fillRect/>
          </a:stretch>
        </p:blipFill>
        <p:spPr>
          <a:xfrm>
            <a:off x="4683483" y="802150"/>
            <a:ext cx="4243992" cy="3804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0"/>
          <p:cNvSpPr txBox="1"/>
          <p:nvPr>
            <p:ph type="title"/>
          </p:nvPr>
        </p:nvSpPr>
        <p:spPr>
          <a:xfrm>
            <a:off x="311700" y="312400"/>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uk" sz="3200"/>
              <a:t>Опис програмного забезпечення, що було використано у дослідженні</a:t>
            </a:r>
            <a:endParaRPr sz="3200"/>
          </a:p>
        </p:txBody>
      </p:sp>
      <p:sp>
        <p:nvSpPr>
          <p:cNvPr id="126" name="Google Shape;126;p20"/>
          <p:cNvSpPr txBox="1"/>
          <p:nvPr>
            <p:ph idx="1" type="body"/>
          </p:nvPr>
        </p:nvSpPr>
        <p:spPr>
          <a:xfrm>
            <a:off x="402600" y="1143700"/>
            <a:ext cx="5194500" cy="3108300"/>
          </a:xfrm>
          <a:prstGeom prst="rect">
            <a:avLst/>
          </a:prstGeom>
          <a:noFill/>
          <a:ln>
            <a:noFill/>
          </a:ln>
        </p:spPr>
        <p:txBody>
          <a:bodyPr anchorCtr="0" anchor="t" bIns="91425" lIns="91425" spcFirstLastPara="1" rIns="91425" wrap="square" tIns="91425">
            <a:noAutofit/>
          </a:bodyPr>
          <a:lstStyle/>
          <a:p>
            <a:pPr indent="0" lvl="0" marL="0" rtl="0" algn="l">
              <a:lnSpc>
                <a:spcPct val="140000"/>
              </a:lnSpc>
              <a:spcBef>
                <a:spcPts val="0"/>
              </a:spcBef>
              <a:spcAft>
                <a:spcPts val="0"/>
              </a:spcAft>
              <a:buSzPts val="1260"/>
              <a:buNone/>
            </a:pPr>
            <a:r>
              <a:rPr lang="uk" sz="1360">
                <a:solidFill>
                  <a:srgbClr val="0D0D0D"/>
                </a:solidFill>
                <a:highlight>
                  <a:srgbClr val="FFFFFF"/>
                </a:highlight>
              </a:rPr>
              <a:t>Розробка генератора REST API відбувалась поетапно з використанням модульного підходу. Спочатку був реалізований базовий функціонал для аналізу JSON-схем, потім додано систему аутентифікації на основі JWT-токенів, а далі впроваджено генерацію моделей, контролерів та маршрутів для MongoDB. Особлива увага приділялась документуванню API та забезпеченню безпеки даних. Фінальним етапом стало розгортання застосунку на хмарній платформі Vercel, що забезпечує високу доступність сервісу.</a:t>
            </a:r>
            <a:endParaRPr sz="1360">
              <a:solidFill>
                <a:srgbClr val="0D0D0D"/>
              </a:solidFill>
              <a:highlight>
                <a:srgbClr val="FFFFFF"/>
              </a:highlight>
            </a:endParaRPr>
          </a:p>
          <a:p>
            <a:pPr indent="0" lvl="0" marL="0" rtl="0" algn="l">
              <a:lnSpc>
                <a:spcPct val="140000"/>
              </a:lnSpc>
              <a:spcBef>
                <a:spcPts val="0"/>
              </a:spcBef>
              <a:spcAft>
                <a:spcPts val="0"/>
              </a:spcAft>
              <a:buNone/>
            </a:pPr>
            <a:r>
              <a:t/>
            </a:r>
            <a:endParaRPr sz="1360">
              <a:latin typeface="Economica"/>
              <a:ea typeface="Economica"/>
              <a:cs typeface="Economica"/>
              <a:sym typeface="Economica"/>
            </a:endParaRPr>
          </a:p>
        </p:txBody>
      </p:sp>
      <p:pic>
        <p:nvPicPr>
          <p:cNvPr id="127" name="Google Shape;127;p20"/>
          <p:cNvPicPr preferRelativeResize="0"/>
          <p:nvPr/>
        </p:nvPicPr>
        <p:blipFill rotWithShape="1">
          <a:blip r:embed="rId3">
            <a:alphaModFix/>
          </a:blip>
          <a:srcRect b="0" l="0" r="0" t="0"/>
          <a:stretch/>
        </p:blipFill>
        <p:spPr>
          <a:xfrm>
            <a:off x="268925" y="4359500"/>
            <a:ext cx="862250" cy="581750"/>
          </a:xfrm>
          <a:prstGeom prst="rect">
            <a:avLst/>
          </a:prstGeom>
          <a:noFill/>
          <a:ln>
            <a:noFill/>
          </a:ln>
        </p:spPr>
      </p:pic>
      <p:sp>
        <p:nvSpPr>
          <p:cNvPr id="128" name="Google Shape;128;p20"/>
          <p:cNvSpPr txBox="1"/>
          <p:nvPr/>
        </p:nvSpPr>
        <p:spPr>
          <a:xfrm>
            <a:off x="8778240" y="4606349"/>
            <a:ext cx="28405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fld id="{00000000-1234-1234-1234-123412341234}" type="slidenum">
              <a:rPr b="0" i="0" lang="uk"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29" name="Google Shape;129;p20"/>
          <p:cNvSpPr txBox="1"/>
          <p:nvPr/>
        </p:nvSpPr>
        <p:spPr>
          <a:xfrm>
            <a:off x="5597100" y="1143700"/>
            <a:ext cx="3299400" cy="3031800"/>
          </a:xfrm>
          <a:prstGeom prst="rect">
            <a:avLst/>
          </a:prstGeom>
          <a:noFill/>
          <a:ln>
            <a:noFill/>
          </a:ln>
        </p:spPr>
        <p:txBody>
          <a:bodyPr anchorCtr="0" anchor="t" bIns="91425" lIns="91425" spcFirstLastPara="1" rIns="91425" wrap="square" tIns="91425">
            <a:spAutoFit/>
          </a:bodyPr>
          <a:lstStyle/>
          <a:p>
            <a:pPr indent="0" lvl="0" marL="0" rtl="0" algn="l">
              <a:lnSpc>
                <a:spcPct val="140000"/>
              </a:lnSpc>
              <a:spcBef>
                <a:spcPts val="0"/>
              </a:spcBef>
              <a:spcAft>
                <a:spcPts val="0"/>
              </a:spcAft>
              <a:buNone/>
            </a:pPr>
            <a:r>
              <a:rPr lang="uk" sz="1360">
                <a:solidFill>
                  <a:srgbClr val="0D0D0D"/>
                </a:solidFill>
                <a:highlight>
                  <a:schemeClr val="lt1"/>
                </a:highlight>
                <a:latin typeface="Open Sans"/>
                <a:ea typeface="Open Sans"/>
                <a:cs typeface="Open Sans"/>
                <a:sym typeface="Open Sans"/>
              </a:rPr>
              <a:t>Вибрані мови програмування та фреймворки:</a:t>
            </a:r>
            <a:endParaRPr sz="1360">
              <a:solidFill>
                <a:srgbClr val="0D0D0D"/>
              </a:solidFill>
              <a:highlight>
                <a:schemeClr val="lt1"/>
              </a:highlight>
              <a:latin typeface="Open Sans"/>
              <a:ea typeface="Open Sans"/>
              <a:cs typeface="Open Sans"/>
              <a:sym typeface="Open Sans"/>
            </a:endParaRPr>
          </a:p>
          <a:p>
            <a:pPr indent="-176359" lvl="0" marL="269999" rtl="0" algn="l">
              <a:lnSpc>
                <a:spcPct val="140000"/>
              </a:lnSpc>
              <a:spcBef>
                <a:spcPts val="0"/>
              </a:spcBef>
              <a:spcAft>
                <a:spcPts val="0"/>
              </a:spcAft>
              <a:buClr>
                <a:srgbClr val="0D0D0D"/>
              </a:buClr>
              <a:buSzPts val="1360"/>
              <a:buFont typeface="Open Sans"/>
              <a:buChar char="●"/>
            </a:pPr>
            <a:r>
              <a:rPr lang="uk" sz="1360">
                <a:solidFill>
                  <a:srgbClr val="0D0D0D"/>
                </a:solidFill>
                <a:highlight>
                  <a:schemeClr val="lt1"/>
                </a:highlight>
                <a:latin typeface="Open Sans"/>
                <a:ea typeface="Open Sans"/>
                <a:cs typeface="Open Sans"/>
                <a:sym typeface="Open Sans"/>
              </a:rPr>
              <a:t>JavaScript/Node.js як основна мова розробки</a:t>
            </a:r>
            <a:endParaRPr sz="1360">
              <a:solidFill>
                <a:srgbClr val="0D0D0D"/>
              </a:solidFill>
              <a:highlight>
                <a:schemeClr val="lt1"/>
              </a:highlight>
              <a:latin typeface="Open Sans"/>
              <a:ea typeface="Open Sans"/>
              <a:cs typeface="Open Sans"/>
              <a:sym typeface="Open Sans"/>
            </a:endParaRPr>
          </a:p>
          <a:p>
            <a:pPr indent="-176359" lvl="0" marL="269999" rtl="0" algn="l">
              <a:lnSpc>
                <a:spcPct val="140000"/>
              </a:lnSpc>
              <a:spcBef>
                <a:spcPts val="0"/>
              </a:spcBef>
              <a:spcAft>
                <a:spcPts val="0"/>
              </a:spcAft>
              <a:buClr>
                <a:srgbClr val="0D0D0D"/>
              </a:buClr>
              <a:buSzPts val="1360"/>
              <a:buFont typeface="Open Sans"/>
              <a:buChar char="●"/>
            </a:pPr>
            <a:r>
              <a:rPr lang="uk" sz="1360">
                <a:solidFill>
                  <a:srgbClr val="0D0D0D"/>
                </a:solidFill>
                <a:highlight>
                  <a:schemeClr val="lt1"/>
                </a:highlight>
                <a:latin typeface="Open Sans"/>
                <a:ea typeface="Open Sans"/>
                <a:cs typeface="Open Sans"/>
                <a:sym typeface="Open Sans"/>
              </a:rPr>
              <a:t>Express.js для створення REST API</a:t>
            </a:r>
            <a:endParaRPr sz="1360">
              <a:solidFill>
                <a:srgbClr val="0D0D0D"/>
              </a:solidFill>
              <a:highlight>
                <a:schemeClr val="lt1"/>
              </a:highlight>
              <a:latin typeface="Open Sans"/>
              <a:ea typeface="Open Sans"/>
              <a:cs typeface="Open Sans"/>
              <a:sym typeface="Open Sans"/>
            </a:endParaRPr>
          </a:p>
          <a:p>
            <a:pPr indent="-176359" lvl="0" marL="269999" rtl="0" algn="l">
              <a:lnSpc>
                <a:spcPct val="140000"/>
              </a:lnSpc>
              <a:spcBef>
                <a:spcPts val="0"/>
              </a:spcBef>
              <a:spcAft>
                <a:spcPts val="0"/>
              </a:spcAft>
              <a:buClr>
                <a:srgbClr val="0D0D0D"/>
              </a:buClr>
              <a:buSzPts val="1360"/>
              <a:buFont typeface="Open Sans"/>
              <a:buChar char="●"/>
            </a:pPr>
            <a:r>
              <a:rPr lang="uk" sz="1360">
                <a:solidFill>
                  <a:srgbClr val="0D0D0D"/>
                </a:solidFill>
                <a:highlight>
                  <a:schemeClr val="lt1"/>
                </a:highlight>
                <a:latin typeface="Open Sans"/>
                <a:ea typeface="Open Sans"/>
                <a:cs typeface="Open Sans"/>
                <a:sym typeface="Open Sans"/>
              </a:rPr>
              <a:t>Mongoose як ODM для MongoDB</a:t>
            </a:r>
            <a:endParaRPr sz="1360">
              <a:solidFill>
                <a:srgbClr val="0D0D0D"/>
              </a:solidFill>
              <a:highlight>
                <a:schemeClr val="lt1"/>
              </a:highlight>
              <a:latin typeface="Open Sans"/>
              <a:ea typeface="Open Sans"/>
              <a:cs typeface="Open Sans"/>
              <a:sym typeface="Open Sans"/>
            </a:endParaRPr>
          </a:p>
          <a:p>
            <a:pPr indent="-176359" lvl="0" marL="269999" rtl="0" algn="l">
              <a:lnSpc>
                <a:spcPct val="140000"/>
              </a:lnSpc>
              <a:spcBef>
                <a:spcPts val="0"/>
              </a:spcBef>
              <a:spcAft>
                <a:spcPts val="0"/>
              </a:spcAft>
              <a:buClr>
                <a:srgbClr val="0D0D0D"/>
              </a:buClr>
              <a:buSzPts val="1360"/>
              <a:buFont typeface="Open Sans"/>
              <a:buChar char="●"/>
            </a:pPr>
            <a:r>
              <a:rPr lang="uk" sz="1360">
                <a:solidFill>
                  <a:srgbClr val="0D0D0D"/>
                </a:solidFill>
                <a:highlight>
                  <a:schemeClr val="lt1"/>
                </a:highlight>
                <a:latin typeface="Open Sans"/>
                <a:ea typeface="Open Sans"/>
                <a:cs typeface="Open Sans"/>
                <a:sym typeface="Open Sans"/>
              </a:rPr>
              <a:t>Faker.js для генерації тестових даних</a:t>
            </a:r>
            <a:endParaRPr sz="1360">
              <a:solidFill>
                <a:srgbClr val="0D0D0D"/>
              </a:solidFill>
              <a:highlight>
                <a:schemeClr val="lt1"/>
              </a:highlight>
              <a:latin typeface="Open Sans"/>
              <a:ea typeface="Open Sans"/>
              <a:cs typeface="Open Sans"/>
              <a:sym typeface="Open Sans"/>
            </a:endParaRPr>
          </a:p>
          <a:p>
            <a:pPr indent="-176359" lvl="0" marL="269999" rtl="0" algn="l">
              <a:lnSpc>
                <a:spcPct val="140000"/>
              </a:lnSpc>
              <a:spcBef>
                <a:spcPts val="0"/>
              </a:spcBef>
              <a:spcAft>
                <a:spcPts val="0"/>
              </a:spcAft>
              <a:buClr>
                <a:srgbClr val="0D0D0D"/>
              </a:buClr>
              <a:buSzPts val="1360"/>
              <a:buFont typeface="Open Sans"/>
              <a:buChar char="●"/>
            </a:pPr>
            <a:r>
              <a:rPr lang="uk" sz="1360">
                <a:solidFill>
                  <a:srgbClr val="0D0D0D"/>
                </a:solidFill>
                <a:highlight>
                  <a:schemeClr val="lt1"/>
                </a:highlight>
                <a:latin typeface="Open Sans"/>
                <a:ea typeface="Open Sans"/>
                <a:cs typeface="Open Sans"/>
                <a:sym typeface="Open Sans"/>
              </a:rPr>
              <a:t>JWT та bcrypt для системи автентифікації</a:t>
            </a:r>
            <a:endParaRPr sz="1360">
              <a:solidFill>
                <a:schemeClr val="dk1"/>
              </a:solidFill>
              <a:latin typeface="Economica"/>
              <a:ea typeface="Economica"/>
              <a:cs typeface="Economica"/>
              <a:sym typeface="Economic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268925" y="-152998"/>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uk" sz="3200"/>
              <a:t>Приклад реалізації</a:t>
            </a:r>
            <a:endParaRPr sz="3200"/>
          </a:p>
        </p:txBody>
      </p:sp>
      <p:sp>
        <p:nvSpPr>
          <p:cNvPr id="135" name="Google Shape;135;p21"/>
          <p:cNvSpPr txBox="1"/>
          <p:nvPr>
            <p:ph idx="1" type="body"/>
          </p:nvPr>
        </p:nvSpPr>
        <p:spPr>
          <a:xfrm>
            <a:off x="311700" y="842000"/>
            <a:ext cx="5354100" cy="4545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1200"/>
              </a:spcBef>
              <a:spcAft>
                <a:spcPts val="0"/>
              </a:spcAft>
              <a:buSzPts val="450"/>
              <a:buNone/>
            </a:pPr>
            <a:r>
              <a:rPr lang="uk" sz="1400"/>
              <a:t>Генерація моделі MongoDB на основі схеми:</a:t>
            </a:r>
            <a:endParaRPr sz="1400"/>
          </a:p>
          <a:p>
            <a:pPr indent="0" lvl="0" marL="0" rtl="0" algn="l">
              <a:lnSpc>
                <a:spcPct val="95000"/>
              </a:lnSpc>
              <a:spcBef>
                <a:spcPts val="1200"/>
              </a:spcBef>
              <a:spcAft>
                <a:spcPts val="1200"/>
              </a:spcAft>
              <a:buSzPts val="450"/>
              <a:buNone/>
            </a:pPr>
            <a:r>
              <a:t/>
            </a:r>
            <a:endParaRPr sz="1400"/>
          </a:p>
        </p:txBody>
      </p:sp>
      <p:pic>
        <p:nvPicPr>
          <p:cNvPr id="136" name="Google Shape;136;p21"/>
          <p:cNvPicPr preferRelativeResize="0"/>
          <p:nvPr/>
        </p:nvPicPr>
        <p:blipFill rotWithShape="1">
          <a:blip r:embed="rId3">
            <a:alphaModFix/>
          </a:blip>
          <a:srcRect b="0" l="0" r="0" t="0"/>
          <a:stretch/>
        </p:blipFill>
        <p:spPr>
          <a:xfrm>
            <a:off x="268925" y="4359500"/>
            <a:ext cx="862250" cy="581750"/>
          </a:xfrm>
          <a:prstGeom prst="rect">
            <a:avLst/>
          </a:prstGeom>
          <a:noFill/>
          <a:ln>
            <a:noFill/>
          </a:ln>
        </p:spPr>
      </p:pic>
      <p:sp>
        <p:nvSpPr>
          <p:cNvPr id="137" name="Google Shape;137;p21"/>
          <p:cNvSpPr txBox="1"/>
          <p:nvPr/>
        </p:nvSpPr>
        <p:spPr>
          <a:xfrm>
            <a:off x="8778240" y="4606349"/>
            <a:ext cx="28405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fld id="{00000000-1234-1234-1234-123412341234}" type="slidenum">
              <a:rPr b="0" i="0" lang="uk"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38" name="Google Shape;138;p21"/>
          <p:cNvSpPr txBox="1"/>
          <p:nvPr/>
        </p:nvSpPr>
        <p:spPr>
          <a:xfrm>
            <a:off x="311688" y="1296500"/>
            <a:ext cx="7570500" cy="306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uk" sz="1100">
                <a:latin typeface="Courier"/>
                <a:ea typeface="Courier"/>
                <a:cs typeface="Courier"/>
                <a:sym typeface="Courier"/>
              </a:rPr>
              <a:t>const generateMongooseModel = (schemaAnalysis, tableName) =&gt; {</a:t>
            </a:r>
            <a:endParaRPr b="1" sz="1100">
              <a:latin typeface="Courier"/>
              <a:ea typeface="Courier"/>
              <a:cs typeface="Courier"/>
              <a:sym typeface="Courier"/>
            </a:endParaRPr>
          </a:p>
          <a:p>
            <a:pPr indent="0" lvl="0" marL="0" rtl="0" algn="l">
              <a:spcBef>
                <a:spcPts val="0"/>
              </a:spcBef>
              <a:spcAft>
                <a:spcPts val="0"/>
              </a:spcAft>
              <a:buNone/>
            </a:pPr>
            <a:r>
              <a:rPr b="1" lang="uk" sz="1100">
                <a:latin typeface="Courier"/>
                <a:ea typeface="Courier"/>
                <a:cs typeface="Courier"/>
                <a:sym typeface="Courier"/>
              </a:rPr>
              <a:t>    const table = schemaAnalysis.tables.find(t =&gt; t.name === tableName);</a:t>
            </a:r>
            <a:endParaRPr b="1" sz="1100">
              <a:latin typeface="Courier"/>
              <a:ea typeface="Courier"/>
              <a:cs typeface="Courier"/>
              <a:sym typeface="Courier"/>
            </a:endParaRPr>
          </a:p>
          <a:p>
            <a:pPr indent="0" lvl="0" marL="0" rtl="0" algn="l">
              <a:spcBef>
                <a:spcPts val="0"/>
              </a:spcBef>
              <a:spcAft>
                <a:spcPts val="0"/>
              </a:spcAft>
              <a:buNone/>
            </a:pPr>
            <a:r>
              <a:rPr b="1" lang="uk" sz="1100">
                <a:latin typeface="Courier"/>
                <a:ea typeface="Courier"/>
                <a:cs typeface="Courier"/>
                <a:sym typeface="Courier"/>
              </a:rPr>
              <a:t>    let modelCode = `const mongoose = require('mongoose');\n`;</a:t>
            </a:r>
            <a:endParaRPr b="1" sz="1100">
              <a:latin typeface="Courier"/>
              <a:ea typeface="Courier"/>
              <a:cs typeface="Courier"/>
              <a:sym typeface="Courier"/>
            </a:endParaRPr>
          </a:p>
          <a:p>
            <a:pPr indent="0" lvl="0" marL="0" rtl="0" algn="l">
              <a:spcBef>
                <a:spcPts val="0"/>
              </a:spcBef>
              <a:spcAft>
                <a:spcPts val="0"/>
              </a:spcAft>
              <a:buNone/>
            </a:pPr>
            <a:r>
              <a:rPr b="1" lang="uk" sz="1100">
                <a:latin typeface="Courier"/>
                <a:ea typeface="Courier"/>
                <a:cs typeface="Courier"/>
                <a:sym typeface="Courier"/>
              </a:rPr>
              <a:t>    modelCode += `const Schema = mongoose.Schema;\n\n`;</a:t>
            </a:r>
            <a:endParaRPr b="1" sz="1100">
              <a:latin typeface="Courier"/>
              <a:ea typeface="Courier"/>
              <a:cs typeface="Courier"/>
              <a:sym typeface="Courier"/>
            </a:endParaRPr>
          </a:p>
          <a:p>
            <a:pPr indent="0" lvl="0" marL="0" rtl="0" algn="l">
              <a:spcBef>
                <a:spcPts val="0"/>
              </a:spcBef>
              <a:spcAft>
                <a:spcPts val="0"/>
              </a:spcAft>
              <a:buNone/>
            </a:pPr>
            <a:r>
              <a:rPr b="1" lang="uk" sz="1100">
                <a:latin typeface="Courier"/>
                <a:ea typeface="Courier"/>
                <a:cs typeface="Courier"/>
                <a:sym typeface="Courier"/>
              </a:rPr>
              <a:t>    modelCode += `const ${capitalizeFirstLetter(tableName)}Schema = new Schema({\n`;</a:t>
            </a:r>
            <a:endParaRPr b="1" sz="1100">
              <a:latin typeface="Courier"/>
              <a:ea typeface="Courier"/>
              <a:cs typeface="Courier"/>
              <a:sym typeface="Courier"/>
            </a:endParaRPr>
          </a:p>
          <a:p>
            <a:pPr indent="0" lvl="0" marL="0" rtl="0" algn="l">
              <a:spcBef>
                <a:spcPts val="0"/>
              </a:spcBef>
              <a:spcAft>
                <a:spcPts val="0"/>
              </a:spcAft>
              <a:buNone/>
            </a:pPr>
            <a:r>
              <a:rPr b="1" lang="uk" sz="1100">
                <a:latin typeface="Courier"/>
                <a:ea typeface="Courier"/>
                <a:cs typeface="Courier"/>
                <a:sym typeface="Courier"/>
              </a:rPr>
              <a:t>    </a:t>
            </a:r>
            <a:endParaRPr b="1" sz="1100">
              <a:latin typeface="Courier"/>
              <a:ea typeface="Courier"/>
              <a:cs typeface="Courier"/>
              <a:sym typeface="Courier"/>
            </a:endParaRPr>
          </a:p>
          <a:p>
            <a:pPr indent="0" lvl="0" marL="0" rtl="0" algn="l">
              <a:spcBef>
                <a:spcPts val="0"/>
              </a:spcBef>
              <a:spcAft>
                <a:spcPts val="0"/>
              </a:spcAft>
              <a:buNone/>
            </a:pPr>
            <a:r>
              <a:rPr b="1" lang="uk" sz="1100">
                <a:latin typeface="Courier"/>
                <a:ea typeface="Courier"/>
                <a:cs typeface="Courier"/>
                <a:sym typeface="Courier"/>
              </a:rPr>
              <a:t>    table.columns.forEach(column =&gt; {</a:t>
            </a:r>
            <a:endParaRPr b="1" sz="1100">
              <a:latin typeface="Courier"/>
              <a:ea typeface="Courier"/>
              <a:cs typeface="Courier"/>
              <a:sym typeface="Courier"/>
            </a:endParaRPr>
          </a:p>
          <a:p>
            <a:pPr indent="0" lvl="0" marL="0" rtl="0" algn="l">
              <a:spcBef>
                <a:spcPts val="0"/>
              </a:spcBef>
              <a:spcAft>
                <a:spcPts val="0"/>
              </a:spcAft>
              <a:buNone/>
            </a:pPr>
            <a:r>
              <a:rPr b="1" lang="uk" sz="1100">
                <a:latin typeface="Courier"/>
                <a:ea typeface="Courier"/>
                <a:cs typeface="Courier"/>
                <a:sym typeface="Courier"/>
              </a:rPr>
              <a:t>        modelCode += `    ${column.name}: {\n`;</a:t>
            </a:r>
            <a:endParaRPr b="1" sz="1100">
              <a:latin typeface="Courier"/>
              <a:ea typeface="Courier"/>
              <a:cs typeface="Courier"/>
              <a:sym typeface="Courier"/>
            </a:endParaRPr>
          </a:p>
          <a:p>
            <a:pPr indent="0" lvl="0" marL="0" rtl="0" algn="l">
              <a:spcBef>
                <a:spcPts val="0"/>
              </a:spcBef>
              <a:spcAft>
                <a:spcPts val="0"/>
              </a:spcAft>
              <a:buNone/>
            </a:pPr>
            <a:r>
              <a:rPr b="1" lang="uk" sz="1100">
                <a:latin typeface="Courier"/>
                <a:ea typeface="Courier"/>
                <a:cs typeface="Courier"/>
                <a:sym typeface="Courier"/>
              </a:rPr>
              <a:t>        modelCode += `        type: ${mapMongooseType(column.type)},\n`;</a:t>
            </a:r>
            <a:endParaRPr b="1" sz="1100">
              <a:latin typeface="Courier"/>
              <a:ea typeface="Courier"/>
              <a:cs typeface="Courier"/>
              <a:sym typeface="Courier"/>
            </a:endParaRPr>
          </a:p>
          <a:p>
            <a:pPr indent="0" lvl="0" marL="0" rtl="0" algn="l">
              <a:spcBef>
                <a:spcPts val="0"/>
              </a:spcBef>
              <a:spcAft>
                <a:spcPts val="0"/>
              </a:spcAft>
              <a:buNone/>
            </a:pPr>
            <a:r>
              <a:rPr b="1" lang="uk" sz="1100">
                <a:latin typeface="Courier"/>
                <a:ea typeface="Courier"/>
                <a:cs typeface="Courier"/>
                <a:sym typeface="Courier"/>
              </a:rPr>
              <a:t>        // Додавання валідації та обмежень</a:t>
            </a:r>
            <a:endParaRPr b="1" sz="1100">
              <a:latin typeface="Courier"/>
              <a:ea typeface="Courier"/>
              <a:cs typeface="Courier"/>
              <a:sym typeface="Courier"/>
            </a:endParaRPr>
          </a:p>
          <a:p>
            <a:pPr indent="0" lvl="0" marL="0" rtl="0" algn="l">
              <a:spcBef>
                <a:spcPts val="0"/>
              </a:spcBef>
              <a:spcAft>
                <a:spcPts val="0"/>
              </a:spcAft>
              <a:buNone/>
            </a:pPr>
            <a:r>
              <a:rPr b="1" lang="uk" sz="1100">
                <a:latin typeface="Courier"/>
                <a:ea typeface="Courier"/>
                <a:cs typeface="Courier"/>
                <a:sym typeface="Courier"/>
              </a:rPr>
              <a:t>        modelCode += `    },\n`;</a:t>
            </a:r>
            <a:endParaRPr b="1" sz="1100">
              <a:latin typeface="Courier"/>
              <a:ea typeface="Courier"/>
              <a:cs typeface="Courier"/>
              <a:sym typeface="Courier"/>
            </a:endParaRPr>
          </a:p>
          <a:p>
            <a:pPr indent="0" lvl="0" marL="0" rtl="0" algn="l">
              <a:spcBef>
                <a:spcPts val="0"/>
              </a:spcBef>
              <a:spcAft>
                <a:spcPts val="0"/>
              </a:spcAft>
              <a:buNone/>
            </a:pPr>
            <a:r>
              <a:rPr b="1" lang="uk" sz="1100">
                <a:latin typeface="Courier"/>
                <a:ea typeface="Courier"/>
                <a:cs typeface="Courier"/>
                <a:sym typeface="Courier"/>
              </a:rPr>
              <a:t>    });</a:t>
            </a:r>
            <a:endParaRPr b="1" sz="1100">
              <a:latin typeface="Courier"/>
              <a:ea typeface="Courier"/>
              <a:cs typeface="Courier"/>
              <a:sym typeface="Courier"/>
            </a:endParaRPr>
          </a:p>
          <a:p>
            <a:pPr indent="0" lvl="0" marL="0" rtl="0" algn="l">
              <a:spcBef>
                <a:spcPts val="0"/>
              </a:spcBef>
              <a:spcAft>
                <a:spcPts val="0"/>
              </a:spcAft>
              <a:buNone/>
            </a:pPr>
            <a:r>
              <a:rPr b="1" lang="uk" sz="1100">
                <a:latin typeface="Courier"/>
                <a:ea typeface="Courier"/>
                <a:cs typeface="Courier"/>
                <a:sym typeface="Courier"/>
              </a:rPr>
              <a:t>    </a:t>
            </a:r>
            <a:endParaRPr b="1" sz="1100">
              <a:latin typeface="Courier"/>
              <a:ea typeface="Courier"/>
              <a:cs typeface="Courier"/>
              <a:sym typeface="Courier"/>
            </a:endParaRPr>
          </a:p>
          <a:p>
            <a:pPr indent="0" lvl="0" marL="0" rtl="0" algn="l">
              <a:spcBef>
                <a:spcPts val="0"/>
              </a:spcBef>
              <a:spcAft>
                <a:spcPts val="0"/>
              </a:spcAft>
              <a:buNone/>
            </a:pPr>
            <a:r>
              <a:rPr b="1" lang="uk" sz="1100">
                <a:latin typeface="Courier"/>
                <a:ea typeface="Courier"/>
                <a:cs typeface="Courier"/>
                <a:sym typeface="Courier"/>
              </a:rPr>
              <a:t>    // Додавання часових міток і методів</a:t>
            </a:r>
            <a:endParaRPr b="1" sz="1100">
              <a:latin typeface="Courier"/>
              <a:ea typeface="Courier"/>
              <a:cs typeface="Courier"/>
              <a:sym typeface="Courier"/>
            </a:endParaRPr>
          </a:p>
          <a:p>
            <a:pPr indent="0" lvl="0" marL="0" rtl="0" algn="l">
              <a:spcBef>
                <a:spcPts val="0"/>
              </a:spcBef>
              <a:spcAft>
                <a:spcPts val="0"/>
              </a:spcAft>
              <a:buNone/>
            </a:pPr>
            <a:r>
              <a:rPr b="1" lang="uk" sz="1100">
                <a:latin typeface="Courier"/>
                <a:ea typeface="Courier"/>
                <a:cs typeface="Courier"/>
                <a:sym typeface="Courier"/>
              </a:rPr>
              <a:t>    </a:t>
            </a:r>
            <a:endParaRPr b="1" sz="1100">
              <a:latin typeface="Courier"/>
              <a:ea typeface="Courier"/>
              <a:cs typeface="Courier"/>
              <a:sym typeface="Courier"/>
            </a:endParaRPr>
          </a:p>
          <a:p>
            <a:pPr indent="0" lvl="0" marL="0" rtl="0" algn="l">
              <a:spcBef>
                <a:spcPts val="0"/>
              </a:spcBef>
              <a:spcAft>
                <a:spcPts val="0"/>
              </a:spcAft>
              <a:buNone/>
            </a:pPr>
            <a:r>
              <a:rPr b="1" lang="uk" sz="1100">
                <a:latin typeface="Courier"/>
                <a:ea typeface="Courier"/>
                <a:cs typeface="Courier"/>
                <a:sym typeface="Courier"/>
              </a:rPr>
              <a:t>    return modelCode;</a:t>
            </a:r>
            <a:endParaRPr b="1" sz="1100">
              <a:latin typeface="Courier"/>
              <a:ea typeface="Courier"/>
              <a:cs typeface="Courier"/>
              <a:sym typeface="Courier"/>
            </a:endParaRPr>
          </a:p>
          <a:p>
            <a:pPr indent="0" lvl="0" marL="0" rtl="0" algn="l">
              <a:spcBef>
                <a:spcPts val="0"/>
              </a:spcBef>
              <a:spcAft>
                <a:spcPts val="0"/>
              </a:spcAft>
              <a:buNone/>
            </a:pPr>
            <a:r>
              <a:rPr b="1" lang="uk" sz="1100">
                <a:latin typeface="Courier"/>
                <a:ea typeface="Courier"/>
                <a:cs typeface="Courier"/>
                <a:sym typeface="Courier"/>
              </a:rPr>
              <a:t>};</a:t>
            </a:r>
            <a:endParaRPr b="1" sz="1100">
              <a:latin typeface="Courier"/>
              <a:ea typeface="Courier"/>
              <a:cs typeface="Courier"/>
              <a:sym typeface="Courier"/>
            </a:endParaRPr>
          </a:p>
        </p:txBody>
      </p:sp>
    </p:spTree>
  </p:cSld>
  <p:clrMapOvr>
    <a:masterClrMapping/>
  </p:clrMapOvr>
</p:sld>
</file>

<file path=ppt/theme/theme1.xml><?xml version="1.0" encoding="utf-8"?>
<a:theme xmlns:a="http://schemas.openxmlformats.org/drawingml/2006/main" xmlns:r="http://schemas.openxmlformats.org/officeDocument/2006/relationships" name="Шаблон презентації кваліфікаційної роботи магістрів">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