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2" r:id="rId9"/>
    <p:sldId id="264" r:id="rId10"/>
    <p:sldId id="265" r:id="rId11"/>
    <p:sldId id="269" r:id="rId12"/>
    <p:sldId id="271" r:id="rId13"/>
  </p:sldIdLst>
  <p:sldSz cx="9144000" cy="5143500" type="screen16x9"/>
  <p:notesSz cx="6858000" cy="9144000"/>
  <p:embeddedFontLst>
    <p:embeddedFont>
      <p:font typeface="Comfortaa" panose="020B0604020202020204" charset="0"/>
      <p:regular r:id="rId15"/>
      <p:bold r:id="rId16"/>
    </p:embeddedFont>
    <p:embeddedFont>
      <p:font typeface="Crimson Text" panose="020B0604020202020204" charset="0"/>
      <p:regular r:id="rId17"/>
      <p:bold r:id="rId18"/>
      <p:italic r:id="rId19"/>
      <p:boldItalic r:id="rId20"/>
    </p:embeddedFont>
    <p:embeddedFont>
      <p:font typeface="Josefin Sans" pitchFamily="2" charset="0"/>
      <p:regular r:id="rId21"/>
      <p:bold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ako" panose="020B0604020202020204" charset="0"/>
      <p:regular r:id="rId27"/>
    </p:embeddedFont>
    <p:embeddedFont>
      <p:font typeface="Merriweather Light" panose="00000400000000000000" pitchFamily="2" charset="-52"/>
      <p:regular r:id="rId28"/>
      <p:bold r:id="rId29"/>
      <p:italic r:id="rId30"/>
      <p:boldItalic r:id="rId31"/>
    </p:embeddedFont>
    <p:embeddedFont>
      <p:font typeface="Montserrat" panose="00000500000000000000" pitchFamily="2" charset="-52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Open Sans SemiBold" panose="020B0706030804020204" pitchFamily="34" charset="0"/>
      <p:regular r:id="rId40"/>
      <p:bold r:id="rId41"/>
      <p:italic r:id="rId42"/>
      <p:boldItalic r:id="rId43"/>
    </p:embeddedFont>
    <p:embeddedFont>
      <p:font typeface="Roboto Mono" panose="020B0604020202020204" charset="0"/>
      <p:regular r:id="rId44"/>
      <p:bold r:id="rId45"/>
      <p:italic r:id="rId46"/>
      <p:boldItalic r:id="rId47"/>
    </p:embeddedFont>
    <p:embeddedFont>
      <p:font typeface="Russo One" panose="020B0604020202020204" charset="0"/>
      <p:regular r:id="rId48"/>
    </p:embeddedFont>
    <p:embeddedFont>
      <p:font typeface="Vidaloka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j0KLh61foaPOrVPyYBwEfstuzs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E24E99-5F0F-4588-BB2F-717D66CB1D21}">
  <a:tblStyle styleId="{44E24E99-5F0F-4588-BB2F-717D66CB1D2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DF1AACF-E3D1-4405-93A7-3404860011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font" Target="fonts/font28.fntdata"/><Relationship Id="rId47" Type="http://schemas.openxmlformats.org/officeDocument/2006/relationships/font" Target="fonts/font3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font" Target="fonts/font15.fntdata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font" Target="fonts/font3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font" Target="fonts/font30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font" Target="fonts/font29.fntdata"/><Relationship Id="rId48" Type="http://schemas.openxmlformats.org/officeDocument/2006/relationships/font" Target="fonts/font34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46" Type="http://schemas.openxmlformats.org/officeDocument/2006/relationships/font" Target="fonts/font32.fntdata"/><Relationship Id="rId20" Type="http://schemas.openxmlformats.org/officeDocument/2006/relationships/font" Target="fonts/font6.fntdata"/><Relationship Id="rId41" Type="http://schemas.openxmlformats.org/officeDocument/2006/relationships/font" Target="fonts/font27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49" Type="http://schemas.openxmlformats.org/officeDocument/2006/relationships/font" Target="fonts/font3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ytro Vakhnenko" userId="e0c39a683537f654" providerId="LiveId" clId="{C3F11B18-31F3-451D-AE0E-5FF948A2CB61}"/>
    <pc:docChg chg="custSel addSld modSld">
      <pc:chgData name="Dmytro Vakhnenko" userId="e0c39a683537f654" providerId="LiveId" clId="{C3F11B18-31F3-451D-AE0E-5FF948A2CB61}" dt="2025-06-17T04:35:14.636" v="31" actId="1076"/>
      <pc:docMkLst>
        <pc:docMk/>
      </pc:docMkLst>
      <pc:sldChg chg="modSp mod">
        <pc:chgData name="Dmytro Vakhnenko" userId="e0c39a683537f654" providerId="LiveId" clId="{C3F11B18-31F3-451D-AE0E-5FF948A2CB61}" dt="2025-06-16T21:18:24.375" v="6" actId="20577"/>
        <pc:sldMkLst>
          <pc:docMk/>
          <pc:sldMk cId="0" sldId="256"/>
        </pc:sldMkLst>
        <pc:spChg chg="mod">
          <ac:chgData name="Dmytro Vakhnenko" userId="e0c39a683537f654" providerId="LiveId" clId="{C3F11B18-31F3-451D-AE0E-5FF948A2CB61}" dt="2025-06-16T21:18:24.375" v="6" actId="20577"/>
          <ac:spMkLst>
            <pc:docMk/>
            <pc:sldMk cId="0" sldId="256"/>
            <ac:spMk id="526" creationId="{00000000-0000-0000-0000-000000000000}"/>
          </ac:spMkLst>
        </pc:spChg>
      </pc:sldChg>
      <pc:sldChg chg="addSp delSp modSp add mod">
        <pc:chgData name="Dmytro Vakhnenko" userId="e0c39a683537f654" providerId="LiveId" clId="{C3F11B18-31F3-451D-AE0E-5FF948A2CB61}" dt="2025-06-17T04:35:14.636" v="31" actId="1076"/>
        <pc:sldMkLst>
          <pc:docMk/>
          <pc:sldMk cId="3432073193" sldId="272"/>
        </pc:sldMkLst>
        <pc:spChg chg="mod">
          <ac:chgData name="Dmytro Vakhnenko" userId="e0c39a683537f654" providerId="LiveId" clId="{C3F11B18-31F3-451D-AE0E-5FF948A2CB61}" dt="2025-06-17T04:31:54.145" v="19" actId="20577"/>
          <ac:spMkLst>
            <pc:docMk/>
            <pc:sldMk cId="3432073193" sldId="272"/>
            <ac:spMk id="583" creationId="{00000000-0000-0000-0000-000000000000}"/>
          </ac:spMkLst>
        </pc:spChg>
        <pc:picChg chg="del">
          <ac:chgData name="Dmytro Vakhnenko" userId="e0c39a683537f654" providerId="LiveId" clId="{C3F11B18-31F3-451D-AE0E-5FF948A2CB61}" dt="2025-06-17T04:33:24.598" v="20" actId="478"/>
          <ac:picMkLst>
            <pc:docMk/>
            <pc:sldMk cId="3432073193" sldId="272"/>
            <ac:picMk id="3" creationId="{08986F3E-CCFC-4EF1-80FE-FC62559A9950}"/>
          </ac:picMkLst>
        </pc:picChg>
        <pc:picChg chg="add mod">
          <ac:chgData name="Dmytro Vakhnenko" userId="e0c39a683537f654" providerId="LiveId" clId="{C3F11B18-31F3-451D-AE0E-5FF948A2CB61}" dt="2025-06-17T04:35:14.636" v="31" actId="1076"/>
          <ac:picMkLst>
            <pc:docMk/>
            <pc:sldMk cId="3432073193" sldId="272"/>
            <ac:picMk id="4" creationId="{36B01346-8784-42A3-9DAC-862D97CD0229}"/>
          </ac:picMkLst>
        </pc:picChg>
        <pc:picChg chg="del">
          <ac:chgData name="Dmytro Vakhnenko" userId="e0c39a683537f654" providerId="LiveId" clId="{C3F11B18-31F3-451D-AE0E-5FF948A2CB61}" dt="2025-06-17T04:34:14.311" v="26" actId="478"/>
          <ac:picMkLst>
            <pc:docMk/>
            <pc:sldMk cId="3432073193" sldId="272"/>
            <ac:picMk id="5" creationId="{51A82C81-5CC5-4A9F-9822-B6EF3DDCE78E}"/>
          </ac:picMkLst>
        </pc:picChg>
        <pc:picChg chg="add mod">
          <ac:chgData name="Dmytro Vakhnenko" userId="e0c39a683537f654" providerId="LiveId" clId="{C3F11B18-31F3-451D-AE0E-5FF948A2CB61}" dt="2025-06-17T04:34:24.518" v="29" actId="1076"/>
          <ac:picMkLst>
            <pc:docMk/>
            <pc:sldMk cId="3432073193" sldId="272"/>
            <ac:picMk id="7" creationId="{6491744D-02FB-4FA5-842F-613165F1E6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f642127f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g35f642127f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5f642127f0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7" name="Google Shape;627;g35f642127f0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42ca9631f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2" name="Google Shape;642;g242ca9631f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Доповідь закінчено, дякую за увагу!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ПРО АЛГОРИТМ ПРО ВСЯК ВИПАДОК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Що ми зробили: </a:t>
            </a:r>
            <a:r>
              <a:rPr lang="en">
                <a:solidFill>
                  <a:schemeClr val="dk1"/>
                </a:solidFill>
              </a:rPr>
              <a:t>Розроблено алгоритм пояснень, який на основі </a:t>
            </a:r>
            <a:r>
              <a:rPr lang="en" b="1">
                <a:solidFill>
                  <a:schemeClr val="dk1"/>
                </a:solidFill>
              </a:rPr>
              <a:t>часових логів</a:t>
            </a:r>
            <a:r>
              <a:rPr lang="en">
                <a:solidFill>
                  <a:schemeClr val="dk1"/>
                </a:solidFill>
              </a:rPr>
              <a:t> виявляє </a:t>
            </a:r>
            <a:r>
              <a:rPr lang="en" b="1">
                <a:solidFill>
                  <a:schemeClr val="dk1"/>
                </a:solidFill>
              </a:rPr>
              <a:t>повторювані дії користувача</a:t>
            </a:r>
            <a:r>
              <a:rPr lang="en">
                <a:solidFill>
                  <a:schemeClr val="dk1"/>
                </a:solidFill>
              </a:rPr>
              <a:t>, формує </a:t>
            </a:r>
            <a:r>
              <a:rPr lang="en" b="1">
                <a:solidFill>
                  <a:schemeClr val="dk1"/>
                </a:solidFill>
              </a:rPr>
              <a:t>причинно-наслідкові правила</a:t>
            </a:r>
            <a:r>
              <a:rPr lang="en">
                <a:solidFill>
                  <a:schemeClr val="dk1"/>
                </a:solidFill>
              </a:rPr>
              <a:t> та генерує </a:t>
            </a:r>
            <a:r>
              <a:rPr lang="en" b="1">
                <a:solidFill>
                  <a:schemeClr val="dk1"/>
                </a:solidFill>
              </a:rPr>
              <a:t>зрозумілі пояснення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Що нового: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Пояснення формуються </a:t>
            </a:r>
            <a:r>
              <a:rPr lang="en" b="1">
                <a:solidFill>
                  <a:schemeClr val="dk1"/>
                </a:solidFill>
              </a:rPr>
              <a:t>не з внутрішньої логіки системи</a:t>
            </a:r>
            <a:r>
              <a:rPr lang="en">
                <a:solidFill>
                  <a:schemeClr val="dk1"/>
                </a:solidFill>
              </a:rPr>
              <a:t>, а з </a:t>
            </a:r>
            <a:r>
              <a:rPr lang="en" b="1">
                <a:solidFill>
                  <a:schemeClr val="dk1"/>
                </a:solidFill>
              </a:rPr>
              <a:t>поведінки самого користувача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Використано </a:t>
            </a:r>
            <a:r>
              <a:rPr lang="en" b="1">
                <a:solidFill>
                  <a:schemeClr val="dk1"/>
                </a:solidFill>
              </a:rPr>
              <a:t>багаторівневу модель</a:t>
            </a:r>
            <a:r>
              <a:rPr lang="en">
                <a:solidFill>
                  <a:schemeClr val="dk1"/>
                </a:solidFill>
              </a:rPr>
              <a:t> як основу для структурування шаблонів і правил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Введено метрики </a:t>
            </a:r>
            <a:r>
              <a:rPr lang="en" b="1">
                <a:solidFill>
                  <a:schemeClr val="dk1"/>
                </a:solidFill>
              </a:rPr>
              <a:t>можливості (Π)</a:t>
            </a:r>
            <a:r>
              <a:rPr lang="en">
                <a:solidFill>
                  <a:schemeClr val="dk1"/>
                </a:solidFill>
              </a:rPr>
              <a:t> та </a:t>
            </a:r>
            <a:r>
              <a:rPr lang="en" b="1">
                <a:solidFill>
                  <a:schemeClr val="dk1"/>
                </a:solidFill>
              </a:rPr>
              <a:t>необхідності (N)</a:t>
            </a:r>
            <a:r>
              <a:rPr lang="en">
                <a:solidFill>
                  <a:schemeClr val="dk1"/>
                </a:solidFill>
              </a:rPr>
              <a:t> для ранжування шаблонів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Що показав експеримент: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Алгоритм успішно виявляє </a:t>
            </a:r>
            <a:r>
              <a:rPr lang="en" b="1">
                <a:solidFill>
                  <a:schemeClr val="dk1"/>
                </a:solidFill>
              </a:rPr>
              <a:t>найінформативніші послідовності</a:t>
            </a:r>
            <a:r>
              <a:rPr lang="en">
                <a:solidFill>
                  <a:schemeClr val="dk1"/>
                </a:solidFill>
              </a:rPr>
              <a:t> (наприклад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view → click → purchase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Ми не тільки побачили патерни логів користувача, а і сформували </a:t>
            </a:r>
            <a:r>
              <a:rPr lang="en" b="1">
                <a:solidFill>
                  <a:schemeClr val="dk1"/>
                </a:solidFill>
              </a:rPr>
              <a:t>пояснення на їх основі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Приклад довів що модель можна використовувати в реальних рекомендаційних системах для покращення побудови пояснень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Яка користь для світу: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Користувач</a:t>
            </a:r>
            <a:r>
              <a:rPr lang="en">
                <a:solidFill>
                  <a:schemeClr val="dk1"/>
                </a:solidFill>
              </a:rPr>
              <a:t> отримує рекомендацію, яку може </a:t>
            </a:r>
            <a:r>
              <a:rPr lang="en" b="1">
                <a:solidFill>
                  <a:schemeClr val="dk1"/>
                </a:solidFill>
              </a:rPr>
              <a:t>зрозуміти і прийняти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Розробник</a:t>
            </a:r>
            <a:r>
              <a:rPr lang="en">
                <a:solidFill>
                  <a:schemeClr val="dk1"/>
                </a:solidFill>
              </a:rPr>
              <a:t> бачить реальні поведінкові правила, з врахуванням часових проміжків, і може </a:t>
            </a:r>
            <a:r>
              <a:rPr lang="en" b="1">
                <a:solidFill>
                  <a:schemeClr val="dk1"/>
                </a:solidFill>
              </a:rPr>
              <a:t>удосконалити логіку системи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Рекомендаційна система</a:t>
            </a:r>
            <a:r>
              <a:rPr lang="en">
                <a:solidFill>
                  <a:schemeClr val="dk1"/>
                </a:solidFill>
              </a:rPr>
              <a:t> стає більш </a:t>
            </a:r>
            <a:r>
              <a:rPr lang="en" b="1">
                <a:solidFill>
                  <a:schemeClr val="dk1"/>
                </a:solidFill>
              </a:rPr>
              <a:t>прозорою, персоналізованою і більш надійною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Отже: </a:t>
            </a:r>
            <a:r>
              <a:rPr lang="en">
                <a:solidFill>
                  <a:schemeClr val="dk1"/>
                </a:solidFill>
              </a:rPr>
              <a:t>Ми не просто навчили систему надавати рекомендації, ми навчили її </a:t>
            </a:r>
            <a:r>
              <a:rPr lang="en" b="1">
                <a:solidFill>
                  <a:schemeClr val="dk1"/>
                </a:solidFill>
              </a:rPr>
              <a:t>пояснювати</a:t>
            </a:r>
            <a:r>
              <a:rPr lang="en">
                <a:solidFill>
                  <a:schemeClr val="dk1"/>
                </a:solidFill>
              </a:rPr>
              <a:t>, чому вона вона рекомендує саме це враховуючи часові проміжки. Це ключ до довіри та розвитку сучасних рішень.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f642127f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35f642127f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f642127f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g35f642127f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5f9cf5641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7" name="Google Shape;557;g35f9cf5641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42ca9631f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g242ca9631f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5f642127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35f642127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5f642127f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g35f642127f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19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f642127f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g35f642127f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3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3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2" name="Google Shape;12;p9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93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9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93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2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03" name="Google Shape;103;p102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04" name="Google Shape;104;p10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10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10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" name="Google Shape;107;p10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0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p10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1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3" name="Google Shape;113;p103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14" name="Google Shape;114;p10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5" name="Google Shape;115;p10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0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0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0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4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104"/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123" name="Google Shape;123;p104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4" name="Google Shape;124;p104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104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6" name="Google Shape;126;p104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04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0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0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10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p10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10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6" name="Google Shape;136;p10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10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10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139;p10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" name="Google Shape;140;p10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10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0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07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6" name="Google Shape;146;p107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07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8" name="Google Shape;148;p107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9" name="Google Shape;149;p10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p10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p10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2" name="Google Shape;152;p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8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08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56" name="Google Shape;156;p108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08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58" name="Google Shape;158;p108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08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108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08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2" name="Google Shape;162;p108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3" name="Google Shape;163;p10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10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9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168" name="Google Shape;168;p10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" name="Google Shape;169;p10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0" name="Google Shape;170;p109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1" name="Google Shape;171;p10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1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1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11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6" name="Google Shape;176;p11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7" name="Google Shape;177;p110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78" name="Google Shape;178;p1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" name="Google Shape;181;p1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1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1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1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1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6" name="Google Shape;186;p1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0" name="Google Shape;20;p9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21;p9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9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9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2"/>
          <p:cNvSpPr txBox="1">
            <a:spLocks noGrp="1"/>
          </p:cNvSpPr>
          <p:nvPr>
            <p:ph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89" name="Google Shape;189;p112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90" name="Google Shape;190;p1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p1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p11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p11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4" name="Google Shape;194;p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97" name="Google Shape;197;p1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p1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11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1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4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3" name="Google Shape;203;p114"/>
          <p:cNvSpPr txBox="1">
            <a:spLocks noGrp="1"/>
          </p:cNvSpPr>
          <p:nvPr>
            <p:ph type="title" idx="2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204" name="Google Shape;204;p114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5" name="Google Shape;205;p1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p1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p114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Google Shape;208;p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5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115"/>
          <p:cNvSpPr txBox="1">
            <a:spLocks noGrp="1"/>
          </p:cNvSpPr>
          <p:nvPr>
            <p:ph type="title" idx="2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endParaRPr/>
          </a:p>
        </p:txBody>
      </p:sp>
      <p:sp>
        <p:nvSpPr>
          <p:cNvPr id="212" name="Google Shape;212;p115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13" name="Google Shape;213;p1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1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11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p11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1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11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p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6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16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3" name="Google Shape;223;p1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1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116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1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7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17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30" name="Google Shape;230;p1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1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p1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p1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p11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p11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8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9" name="Google Shape;239;p118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18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1" name="Google Shape;241;p118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18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118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45" name="Google Shape;245;p1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p1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1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9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0" name="Google Shape;250;p119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19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2" name="Google Shape;252;p119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19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119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19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56" name="Google Shape;256;p119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7" name="Google Shape;257;p119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19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9" name="Google Shape;259;p119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19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1" name="Google Shape;261;p119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2" name="Google Shape;262;p1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p1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" name="Google Shape;264;p1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1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6" name="Google Shape;266;p1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0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9" name="Google Shape;269;p120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20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1" name="Google Shape;271;p120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120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3" name="Google Shape;273;p120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75" name="Google Shape;275;p1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6" name="Google Shape;276;p1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1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1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0" name="Google Shape;280;p121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21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2" name="Google Shape;282;p121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21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4" name="Google Shape;284;p121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21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6" name="Google Shape;286;p121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21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8" name="Google Shape;288;p121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121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0" name="Google Shape;290;p121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92" name="Google Shape;292;p1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3" name="Google Shape;293;p1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5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7" name="Google Shape;27;p95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5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9" name="Google Shape;29;p95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5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" name="Google Shape;31;p95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5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" name="Google Shape;33;p95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5"/>
          <p:cNvSpPr txBox="1">
            <a:spLocks noGrp="1"/>
          </p:cNvSpPr>
          <p:nvPr>
            <p:ph type="title" idx="9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95"/>
          <p:cNvSpPr txBox="1">
            <a:spLocks noGrp="1"/>
          </p:cNvSpPr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95"/>
          <p:cNvSpPr txBox="1">
            <a:spLocks noGrp="1"/>
          </p:cNvSpPr>
          <p:nvPr>
            <p:ph type="title" idx="14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95"/>
          <p:cNvSpPr txBox="1">
            <a:spLocks noGrp="1"/>
          </p:cNvSpPr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38" name="Google Shape;38;p9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9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7" name="Google Shape;297;p12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12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9" name="Google Shape;299;p12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2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1" name="Google Shape;301;p12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22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3" name="Google Shape;303;p122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22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5" name="Google Shape;305;p122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22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7" name="Google Shape;307;p1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1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1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0" name="Google Shape;310;p1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1" name="Google Shape;311;p1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3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314" name="Google Shape;314;p1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5" name="Google Shape;315;p1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6" name="Google Shape;316;p123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7" name="Google Shape;317;p123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8" name="Google Shape;318;p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321" name="Google Shape;321;p1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2" name="Google Shape;322;p1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3" name="Google Shape;323;p1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4" name="Google Shape;324;p1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5" name="Google Shape;325;p12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12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7" name="Google Shape;327;p1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0" name="Google Shape;330;p12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12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2" name="Google Shape;332;p12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2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4" name="Google Shape;334;p12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2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6" name="Google Shape;336;p12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2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38" name="Google Shape;338;p1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1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0" name="Google Shape;340;p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3" name="Google Shape;343;p12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2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5" name="Google Shape;345;p12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2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12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1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9" name="Google Shape;349;p1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" name="Google Shape;350;p1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1" name="Google Shape;351;p12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2" name="Google Shape;352;p1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Google Shape;354;p1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1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1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7" name="Google Shape;357;p1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8" name="Google Shape;358;p1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9" name="Google Shape;359;p1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2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2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2" name="Google Shape;362;p12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2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4" name="Google Shape;364;p12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2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6" name="Google Shape;366;p12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2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8" name="Google Shape;368;p12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27"/>
          <p:cNvSpPr txBox="1">
            <a:spLocks noGrp="1"/>
          </p:cNvSpPr>
          <p:nvPr>
            <p:ph type="title" idx="9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27"/>
          <p:cNvSpPr txBox="1">
            <a:spLocks noGrp="1"/>
          </p:cNvSpPr>
          <p:nvPr>
            <p:ph type="title" idx="13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127"/>
          <p:cNvSpPr txBox="1">
            <a:spLocks noGrp="1"/>
          </p:cNvSpPr>
          <p:nvPr>
            <p:ph type="title" idx="14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127"/>
          <p:cNvSpPr txBox="1">
            <a:spLocks noGrp="1"/>
          </p:cNvSpPr>
          <p:nvPr>
            <p:ph type="title" idx="15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1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28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6" name="Google Shape;376;p128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28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8" name="Google Shape;378;p128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28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0" name="Google Shape;380;p128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28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128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84" name="Google Shape;384;p1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5" name="Google Shape;385;p1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6" name="Google Shape;386;p1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8" name="Google Shape;388;p1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9" name="Google Shape;389;p1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0" name="Google Shape;390;p1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1" name="Google Shape;391;p1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2" name="Google Shape;392;p1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1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4" name="Google Shape;394;p129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5" name="Google Shape;395;p129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29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7" name="Google Shape;397;p129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29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99" name="Google Shape;399;p129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00" name="Google Shape;400;p129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0"/>
          <p:cNvSpPr txBox="1">
            <a:spLocks noGrp="1"/>
          </p:cNvSpPr>
          <p:nvPr>
            <p:ph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4" name="Google Shape;404;p130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0"/>
          <p:cNvSpPr txBox="1">
            <a:spLocks noGrp="1"/>
          </p:cNvSpPr>
          <p:nvPr>
            <p:ph type="title" idx="2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6" name="Google Shape;406;p130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30"/>
          <p:cNvSpPr txBox="1">
            <a:spLocks noGrp="1"/>
          </p:cNvSpPr>
          <p:nvPr>
            <p:ph type="title" idx="4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08" name="Google Shape;408;p130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9" name="Google Shape;409;p1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0" name="Google Shape;410;p1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1" name="Google Shape;411;p1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1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4" name="Google Shape;414;p131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31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6" name="Google Shape;416;p131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31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18" name="Google Shape;418;p131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19" name="Google Shape;419;p1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0" name="Google Shape;420;p1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1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1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3" name="Google Shape;423;p1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4" name="Google Shape;424;p131"/>
          <p:cNvSpPr txBox="1">
            <a:spLocks noGrp="1"/>
          </p:cNvSpPr>
          <p:nvPr>
            <p:ph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25" name="Google Shape;425;p131"/>
          <p:cNvSpPr txBox="1">
            <a:spLocks noGrp="1"/>
          </p:cNvSpPr>
          <p:nvPr>
            <p:ph type="title" idx="7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26" name="Google Shape;426;p131"/>
          <p:cNvSpPr txBox="1">
            <a:spLocks noGrp="1"/>
          </p:cNvSpPr>
          <p:nvPr>
            <p:ph type="title" idx="8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427" name="Google Shape;427;p1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6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96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4" name="Google Shape;44;p96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6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96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47" name="Google Shape;47;p96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6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" name="Google Shape;49;p96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0" name="Google Shape;50;p96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6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96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3" name="Google Shape;53;p96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6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96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6" name="Google Shape;56;p96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6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96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9" name="Google Shape;59;p96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6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1" name="Google Shape;61;p9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9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9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9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32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132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1" name="Google Shape;431;p1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1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3" name="Google Shape;433;p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3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36" name="Google Shape;436;p133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37" name="Google Shape;437;p1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8" name="Google Shape;438;p1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9" name="Google Shape;439;p1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34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2" name="Google Shape;442;p1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43" name="Google Shape;443;p1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4" name="Google Shape;444;p1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5" name="Google Shape;445;p13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6" name="Google Shape;446;p1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8" name="Google Shape;448;p1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9" name="Google Shape;449;p1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0" name="Google Shape;450;p13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1" name="Google Shape;451;p13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2" name="Google Shape;452;p13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3" name="Google Shape;453;p13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4" name="Google Shape;454;p135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55" name="Google Shape;455;p135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6" name="Google Shape;456;p135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7" name="Google Shape;457;p1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36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60" name="Google Shape;460;p136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36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62" name="Google Shape;462;p136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64" name="Google Shape;464;p1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5" name="Google Shape;465;p1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6" name="Google Shape;466;p1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37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69" name="Google Shape;469;p137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0" name="Google Shape;470;p137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37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2" name="Google Shape;472;p137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37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74" name="Google Shape;474;p137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75" name="Google Shape;475;p1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6" name="Google Shape;476;p1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7" name="Google Shape;477;p1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8" name="Google Shape;478;p1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9" name="Google Shape;479;p1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38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2" name="Google Shape;482;p138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38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 i="0" u="none" strike="noStrike" cap="none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4" name="Google Shape;484;p1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5" name="Google Shape;485;p138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6" name="Google Shape;486;p1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7" name="Google Shape;487;p138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8" name="Google Shape;488;p1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39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91" name="Google Shape;491;p139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algn="l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2" name="Google Shape;492;p1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93" name="Google Shape;493;p1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4" name="Google Shape;494;p1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5" name="Google Shape;495;p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9" name="Google Shape;499;p1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0" name="Google Shape;500;p1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1" name="Google Shape;501;p1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7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68" name="Google Shape;68;p97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9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9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1" name="Google Shape;71;p9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1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4" name="Google Shape;504;p1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5" name="Google Shape;505;p14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6" name="Google Shape;506;p146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7" name="Google Shape;507;p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9" name="Google Shape;509;p1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0" name="Google Shape;510;p1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1" name="Google Shape;511;p14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2" name="Google Shape;512;p1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" name="Google Shape;514;p1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5" name="Google Shape;515;p1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6" name="Google Shape;516;p1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7" name="Google Shape;517;p1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8" name="Google Shape;518;p14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9" name="Google Shape;519;p14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0" name="Google Shape;520;p1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8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74" name="Google Shape;74;p98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5" name="Google Shape;75;p9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9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77;p9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78;p9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9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9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9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84;p9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9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9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0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00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0" name="Google Shape;90;p10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10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0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0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1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97" name="Google Shape;97;p101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98" name="Google Shape;98;p10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0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2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"/>
          <p:cNvSpPr txBox="1">
            <a:spLocks noGrp="1"/>
          </p:cNvSpPr>
          <p:nvPr>
            <p:ph type="subTitle" idx="1"/>
          </p:nvPr>
        </p:nvSpPr>
        <p:spPr>
          <a:xfrm>
            <a:off x="290950" y="3330400"/>
            <a:ext cx="20358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Викона</a:t>
            </a:r>
            <a:r>
              <a:rPr lang="ru-RU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</a:t>
            </a:r>
            <a:r>
              <a:rPr lang="en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endParaRPr sz="14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>
              <a:buClr>
                <a:schemeClr val="dk1"/>
              </a:buClr>
              <a:buSzPts val="1400"/>
            </a:pPr>
            <a:r>
              <a:rPr lang="en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ст.гр. </a:t>
            </a:r>
            <a:r>
              <a:rPr lang="ru-RU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ПЗПІ-</a:t>
            </a:r>
            <a:r>
              <a:rPr lang="en-US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21</a:t>
            </a:r>
            <a:r>
              <a:rPr lang="ru-RU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-US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lang="ru-RU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</a:p>
          <a:p>
            <a:pPr marL="0" lvl="0" indent="0" algn="l">
              <a:buClr>
                <a:schemeClr val="dk1"/>
              </a:buClr>
              <a:buSzPts val="1400"/>
            </a:pPr>
            <a:r>
              <a:rPr lang="uk-UA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Вахненко Д.О.</a:t>
            </a:r>
            <a:br>
              <a:rPr lang="en" sz="14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400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6" name="Google Shape;526;p1"/>
          <p:cNvSpPr txBox="1"/>
          <p:nvPr/>
        </p:nvSpPr>
        <p:spPr>
          <a:xfrm>
            <a:off x="1147050" y="2171288"/>
            <a:ext cx="6849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" sz="1600" b="1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«</a:t>
            </a:r>
            <a:r>
              <a:rPr lang="en-US" sz="16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Web-</a:t>
            </a:r>
            <a:r>
              <a:rPr lang="ru-RU" sz="1600" b="1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сервіс</a:t>
            </a:r>
            <a:r>
              <a:rPr lang="ru-RU" sz="16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для </a:t>
            </a:r>
            <a:r>
              <a:rPr lang="ru-RU" sz="1600" b="1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бронювання</a:t>
            </a:r>
            <a:r>
              <a:rPr lang="ru-RU" sz="16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ru-RU" sz="16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житла</a:t>
            </a:r>
            <a:r>
              <a:rPr lang="en" sz="16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»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"/>
          <p:cNvSpPr txBox="1"/>
          <p:nvPr/>
        </p:nvSpPr>
        <p:spPr>
          <a:xfrm>
            <a:off x="658550" y="605725"/>
            <a:ext cx="792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валіфікаційна робота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На тему: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8" name="Google Shape;528;p1"/>
          <p:cNvSpPr txBox="1"/>
          <p:nvPr/>
        </p:nvSpPr>
        <p:spPr>
          <a:xfrm>
            <a:off x="6522800" y="3281050"/>
            <a:ext cx="187998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Керівник: 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доц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 каф. </a:t>
            </a:r>
            <a:r>
              <a:rPr lang="uk-UA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ПІ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buSzPts val="1400"/>
            </a:pPr>
            <a:r>
              <a:rPr lang="uk-UA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Голян</a:t>
            </a:r>
            <a:r>
              <a:rPr lang="uk-UA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В.В.</a:t>
            </a:r>
          </a:p>
        </p:txBody>
      </p:sp>
      <p:sp>
        <p:nvSpPr>
          <p:cNvPr id="529" name="Google Shape;529;p1"/>
          <p:cNvSpPr txBox="1"/>
          <p:nvPr/>
        </p:nvSpPr>
        <p:spPr>
          <a:xfrm>
            <a:off x="2891100" y="44181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Харків 2025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"/>
          <p:cNvSpPr txBox="1">
            <a:spLocks noGrp="1"/>
          </p:cNvSpPr>
          <p:nvPr>
            <p:ph type="sldNum" idx="12"/>
          </p:nvPr>
        </p:nvSpPr>
        <p:spPr>
          <a:xfrm>
            <a:off x="8583059" y="47874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f642127f0_0_234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00" name="Google Shape;600;g35f642127f0_0_234"/>
          <p:cNvSpPr txBox="1"/>
          <p:nvPr/>
        </p:nvSpPr>
        <p:spPr>
          <a:xfrm>
            <a:off x="1256200" y="427925"/>
            <a:ext cx="64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</a:t>
            </a:r>
            <a:r>
              <a:rPr lang="en" sz="14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ланування </a:t>
            </a:r>
            <a:r>
              <a:rPr lang="en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реалізації</a:t>
            </a:r>
            <a:endParaRPr sz="14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1" name="Google Shape;601;g35f642127f0_0_234"/>
          <p:cNvSpPr txBox="1"/>
          <p:nvPr/>
        </p:nvSpPr>
        <p:spPr>
          <a:xfrm>
            <a:off x="759225" y="1159550"/>
            <a:ext cx="75510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dirty="0">
                <a:latin typeface="Comfortaa" pitchFamily="2" charset="0"/>
              </a:rPr>
              <a:t>📁 </a:t>
            </a:r>
            <a:r>
              <a:rPr lang="uk-UA" sz="1200" b="1" dirty="0">
                <a:latin typeface="Comfortaa" pitchFamily="2" charset="0"/>
              </a:rPr>
              <a:t>Мета</a:t>
            </a:r>
            <a:br>
              <a:rPr lang="uk-UA" sz="1200" dirty="0">
                <a:latin typeface="Comfortaa" pitchFamily="2" charset="0"/>
              </a:rPr>
            </a:br>
            <a:r>
              <a:rPr lang="uk-UA" sz="1200" dirty="0">
                <a:latin typeface="Comfortaa" pitchFamily="2" charset="0"/>
              </a:rPr>
              <a:t>Створити </a:t>
            </a:r>
            <a:r>
              <a:rPr lang="en-US" sz="1200" dirty="0">
                <a:latin typeface="Comfortaa" pitchFamily="2" charset="0"/>
              </a:rPr>
              <a:t>Razor Pages «Booking» — </a:t>
            </a:r>
            <a:r>
              <a:rPr lang="uk-UA" sz="1200" dirty="0">
                <a:latin typeface="Comfortaa" pitchFamily="2" charset="0"/>
              </a:rPr>
              <a:t>веб-сервіс для бронювання ресурсів зі швидким пошуком, ролями адміністратор/користувач і адаптивним інтерфейсом.</a:t>
            </a:r>
          </a:p>
          <a:p>
            <a:endParaRPr lang="uk-UA" sz="1200" b="1" dirty="0">
              <a:latin typeface="Comfortaa" pitchFamily="2" charset="0"/>
            </a:endParaRPr>
          </a:p>
          <a:p>
            <a:r>
              <a:rPr lang="uk-UA" sz="1200" b="1" dirty="0">
                <a:latin typeface="Comfortaa" pitchFamily="2" charset="0"/>
              </a:rPr>
              <a:t>План реалізації</a:t>
            </a:r>
            <a:endParaRPr lang="uk-UA" sz="1200" dirty="0">
              <a:latin typeface="Comfortaa" pitchFamily="2" charset="0"/>
            </a:endParaRP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>
                <a:latin typeface="Comfortaa" pitchFamily="2" charset="0"/>
              </a:rPr>
              <a:t>Аналіз предметної області та вимог, вибір стеку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 err="1">
                <a:latin typeface="Comfortaa" pitchFamily="2" charset="0"/>
              </a:rPr>
              <a:t>Проєктування</a:t>
            </a:r>
            <a:r>
              <a:rPr lang="uk-UA" sz="1200" dirty="0">
                <a:latin typeface="Comfortaa" pitchFamily="2" charset="0"/>
              </a:rPr>
              <a:t> компонентної архітектури та схеми даних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>
                <a:latin typeface="Comfortaa" pitchFamily="2" charset="0"/>
              </a:rPr>
              <a:t>Розробка модулів: автентифікація, каталог ресурсів, бронювання, управління користувачами, статистика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en-US" sz="1200" dirty="0">
                <a:latin typeface="Comfortaa" pitchFamily="2" charset="0"/>
              </a:rPr>
              <a:t>Unit-</a:t>
            </a:r>
            <a:r>
              <a:rPr lang="uk-UA" sz="1200" dirty="0">
                <a:latin typeface="Comfortaa" pitchFamily="2" charset="0"/>
              </a:rPr>
              <a:t>тести та </a:t>
            </a:r>
            <a:r>
              <a:rPr lang="en-US" sz="1200" dirty="0">
                <a:latin typeface="Comfortaa" pitchFamily="2" charset="0"/>
              </a:rPr>
              <a:t>e2e-</a:t>
            </a:r>
            <a:r>
              <a:rPr lang="uk-UA" sz="1200" dirty="0">
                <a:latin typeface="Comfortaa" pitchFamily="2" charset="0"/>
              </a:rPr>
              <a:t>тести для критично важливих сценаріїв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>
                <a:latin typeface="Comfortaa" pitchFamily="2" charset="0"/>
              </a:rPr>
              <a:t>Адаптивний дизайн, теми </a:t>
            </a:r>
            <a:r>
              <a:rPr lang="en-US" sz="1200" dirty="0">
                <a:latin typeface="Comfortaa" pitchFamily="2" charset="0"/>
              </a:rPr>
              <a:t>Light/Dark, </a:t>
            </a:r>
            <a:r>
              <a:rPr lang="uk-UA" sz="1200" dirty="0">
                <a:latin typeface="Comfortaa" pitchFamily="2" charset="0"/>
              </a:rPr>
              <a:t>локалізація </a:t>
            </a:r>
            <a:r>
              <a:rPr lang="en-US" sz="1200" dirty="0">
                <a:latin typeface="Comfortaa" pitchFamily="2" charset="0"/>
              </a:rPr>
              <a:t>UK/EN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>
                <a:latin typeface="Comfortaa" pitchFamily="2" charset="0"/>
              </a:rPr>
              <a:t>Оптимізація продуктивності й </a:t>
            </a:r>
            <a:r>
              <a:rPr lang="en-US" sz="1200" dirty="0">
                <a:latin typeface="Comfortaa" pitchFamily="2" charset="0"/>
              </a:rPr>
              <a:t>CI/CD</a:t>
            </a:r>
          </a:p>
          <a:p>
            <a:pPr marL="171450" lvl="2" indent="-171450">
              <a:buFont typeface="Times New Roman" panose="02020603050405020304" pitchFamily="18" charset="0"/>
              <a:buChar char="‒"/>
            </a:pPr>
            <a:r>
              <a:rPr lang="uk-UA" sz="1200" dirty="0">
                <a:latin typeface="Comfortaa" pitchFamily="2" charset="0"/>
              </a:rPr>
              <a:t>Бета-тест, збір метрик, реліз версії </a:t>
            </a:r>
            <a:r>
              <a:rPr lang="en-US" sz="1200" dirty="0">
                <a:latin typeface="Comfortaa" pitchFamily="2" charset="0"/>
              </a:rPr>
              <a:t>v1.0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5f642127f0_0_312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30" name="Google Shape;630;g35f642127f0_0_312"/>
          <p:cNvSpPr txBox="1"/>
          <p:nvPr/>
        </p:nvSpPr>
        <p:spPr>
          <a:xfrm>
            <a:off x="1256200" y="406494"/>
            <a:ext cx="647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Підсумки</a:t>
            </a:r>
            <a:endParaRPr sz="1400" b="1" i="0" u="none" strike="noStrike" cap="non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1" name="Google Shape;631;g35f642127f0_0_312"/>
          <p:cNvSpPr txBox="1"/>
          <p:nvPr/>
        </p:nvSpPr>
        <p:spPr>
          <a:xfrm>
            <a:off x="622111" y="952995"/>
            <a:ext cx="7551000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sz="1200" noProof="1">
                <a:solidFill>
                  <a:schemeClr val="tx1"/>
                </a:solidFill>
                <a:latin typeface="Comfortaa" pitchFamily="2" charset="0"/>
              </a:rPr>
              <a:t>Проаналізовано існуючі сервіси бронювання й виявлено ключові недоліки: повільна робота, обмежена аналітика, незручний інтерфейс та брак роле-керованого доступу.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en-US" sz="1200" noProof="1">
              <a:solidFill>
                <a:schemeClr val="tx1"/>
              </a:solidFill>
              <a:latin typeface="Comfortaa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sz="1200" noProof="1">
                <a:solidFill>
                  <a:schemeClr val="tx1"/>
                </a:solidFill>
                <a:latin typeface="Comfortaa" pitchFamily="2" charset="0"/>
              </a:rPr>
              <a:t>Сформульовано вимоги, спроєктовано архітектуру й реалізовано цілісний веб-сервіс бронювання ресурсів із підтримкою ієрархічних каталогів, аналітики та гнучкого керування користувачами.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en-US" sz="1200" noProof="1">
              <a:solidFill>
                <a:schemeClr val="tx1"/>
              </a:solidFill>
              <a:latin typeface="Comfortaa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sz="1200" noProof="1">
                <a:solidFill>
                  <a:schemeClr val="tx1"/>
                </a:solidFill>
                <a:latin typeface="Comfortaa" pitchFamily="2" charset="0"/>
              </a:rPr>
              <a:t>Проведено ручне тестування критичних сценаріїв, підтверджено коректність збереження даних і стійкість до помилкових дій користувачів.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en-US" sz="1200" noProof="1">
              <a:solidFill>
                <a:schemeClr val="tx1"/>
              </a:solidFill>
              <a:latin typeface="Comfortaa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sz="1200" noProof="1">
                <a:solidFill>
                  <a:schemeClr val="tx1"/>
                </a:solidFill>
                <a:latin typeface="Comfortaa" pitchFamily="2" charset="0"/>
              </a:rPr>
              <a:t>Забезпечено високий рівень безпеки, масштабованості та надійності: шифрування передавання даних, резервне копіювання, централізоване логування й автоматизоване розгортання.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uk-UA" altLang="en-US" sz="1200" noProof="1">
              <a:solidFill>
                <a:schemeClr val="tx1"/>
              </a:solidFill>
              <a:latin typeface="Comfortaa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sz="1200" noProof="1">
                <a:solidFill>
                  <a:schemeClr val="tx1"/>
                </a:solidFill>
                <a:latin typeface="Comfortaa" pitchFamily="2" charset="0"/>
              </a:rPr>
              <a:t>Підготовлено базу для подальшого розвитку: мобільний режим, чат, рейтингова система, розширена аналітика й багатомовна підтримка.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42ca9631fb_0_84"/>
          <p:cNvSpPr txBox="1">
            <a:spLocks noGrp="1"/>
          </p:cNvSpPr>
          <p:nvPr>
            <p:ph type="title"/>
          </p:nvPr>
        </p:nvSpPr>
        <p:spPr>
          <a:xfrm>
            <a:off x="2689750" y="2063850"/>
            <a:ext cx="388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 b="1">
                <a:latin typeface="Comfortaa"/>
                <a:ea typeface="Comfortaa"/>
                <a:cs typeface="Comfortaa"/>
                <a:sym typeface="Comfortaa"/>
              </a:rPr>
              <a:t>            Дякую за увагу !</a:t>
            </a:r>
            <a:endParaRPr sz="1800" b="1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45" name="Google Shape;645;g242ca9631fb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0" y="316150"/>
            <a:ext cx="2384950" cy="23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g242ca9631fb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9050" y="2452750"/>
            <a:ext cx="2384950" cy="23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g242ca9631fb_0_84"/>
          <p:cNvSpPr txBox="1">
            <a:spLocks noGrp="1"/>
          </p:cNvSpPr>
          <p:nvPr>
            <p:ph type="sldNum" idx="12"/>
          </p:nvPr>
        </p:nvSpPr>
        <p:spPr>
          <a:xfrm>
            <a:off x="8548259" y="48377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"/>
          <p:cNvSpPr txBox="1">
            <a:spLocks noGrp="1"/>
          </p:cNvSpPr>
          <p:nvPr>
            <p:ph type="title"/>
          </p:nvPr>
        </p:nvSpPr>
        <p:spPr>
          <a:xfrm>
            <a:off x="2281650" y="294725"/>
            <a:ext cx="45807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400" b="1">
                <a:latin typeface="Comfortaa"/>
                <a:ea typeface="Comfortaa"/>
                <a:cs typeface="Comfortaa"/>
                <a:sym typeface="Comfortaa"/>
              </a:rPr>
              <a:t>Загальна характеристика роботи</a:t>
            </a:r>
            <a:endParaRPr sz="14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36" name="Google Shape;536;p2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2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37" name="Google Shape;537;p2"/>
          <p:cNvGraphicFramePr/>
          <p:nvPr>
            <p:extLst>
              <p:ext uri="{D42A27DB-BD31-4B8C-83A1-F6EECF244321}">
                <p14:modId xmlns:p14="http://schemas.microsoft.com/office/powerpoint/2010/main" val="278999860"/>
              </p:ext>
            </p:extLst>
          </p:nvPr>
        </p:nvGraphicFramePr>
        <p:xfrm>
          <a:off x="177650" y="604895"/>
          <a:ext cx="8788700" cy="3832095"/>
        </p:xfrm>
        <a:graphic>
          <a:graphicData uri="http://schemas.openxmlformats.org/drawingml/2006/table">
            <a:tbl>
              <a:tblPr>
                <a:noFill/>
                <a:tableStyleId>{44E24E99-5F0F-4588-BB2F-717D66CB1D21}</a:tableStyleId>
              </a:tblPr>
              <a:tblGrid>
                <a:gridCol w="174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87">
                <a:tc>
                  <a:txBody>
                    <a:bodyPr/>
                    <a:lstStyle/>
                    <a:p>
                      <a:r>
                        <a:rPr lang="uk-UA" sz="900" b="1" dirty="0">
                          <a:latin typeface="Comfortaa" pitchFamily="2" charset="0"/>
                        </a:rPr>
                        <a:t>Показник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 b="1" dirty="0">
                          <a:latin typeface="Comfortaa" pitchFamily="2" charset="0"/>
                        </a:rPr>
                        <a:t>Формулювання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r>
                        <a:rPr lang="uk-UA" sz="900" b="0" dirty="0">
                          <a:latin typeface="Comfortaa" pitchFamily="2" charset="0"/>
                        </a:rPr>
                        <a:t>Актуальність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mfortaa" pitchFamily="2" charset="0"/>
                        </a:rPr>
                        <a:t>Онлайн-оренда ресурсів вимагає прозорих швидких і </a:t>
                      </a:r>
                      <a:r>
                        <a:rPr lang="uk-UA" sz="900" dirty="0" err="1">
                          <a:latin typeface="Comfortaa" pitchFamily="2" charset="0"/>
                        </a:rPr>
                        <a:t>відмовостійких</a:t>
                      </a:r>
                      <a:r>
                        <a:rPr lang="uk-UA" sz="900" dirty="0">
                          <a:latin typeface="Comfortaa" pitchFamily="2" charset="0"/>
                        </a:rPr>
                        <a:t> веб-сервісів. Більшість існуючих платформ не підтримують гнучку рольову модель масштабування та сучасний </a:t>
                      </a:r>
                      <a:r>
                        <a:rPr lang="en-US" sz="900">
                          <a:latin typeface="Comfortaa" pitchFamily="2" charset="0"/>
                        </a:rPr>
                        <a:t>UX </a:t>
                      </a:r>
                      <a:r>
                        <a:rPr lang="uk-UA" sz="900">
                          <a:latin typeface="Comfortaa" pitchFamily="2" charset="0"/>
                        </a:rPr>
                        <a:t>що знижує ефективність бізнесу.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01">
                <a:tc>
                  <a:txBody>
                    <a:bodyPr/>
                    <a:lstStyle/>
                    <a:p>
                      <a:r>
                        <a:rPr lang="uk-UA" sz="900" b="0" dirty="0">
                          <a:latin typeface="Comfortaa" pitchFamily="2" charset="0"/>
                        </a:rPr>
                        <a:t>Об’єкт дослідження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900">
                          <a:latin typeface="Comfortaa" pitchFamily="2" charset="0"/>
                        </a:rPr>
                        <a:t>Процес розробки клієнтської частини веб-платформи бронювання ресурсів.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559">
                <a:tc>
                  <a:txBody>
                    <a:bodyPr/>
                    <a:lstStyle/>
                    <a:p>
                      <a:r>
                        <a:rPr lang="uk-UA" sz="900" b="0">
                          <a:latin typeface="Comfortaa" pitchFamily="2" charset="0"/>
                        </a:rPr>
                        <a:t>Предмет дослідження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 dirty="0" err="1">
                          <a:latin typeface="Comfortaa" pitchFamily="2" charset="0"/>
                        </a:rPr>
                        <a:t>Компонентно</a:t>
                      </a:r>
                      <a:r>
                        <a:rPr lang="uk-UA" sz="900" dirty="0">
                          <a:latin typeface="Comfortaa" pitchFamily="2" charset="0"/>
                        </a:rPr>
                        <a:t>-модульні методи побудови </a:t>
                      </a:r>
                      <a:r>
                        <a:rPr lang="en-US" sz="900" dirty="0">
                          <a:latin typeface="Comfortaa" pitchFamily="2" charset="0"/>
                        </a:rPr>
                        <a:t>SPA </a:t>
                      </a:r>
                      <a:r>
                        <a:rPr lang="uk-UA" sz="900" dirty="0">
                          <a:latin typeface="Comfortaa" pitchFamily="2" charset="0"/>
                        </a:rPr>
                        <a:t>на </a:t>
                      </a:r>
                      <a:r>
                        <a:rPr lang="en-US" sz="900" dirty="0">
                          <a:latin typeface="Comfortaa" pitchFamily="2" charset="0"/>
                        </a:rPr>
                        <a:t>Razor Pages </a:t>
                      </a:r>
                      <a:r>
                        <a:rPr lang="uk-UA" sz="900" dirty="0">
                          <a:latin typeface="Comfortaa" pitchFamily="2" charset="0"/>
                        </a:rPr>
                        <a:t>і реактивна </a:t>
                      </a:r>
                      <a:r>
                        <a:rPr lang="en-US" sz="900" dirty="0" err="1">
                          <a:latin typeface="Comfortaa" pitchFamily="2" charset="0"/>
                        </a:rPr>
                        <a:t>SignalR</a:t>
                      </a:r>
                      <a:r>
                        <a:rPr lang="en-US" sz="900" dirty="0">
                          <a:latin typeface="Comfortaa" pitchFamily="2" charset="0"/>
                        </a:rPr>
                        <a:t>-</a:t>
                      </a:r>
                      <a:r>
                        <a:rPr lang="uk-UA" sz="900" dirty="0">
                          <a:latin typeface="Comfortaa" pitchFamily="2" charset="0"/>
                        </a:rPr>
                        <a:t>комунікація з сервером.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559">
                <a:tc>
                  <a:txBody>
                    <a:bodyPr/>
                    <a:lstStyle/>
                    <a:p>
                      <a:r>
                        <a:rPr lang="uk-UA" sz="900" b="0" dirty="0">
                          <a:latin typeface="Comfortaa" pitchFamily="2" charset="0"/>
                        </a:rPr>
                        <a:t>Мета роботи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>
                          <a:latin typeface="Comfortaa" pitchFamily="2" charset="0"/>
                        </a:rPr>
                        <a:t>Створити інтуїтивний адаптивний та продуктивний фронт-енд сервісу бронювання який безперервно синхронізує дані між користувачами у реальному часі.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957">
                <a:tc>
                  <a:txBody>
                    <a:bodyPr/>
                    <a:lstStyle/>
                    <a:p>
                      <a:r>
                        <a:rPr lang="uk-UA" sz="900" b="0" dirty="0">
                          <a:latin typeface="Comfortaa" pitchFamily="2" charset="0"/>
                        </a:rPr>
                        <a:t>Наукова новизна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mfortaa" pitchFamily="2" charset="0"/>
                        </a:rPr>
                        <a:t>Запропоновано вдосконалену багатошарову архітектуру </a:t>
                      </a:r>
                      <a:r>
                        <a:rPr lang="en-US" sz="900" dirty="0">
                          <a:latin typeface="Comfortaa" pitchFamily="2" charset="0"/>
                        </a:rPr>
                        <a:t>Razor Pages </a:t>
                      </a:r>
                      <a:r>
                        <a:rPr lang="uk-UA" sz="900" dirty="0">
                          <a:latin typeface="Comfortaa" pitchFamily="2" charset="0"/>
                        </a:rPr>
                        <a:t>сімнадцять плюс </a:t>
                      </a:r>
                      <a:r>
                        <a:rPr lang="en-US" sz="900" dirty="0" err="1">
                          <a:latin typeface="Comfortaa" pitchFamily="2" charset="0"/>
                        </a:rPr>
                        <a:t>RxJS</a:t>
                      </a:r>
                      <a:r>
                        <a:rPr lang="en-US" sz="900" dirty="0">
                          <a:latin typeface="Comfortaa" pitchFamily="2" charset="0"/>
                        </a:rPr>
                        <a:t> </a:t>
                      </a:r>
                      <a:r>
                        <a:rPr lang="uk-UA" sz="900" dirty="0">
                          <a:latin typeface="Comfortaa" pitchFamily="2" charset="0"/>
                        </a:rPr>
                        <a:t>з локальним кешем стану автоматичним відновленням </a:t>
                      </a:r>
                      <a:r>
                        <a:rPr lang="en-US" sz="900" dirty="0" err="1">
                          <a:latin typeface="Comfortaa" pitchFamily="2" charset="0"/>
                        </a:rPr>
                        <a:t>WebSocket</a:t>
                      </a:r>
                      <a:r>
                        <a:rPr lang="en-US" sz="900" dirty="0">
                          <a:latin typeface="Comfortaa" pitchFamily="2" charset="0"/>
                        </a:rPr>
                        <a:t>-</a:t>
                      </a:r>
                      <a:r>
                        <a:rPr lang="uk-UA" sz="900" dirty="0">
                          <a:latin typeface="Comfortaa" pitchFamily="2" charset="0"/>
                        </a:rPr>
                        <a:t>каналу та оптимізованим протоколом подій </a:t>
                      </a:r>
                      <a:r>
                        <a:rPr lang="en-US" sz="900" dirty="0" err="1">
                          <a:latin typeface="Comfortaa" pitchFamily="2" charset="0"/>
                        </a:rPr>
                        <a:t>SignalR</a:t>
                      </a:r>
                      <a:r>
                        <a:rPr lang="en-US" sz="900" dirty="0">
                          <a:latin typeface="Comfortaa" pitchFamily="2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571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strike="noStrike" cap="none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Задачі дослідження</a:t>
                      </a:r>
                      <a:endParaRPr sz="900" u="none" strike="noStrike" cap="none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mfortaa" pitchFamily="2" charset="0"/>
                        </a:rPr>
                        <a:t>─ Аналіз підходів клієнтської розробки систем бронювання ресурсів</a:t>
                      </a:r>
                    </a:p>
                    <a:p>
                      <a:r>
                        <a:rPr lang="uk-UA" sz="900" dirty="0">
                          <a:latin typeface="Comfortaa" pitchFamily="2" charset="0"/>
                        </a:rPr>
                        <a:t>─ </a:t>
                      </a:r>
                      <a:r>
                        <a:rPr lang="uk-UA" sz="900" dirty="0" err="1">
                          <a:latin typeface="Comfortaa" pitchFamily="2" charset="0"/>
                        </a:rPr>
                        <a:t>Проєктування</a:t>
                      </a:r>
                      <a:r>
                        <a:rPr lang="uk-UA" sz="900" dirty="0">
                          <a:latin typeface="Comfortaa" pitchFamily="2" charset="0"/>
                        </a:rPr>
                        <a:t> модульної структури </a:t>
                      </a:r>
                      <a:r>
                        <a:rPr lang="en-US" sz="900" dirty="0">
                          <a:latin typeface="Comfortaa" pitchFamily="2" charset="0"/>
                        </a:rPr>
                        <a:t>Angular-</a:t>
                      </a:r>
                      <a:r>
                        <a:rPr lang="uk-UA" sz="900" dirty="0">
                          <a:latin typeface="Comfortaa" pitchFamily="2" charset="0"/>
                        </a:rPr>
                        <a:t>застосунка </a:t>
                      </a:r>
                    </a:p>
                    <a:p>
                      <a:r>
                        <a:rPr lang="uk-UA" sz="900" dirty="0">
                          <a:latin typeface="Comfortaa" pitchFamily="2" charset="0"/>
                        </a:rPr>
                        <a:t>─ Реалізація </a:t>
                      </a:r>
                      <a:r>
                        <a:rPr lang="en-US" sz="900" dirty="0">
                          <a:latin typeface="Comfortaa" pitchFamily="2" charset="0"/>
                        </a:rPr>
                        <a:t>REST </a:t>
                      </a:r>
                      <a:r>
                        <a:rPr lang="uk-UA" sz="900" dirty="0">
                          <a:latin typeface="Comfortaa" pitchFamily="2" charset="0"/>
                        </a:rPr>
                        <a:t>автентифікації та менеджера </a:t>
                      </a:r>
                      <a:r>
                        <a:rPr lang="uk-UA" sz="900" dirty="0" err="1">
                          <a:latin typeface="Comfortaa" pitchFamily="2" charset="0"/>
                        </a:rPr>
                        <a:t>бронювань</a:t>
                      </a:r>
                      <a:r>
                        <a:rPr lang="uk-UA" sz="900" dirty="0">
                          <a:latin typeface="Comfortaa" pitchFamily="2" charset="0"/>
                        </a:rPr>
                        <a:t> </a:t>
                      </a:r>
                    </a:p>
                    <a:p>
                      <a:r>
                        <a:rPr lang="uk-UA" sz="900" dirty="0">
                          <a:latin typeface="Comfortaa" pitchFamily="2" charset="0"/>
                        </a:rPr>
                        <a:t>─ Налаштування двостороннього обміну подіями через </a:t>
                      </a:r>
                      <a:r>
                        <a:rPr lang="en-US" sz="900" dirty="0" err="1">
                          <a:latin typeface="Comfortaa" pitchFamily="2" charset="0"/>
                        </a:rPr>
                        <a:t>SignalR</a:t>
                      </a:r>
                      <a:r>
                        <a:rPr lang="en-US" sz="900" dirty="0">
                          <a:latin typeface="Comfortaa" pitchFamily="2" charset="0"/>
                        </a:rPr>
                        <a:t> </a:t>
                      </a:r>
                    </a:p>
                    <a:p>
                      <a:r>
                        <a:rPr lang="en-US" sz="900" dirty="0">
                          <a:latin typeface="Comfortaa" pitchFamily="2" charset="0"/>
                        </a:rPr>
                        <a:t>─ </a:t>
                      </a:r>
                      <a:r>
                        <a:rPr lang="uk-UA" sz="900" dirty="0">
                          <a:latin typeface="Comfortaa" pitchFamily="2" charset="0"/>
                        </a:rPr>
                        <a:t>Розробка </a:t>
                      </a:r>
                      <a:r>
                        <a:rPr lang="en-US" sz="900" dirty="0">
                          <a:latin typeface="Comfortaa" pitchFamily="2" charset="0"/>
                        </a:rPr>
                        <a:t>drag and drop </a:t>
                      </a:r>
                      <a:r>
                        <a:rPr lang="uk-UA" sz="900" dirty="0">
                          <a:latin typeface="Comfortaa" pitchFamily="2" charset="0"/>
                        </a:rPr>
                        <a:t>механіки з </a:t>
                      </a:r>
                      <a:r>
                        <a:rPr lang="uk-UA" sz="900" dirty="0" err="1">
                          <a:latin typeface="Comfortaa" pitchFamily="2" charset="0"/>
                        </a:rPr>
                        <a:t>валідацією</a:t>
                      </a:r>
                      <a:r>
                        <a:rPr lang="uk-UA" sz="900" dirty="0">
                          <a:latin typeface="Comfortaa" pitchFamily="2" charset="0"/>
                        </a:rPr>
                        <a:t> </a:t>
                      </a:r>
                    </a:p>
                    <a:p>
                      <a:r>
                        <a:rPr lang="uk-UA" sz="900" dirty="0">
                          <a:latin typeface="Comfortaa" pitchFamily="2" charset="0"/>
                        </a:rPr>
                        <a:t>─ Реактивне оновлення та локальне </a:t>
                      </a:r>
                      <a:r>
                        <a:rPr lang="uk-UA" sz="900" dirty="0" err="1">
                          <a:latin typeface="Comfortaa" pitchFamily="2" charset="0"/>
                        </a:rPr>
                        <a:t>кешування</a:t>
                      </a:r>
                      <a:r>
                        <a:rPr lang="uk-UA" sz="900" dirty="0">
                          <a:latin typeface="Comfortaa" pitchFamily="2" charset="0"/>
                        </a:rPr>
                        <a:t> стану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5f642127f0_0_14"/>
          <p:cNvSpPr txBox="1">
            <a:spLocks noGrp="1"/>
          </p:cNvSpPr>
          <p:nvPr>
            <p:ph type="title"/>
          </p:nvPr>
        </p:nvSpPr>
        <p:spPr>
          <a:xfrm>
            <a:off x="710050" y="361275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Bef>
                <a:spcPts val="1200"/>
              </a:spcBef>
            </a:pPr>
            <a:r>
              <a:rPr lang="uk-UA" sz="1400" b="1" dirty="0">
                <a:latin typeface="Comfortaa"/>
                <a:ea typeface="Comfortaa"/>
                <a:cs typeface="Comfortaa"/>
                <a:sym typeface="Comfortaa"/>
              </a:rPr>
              <a:t>«</a:t>
            </a:r>
            <a:r>
              <a:rPr lang="ru-RU" sz="1400" b="1">
                <a:latin typeface="Comfortaa"/>
                <a:ea typeface="Comfortaa"/>
                <a:cs typeface="Comfortaa"/>
                <a:sym typeface="Comfortaa"/>
              </a:rPr>
              <a:t>Загальна арх</a:t>
            </a:r>
            <a:r>
              <a:rPr lang="uk-UA" sz="1400" b="1">
                <a:latin typeface="Comfortaa"/>
                <a:ea typeface="Comfortaa"/>
                <a:cs typeface="Comfortaa"/>
                <a:sym typeface="Comfortaa"/>
              </a:rPr>
              <a:t>ітектура системи</a:t>
            </a:r>
            <a:r>
              <a:rPr lang="en-US" sz="1400" b="1">
                <a:latin typeface="Comfortaa"/>
                <a:ea typeface="Comfortaa"/>
                <a:cs typeface="Comfortaa"/>
                <a:sym typeface="Comfortaa"/>
              </a:rPr>
              <a:t>»</a:t>
            </a:r>
            <a:endParaRPr sz="14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3" name="Google Shape;543;g35f642127f0_0_14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3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44" name="Google Shape;544;g35f642127f0_0_14"/>
          <p:cNvSpPr txBox="1"/>
          <p:nvPr/>
        </p:nvSpPr>
        <p:spPr>
          <a:xfrm>
            <a:off x="4267317" y="869921"/>
            <a:ext cx="4876683" cy="3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uk-UA" sz="1100" dirty="0">
                <a:latin typeface="Comfortaa" pitchFamily="2" charset="0"/>
              </a:rPr>
              <a:t>В межах бакалаврської кваліфікаційної роботи на факультеті комп’ютерних наук ХНУРЕ розроблено веб-сервіс бронювання ресурсів із багатошаровою архітектурою: </a:t>
            </a:r>
            <a:r>
              <a:rPr lang="en-US" sz="1100" dirty="0">
                <a:latin typeface="Comfortaa" pitchFamily="2" charset="0"/>
              </a:rPr>
              <a:t>Razor Pages </a:t>
            </a:r>
            <a:r>
              <a:rPr lang="uk-UA" sz="1100" dirty="0">
                <a:latin typeface="Comfortaa" pitchFamily="2" charset="0"/>
              </a:rPr>
              <a:t>та мобільний клієнт → </a:t>
            </a:r>
            <a:r>
              <a:rPr lang="en-US" sz="1100" dirty="0">
                <a:latin typeface="Comfortaa" pitchFamily="2" charset="0"/>
              </a:rPr>
              <a:t>API-gateway </a:t>
            </a:r>
            <a:r>
              <a:rPr lang="uk-UA" sz="1100" dirty="0">
                <a:latin typeface="Comfortaa" pitchFamily="2" charset="0"/>
              </a:rPr>
              <a:t>з </a:t>
            </a:r>
            <a:r>
              <a:rPr lang="en-US" sz="1100" dirty="0">
                <a:latin typeface="Comfortaa" pitchFamily="2" charset="0"/>
              </a:rPr>
              <a:t>JWT-</a:t>
            </a:r>
            <a:r>
              <a:rPr lang="uk-UA" sz="1100" dirty="0">
                <a:latin typeface="Comfortaa" pitchFamily="2" charset="0"/>
              </a:rPr>
              <a:t>перевіркою → </a:t>
            </a:r>
            <a:r>
              <a:rPr lang="uk-UA" sz="1100" dirty="0" err="1">
                <a:latin typeface="Comfortaa" pitchFamily="2" charset="0"/>
              </a:rPr>
              <a:t>мікросервіси</a:t>
            </a:r>
            <a:r>
              <a:rPr lang="uk-UA" sz="1100" dirty="0">
                <a:latin typeface="Comfortaa" pitchFamily="2" charset="0"/>
              </a:rPr>
              <a:t> .</a:t>
            </a:r>
            <a:r>
              <a:rPr lang="en-US" sz="1100" dirty="0">
                <a:latin typeface="Comfortaa" pitchFamily="2" charset="0"/>
              </a:rPr>
              <a:t>NET  </a:t>
            </a:r>
            <a:r>
              <a:rPr lang="uk-UA" sz="1100" dirty="0">
                <a:latin typeface="Comfortaa" pitchFamily="2" charset="0"/>
              </a:rPr>
              <a:t>на </a:t>
            </a:r>
            <a:r>
              <a:rPr lang="en-US" sz="1100" dirty="0">
                <a:latin typeface="Comfortaa" pitchFamily="2" charset="0"/>
              </a:rPr>
              <a:t>MySQL</a:t>
            </a:r>
            <a:r>
              <a:rPr lang="uk-UA" sz="1100" dirty="0">
                <a:latin typeface="Comfortaa" pitchFamily="2" charset="0"/>
              </a:rPr>
              <a:t>.</a:t>
            </a:r>
          </a:p>
          <a:p>
            <a:pPr lvl="0" algn="ctr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br>
              <a:rPr lang="uk-UA" sz="1100" dirty="0">
                <a:latin typeface="Comfortaa" pitchFamily="2" charset="0"/>
              </a:rPr>
            </a:br>
            <a:r>
              <a:rPr lang="uk-UA" sz="1100" dirty="0">
                <a:latin typeface="Comfortaa" pitchFamily="2" charset="0"/>
              </a:rPr>
              <a:t>Система забезпечує швидке бронювання й оплату, </a:t>
            </a:r>
            <a:r>
              <a:rPr lang="uk-UA" sz="1100" dirty="0" err="1">
                <a:latin typeface="Comfortaa" pitchFamily="2" charset="0"/>
              </a:rPr>
              <a:t>адмін</a:t>
            </a:r>
            <a:r>
              <a:rPr lang="uk-UA" sz="1100" dirty="0">
                <a:latin typeface="Comfortaa" pitchFamily="2" charset="0"/>
              </a:rPr>
              <a:t>-панель для керування користувачами та ресурсами, ієрархічні каталоги, ролі з тонкими правами доступу, а також асинхронні </a:t>
            </a:r>
            <a:r>
              <a:rPr lang="en-US" sz="1100" dirty="0">
                <a:latin typeface="Comfortaa" pitchFamily="2" charset="0"/>
              </a:rPr>
              <a:t>e-mail/SMS-</a:t>
            </a:r>
            <a:r>
              <a:rPr lang="uk-UA" sz="1100" dirty="0">
                <a:latin typeface="Comfortaa" pitchFamily="2" charset="0"/>
              </a:rPr>
              <a:t>сповіщення через брокер повідомлень.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59" y="966035"/>
            <a:ext cx="3571327" cy="35713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642127f0_0_24"/>
          <p:cNvSpPr txBox="1">
            <a:spLocks noGrp="1"/>
          </p:cNvSpPr>
          <p:nvPr>
            <p:ph type="title"/>
          </p:nvPr>
        </p:nvSpPr>
        <p:spPr>
          <a:xfrm>
            <a:off x="710050" y="361275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uk-UA" sz="1400" b="1" dirty="0">
                <a:latin typeface="Comfortaa"/>
                <a:ea typeface="Comfortaa"/>
                <a:cs typeface="Comfortaa"/>
                <a:sym typeface="Comfortaa"/>
              </a:rPr>
              <a:t>«Ієрархія компонентів</a:t>
            </a:r>
            <a:r>
              <a:rPr lang="en-US" sz="1400" b="1" dirty="0">
                <a:latin typeface="Comfortaa"/>
                <a:ea typeface="Comfortaa"/>
                <a:cs typeface="Comfortaa"/>
                <a:sym typeface="Comfortaa"/>
              </a:rPr>
              <a:t>»</a:t>
            </a:r>
            <a:endParaRPr sz="14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1" name="Google Shape;551;g35f642127f0_0_24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4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4" name="Google Shape;554;g35f642127f0_0_24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" name="Рисунок 6" descr="Изображение выглядит как диаграмма, текст, План, Прямоугольник&#10;&#10;Автоматически созданное описание"/>
          <p:cNvPicPr/>
          <p:nvPr/>
        </p:nvPicPr>
        <p:blipFill>
          <a:blip r:embed="rId3"/>
          <a:stretch>
            <a:fillRect/>
          </a:stretch>
        </p:blipFill>
        <p:spPr>
          <a:xfrm>
            <a:off x="153540" y="1544281"/>
            <a:ext cx="4416136" cy="2140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Прямоугольник 1"/>
          <p:cNvSpPr/>
          <p:nvPr/>
        </p:nvSpPr>
        <p:spPr>
          <a:xfrm>
            <a:off x="4666658" y="844929"/>
            <a:ext cx="4075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mfortaa" pitchFamily="2" charset="0"/>
              </a:rPr>
              <a:t>Account </a:t>
            </a:r>
            <a:r>
              <a:rPr lang="uk-UA" dirty="0">
                <a:latin typeface="Comfortaa" pitchFamily="2" charset="0"/>
              </a:rPr>
              <a:t>фіксує контактні дані партнера й пов’язує його з </a:t>
            </a:r>
            <a:r>
              <a:rPr lang="en-US" dirty="0">
                <a:latin typeface="Comfortaa" pitchFamily="2" charset="0"/>
              </a:rPr>
              <a:t>Product </a:t>
            </a:r>
            <a:r>
              <a:rPr lang="uk-UA" dirty="0">
                <a:latin typeface="Comfortaa" pitchFamily="2" charset="0"/>
              </a:rPr>
              <a:t>та з </a:t>
            </a:r>
            <a:r>
              <a:rPr lang="uk-UA" dirty="0" err="1">
                <a:latin typeface="Comfortaa" pitchFamily="2" charset="0"/>
              </a:rPr>
              <a:t>ціноутворювальними</a:t>
            </a:r>
            <a:r>
              <a:rPr lang="uk-UA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Contract-</a:t>
            </a:r>
            <a:r>
              <a:rPr lang="uk-UA" dirty="0" err="1">
                <a:latin typeface="Comfortaa" pitchFamily="2" charset="0"/>
              </a:rPr>
              <a:t>ами</a:t>
            </a:r>
            <a:r>
              <a:rPr lang="uk-UA" dirty="0">
                <a:latin typeface="Comfortaa" pitchFamily="2" charset="0"/>
              </a:rPr>
              <a:t>.</a:t>
            </a:r>
          </a:p>
          <a:p>
            <a:endParaRPr lang="uk-UA" dirty="0">
              <a:latin typeface="Comfortaa" pitchFamily="2" charset="0"/>
            </a:endParaRPr>
          </a:p>
          <a:p>
            <a:r>
              <a:rPr lang="en-US" dirty="0">
                <a:latin typeface="Comfortaa" pitchFamily="2" charset="0"/>
              </a:rPr>
              <a:t>Contract </a:t>
            </a:r>
            <a:r>
              <a:rPr lang="uk-UA" dirty="0">
                <a:latin typeface="Comfortaa" pitchFamily="2" charset="0"/>
              </a:rPr>
              <a:t>зберігає періоди продажу, </a:t>
            </a:r>
            <a:r>
              <a:rPr lang="uk-UA" dirty="0" err="1">
                <a:latin typeface="Comfortaa" pitchFamily="2" charset="0"/>
              </a:rPr>
              <a:t>прайс</a:t>
            </a:r>
            <a:r>
              <a:rPr lang="uk-UA" dirty="0">
                <a:latin typeface="Comfortaa" pitchFamily="2" charset="0"/>
              </a:rPr>
              <a:t> і залишки конкретного продукту; саме він підставляється в </a:t>
            </a:r>
            <a:r>
              <a:rPr lang="en-US" dirty="0">
                <a:latin typeface="Comfortaa" pitchFamily="2" charset="0"/>
              </a:rPr>
              <a:t>Booking, </a:t>
            </a:r>
            <a:r>
              <a:rPr lang="uk-UA" dirty="0">
                <a:latin typeface="Comfortaa" pitchFamily="2" charset="0"/>
              </a:rPr>
              <a:t>де формується замовлення з кількістю гостей, розрахованою ціною та додатковою інформацією.</a:t>
            </a:r>
          </a:p>
          <a:p>
            <a:endParaRPr lang="uk-UA" dirty="0">
              <a:latin typeface="Comfortaa" pitchFamily="2" charset="0"/>
            </a:endParaRPr>
          </a:p>
          <a:p>
            <a:r>
              <a:rPr lang="uk-UA" dirty="0">
                <a:latin typeface="Comfortaa" pitchFamily="2" charset="0"/>
              </a:rPr>
              <a:t>Для кожного </a:t>
            </a:r>
            <a:r>
              <a:rPr lang="en-US" dirty="0">
                <a:latin typeface="Comfortaa" pitchFamily="2" charset="0"/>
              </a:rPr>
              <a:t>Booking </a:t>
            </a:r>
            <a:r>
              <a:rPr lang="uk-UA" dirty="0">
                <a:latin typeface="Comfortaa" pitchFamily="2" charset="0"/>
              </a:rPr>
              <a:t>автоматично </a:t>
            </a:r>
          </a:p>
          <a:p>
            <a:r>
              <a:rPr lang="uk-UA" dirty="0">
                <a:latin typeface="Comfortaa" pitchFamily="2" charset="0"/>
              </a:rPr>
              <a:t>генеруються фінансові документи: рахунок-фактура і надходження оплати, що закриває повний життєвий цикл від ресурсу до грошей.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5f9cf5641d_0_65"/>
          <p:cNvSpPr txBox="1">
            <a:spLocks noGrp="1"/>
          </p:cNvSpPr>
          <p:nvPr>
            <p:ph type="title"/>
          </p:nvPr>
        </p:nvSpPr>
        <p:spPr>
          <a:xfrm>
            <a:off x="710050" y="361275"/>
            <a:ext cx="751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sz="1400" b="1">
                <a:latin typeface="Comfortaa"/>
                <a:ea typeface="Comfortaa"/>
                <a:cs typeface="Comfortaa"/>
                <a:sym typeface="Comfortaa"/>
              </a:rPr>
              <a:t>Основн</a:t>
            </a:r>
            <a:r>
              <a:rPr lang="uk-UA" sz="1400" b="1">
                <a:latin typeface="Comfortaa"/>
                <a:ea typeface="Comfortaa"/>
                <a:cs typeface="Comfortaa"/>
                <a:sym typeface="Comfortaa"/>
              </a:rPr>
              <a:t>і функції</a:t>
            </a:r>
            <a:endParaRPr sz="14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0" name="Google Shape;560;g35f9cf5641d_0_65"/>
          <p:cNvSpPr txBox="1">
            <a:spLocks noGrp="1"/>
          </p:cNvSpPr>
          <p:nvPr>
            <p:ph type="sldNum" idx="12"/>
          </p:nvPr>
        </p:nvSpPr>
        <p:spPr>
          <a:xfrm>
            <a:off x="8556784" y="47925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latin typeface="Comfortaa"/>
                <a:ea typeface="Comfortaa"/>
                <a:cs typeface="Comfortaa"/>
                <a:sym typeface="Comfortaa"/>
              </a:rPr>
              <a:t>5</a:t>
            </a:fld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" name="Рисунок 6" descr="Изображение выглядит как текст, диаграмма, снимок экрана, линия&#10;&#10;Автоматически созданное описание"/>
          <p:cNvPicPr/>
          <p:nvPr/>
        </p:nvPicPr>
        <p:blipFill rotWithShape="1">
          <a:blip r:embed="rId3"/>
          <a:srcRect t="4137"/>
          <a:stretch/>
        </p:blipFill>
        <p:spPr bwMode="auto">
          <a:xfrm>
            <a:off x="4575938" y="838201"/>
            <a:ext cx="3841875" cy="3830781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77786" y="1503019"/>
            <a:ext cx="407556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Реєстрація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та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авторизація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клієнта</a:t>
            </a:r>
            <a:endParaRPr lang="en-US" altLang="en-US" sz="1100" dirty="0">
              <a:solidFill>
                <a:schemeClr val="tx1"/>
              </a:solidFill>
              <a:latin typeface="Comfortaa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Перегляд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кімнат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і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послуг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відстеження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власних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спожитих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ресурсів</a:t>
            </a:r>
            <a:endParaRPr lang="en-US" altLang="en-US" sz="1100" dirty="0">
              <a:solidFill>
                <a:schemeClr val="tx1"/>
              </a:solidFill>
              <a:latin typeface="Comfortaa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Перегляд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і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редагування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власного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профілю</a:t>
            </a:r>
            <a:endParaRPr lang="en-US" altLang="en-US" sz="1100" dirty="0">
              <a:solidFill>
                <a:schemeClr val="tx1"/>
              </a:solidFill>
              <a:latin typeface="Comfortaa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Перегляд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додавання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та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видалення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кімнат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Перегляд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і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додавання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послуг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endParaRPr lang="ru-RU" altLang="en-US" sz="1100" dirty="0">
              <a:solidFill>
                <a:schemeClr val="tx1"/>
              </a:solidFill>
              <a:latin typeface="Comfortaa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Перегляд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клієнтів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детальної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інформації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про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них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та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всіх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користувачів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системи</a:t>
            </a:r>
            <a:r>
              <a:rPr lang="ru-RU" altLang="en-US" sz="1100" dirty="0">
                <a:solidFill>
                  <a:schemeClr val="tx1"/>
                </a:solidFill>
                <a:latin typeface="Comfortaa" pitchFamily="2" charset="0"/>
              </a:rPr>
              <a:t>.</a:t>
            </a:r>
            <a:endParaRPr lang="en-US" altLang="en-US" sz="1100" dirty="0">
              <a:solidFill>
                <a:schemeClr val="tx1"/>
              </a:solidFill>
              <a:latin typeface="Comfortaa" pitchFamily="2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Додавання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нових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адміністраторів</a:t>
            </a:r>
            <a:r>
              <a:rPr lang="ru-RU" altLang="en-US" sz="1100" dirty="0">
                <a:solidFill>
                  <a:schemeClr val="tx1"/>
                </a:solidFill>
                <a:latin typeface="Comfortaa" pitchFamily="2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Створення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резервних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копій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бази</a:t>
            </a:r>
            <a:r>
              <a:rPr lang="en-US" altLang="en-US" sz="1100" dirty="0">
                <a:solidFill>
                  <a:schemeClr val="tx1"/>
                </a:solidFill>
                <a:latin typeface="Comfortaa" pitchFamily="2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Comfortaa" pitchFamily="2" charset="0"/>
              </a:rPr>
              <a:t>дани</a:t>
            </a:r>
            <a:r>
              <a:rPr lang="ru-RU" altLang="en-US" sz="1100" dirty="0">
                <a:solidFill>
                  <a:schemeClr val="tx1"/>
                </a:solidFill>
                <a:latin typeface="Comfortaa" pitchFamily="2" charset="0"/>
              </a:rPr>
              <a:t>.</a:t>
            </a:r>
            <a:endParaRPr lang="en-US" altLang="en-US" sz="1100" dirty="0">
              <a:solidFill>
                <a:schemeClr val="tx1"/>
              </a:solidFill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42ca9631fb_0_3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76" name="Google Shape;576;g242ca9631fb_0_3"/>
          <p:cNvSpPr txBox="1"/>
          <p:nvPr/>
        </p:nvSpPr>
        <p:spPr>
          <a:xfrm>
            <a:off x="741325" y="953825"/>
            <a:ext cx="7551000" cy="3062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dirty="0">
                <a:latin typeface="Comfortaa" pitchFamily="2" charset="0"/>
              </a:rPr>
              <a:t>🎯 </a:t>
            </a:r>
            <a:r>
              <a:rPr lang="uk-UA" sz="1100" b="1" dirty="0">
                <a:latin typeface="Comfortaa" pitchFamily="2" charset="0"/>
              </a:rPr>
              <a:t>Мета:</a:t>
            </a:r>
            <a:br>
              <a:rPr lang="uk-UA" sz="1100" dirty="0">
                <a:latin typeface="Comfortaa" pitchFamily="2" charset="0"/>
              </a:rPr>
            </a:br>
            <a:r>
              <a:rPr lang="uk-UA" sz="1100" dirty="0">
                <a:latin typeface="Comfortaa" pitchFamily="2" charset="0"/>
              </a:rPr>
              <a:t>Збудувати </a:t>
            </a:r>
            <a:r>
              <a:rPr lang="en-US" sz="1100" dirty="0">
                <a:latin typeface="Comfortaa" pitchFamily="2" charset="0"/>
              </a:rPr>
              <a:t>Razor Pages </a:t>
            </a:r>
            <a:r>
              <a:rPr lang="uk-UA" sz="1100" dirty="0">
                <a:latin typeface="Comfortaa" pitchFamily="2" charset="0"/>
              </a:rPr>
              <a:t>для бронювання ресурсів з адаптивним </a:t>
            </a:r>
            <a:r>
              <a:rPr lang="en-US" sz="1100" dirty="0">
                <a:latin typeface="Comfortaa" pitchFamily="2" charset="0"/>
              </a:rPr>
              <a:t>UI, </a:t>
            </a:r>
            <a:r>
              <a:rPr lang="uk-UA" sz="1100" dirty="0">
                <a:latin typeface="Comfortaa" pitchFamily="2" charset="0"/>
              </a:rPr>
              <a:t>миттєвим оновленням доступності кімнат / послуг і повноцінною </a:t>
            </a:r>
            <a:r>
              <a:rPr lang="uk-UA" sz="1100" dirty="0" err="1">
                <a:latin typeface="Comfortaa" pitchFamily="2" charset="0"/>
              </a:rPr>
              <a:t>адмін</a:t>
            </a:r>
            <a:r>
              <a:rPr lang="uk-UA" sz="1100" dirty="0">
                <a:latin typeface="Comfortaa" pitchFamily="2" charset="0"/>
              </a:rPr>
              <a:t>-панеллю.</a:t>
            </a:r>
          </a:p>
          <a:p>
            <a:endParaRPr lang="uk-UA" sz="1100" dirty="0">
              <a:latin typeface="Comfortaa" pitchFamily="2" charset="0"/>
            </a:endParaRPr>
          </a:p>
          <a:p>
            <a:r>
              <a:rPr lang="uk-UA" sz="1100" dirty="0">
                <a:latin typeface="Comfortaa" pitchFamily="2" charset="0"/>
              </a:rPr>
              <a:t>⚠ </a:t>
            </a:r>
            <a:r>
              <a:rPr lang="uk-UA" sz="1100" b="1" dirty="0">
                <a:latin typeface="Comfortaa" pitchFamily="2" charset="0"/>
              </a:rPr>
              <a:t>Проблема:</a:t>
            </a:r>
            <a:br>
              <a:rPr lang="uk-UA" sz="1100" dirty="0">
                <a:latin typeface="Comfortaa" pitchFamily="2" charset="0"/>
              </a:rPr>
            </a:br>
            <a:r>
              <a:rPr lang="uk-UA" sz="1100" dirty="0">
                <a:latin typeface="Comfortaa" pitchFamily="2" charset="0"/>
              </a:rPr>
              <a:t>Існуючі сервіси розрізнені: немає єдиного каталогу ресурсів, реального-часу синхронізації та гнучкого контролю ролей, що призводить до конфліктів </a:t>
            </a:r>
            <a:r>
              <a:rPr lang="uk-UA" sz="1100" dirty="0" err="1">
                <a:latin typeface="Comfortaa" pitchFamily="2" charset="0"/>
              </a:rPr>
              <a:t>бронювань</a:t>
            </a:r>
            <a:r>
              <a:rPr lang="uk-UA" sz="1100" dirty="0">
                <a:latin typeface="Comfortaa" pitchFamily="2" charset="0"/>
              </a:rPr>
              <a:t> і складної підтримки.</a:t>
            </a:r>
          </a:p>
          <a:p>
            <a:endParaRPr lang="uk-UA" sz="1100" dirty="0">
              <a:latin typeface="Comfortaa" pitchFamily="2" charset="0"/>
            </a:endParaRPr>
          </a:p>
          <a:p>
            <a:r>
              <a:rPr lang="en-US" sz="1100" dirty="0">
                <a:latin typeface="Comfortaa" pitchFamily="2" charset="0"/>
              </a:rPr>
              <a:t>🛠 </a:t>
            </a:r>
            <a:r>
              <a:rPr lang="uk-UA" sz="1100" b="1" dirty="0">
                <a:latin typeface="Comfortaa" pitchFamily="2" charset="0"/>
              </a:rPr>
              <a:t>Що потрібно зробити:</a:t>
            </a:r>
            <a:endParaRPr lang="uk-UA" sz="1100" dirty="0">
              <a:latin typeface="Comfortaa" pitchFamily="2" charset="0"/>
            </a:endParaRPr>
          </a:p>
          <a:p>
            <a:r>
              <a:rPr lang="uk-UA" sz="1100" dirty="0">
                <a:latin typeface="Comfortaa" pitchFamily="2" charset="0"/>
              </a:rPr>
              <a:t>Спроектувати ієрархію </a:t>
            </a:r>
            <a:r>
              <a:rPr lang="en-US" sz="1100" dirty="0">
                <a:latin typeface="Comfortaa" pitchFamily="2" charset="0"/>
              </a:rPr>
              <a:t>UI → Service → REST / </a:t>
            </a:r>
            <a:r>
              <a:rPr lang="en-US" sz="1100" dirty="0" err="1">
                <a:latin typeface="Comfortaa" pitchFamily="2" charset="0"/>
              </a:rPr>
              <a:t>SignalR</a:t>
            </a:r>
            <a:r>
              <a:rPr lang="en-US" sz="1100" dirty="0">
                <a:latin typeface="Comfortaa" pitchFamily="2" charset="0"/>
              </a:rPr>
              <a:t> API</a:t>
            </a:r>
            <a:endParaRPr lang="uk-UA" sz="1100" dirty="0">
              <a:latin typeface="Comfortaa" pitchFamily="2" charset="0"/>
            </a:endParaRPr>
          </a:p>
          <a:p>
            <a:r>
              <a:rPr lang="uk-UA" sz="1100" dirty="0">
                <a:latin typeface="Comfortaa" pitchFamily="2" charset="0"/>
              </a:rPr>
              <a:t>Додати локальний кеш стану, </a:t>
            </a:r>
            <a:r>
              <a:rPr lang="en-US" sz="1100" dirty="0" err="1">
                <a:latin typeface="Comfortaa" pitchFamily="2" charset="0"/>
              </a:rPr>
              <a:t>RxJS</a:t>
            </a:r>
            <a:r>
              <a:rPr lang="en-US" sz="1100" dirty="0">
                <a:latin typeface="Comfortaa" pitchFamily="2" charset="0"/>
              </a:rPr>
              <a:t>-</a:t>
            </a:r>
            <a:r>
              <a:rPr lang="uk-UA" sz="1100" dirty="0">
                <a:latin typeface="Comfortaa" pitchFamily="2" charset="0"/>
              </a:rPr>
              <a:t>потоки та покрити критичні сценарії </a:t>
            </a:r>
            <a:r>
              <a:rPr lang="en-US" sz="1100" dirty="0">
                <a:latin typeface="Comfortaa" pitchFamily="2" charset="0"/>
              </a:rPr>
              <a:t>unit + e2e </a:t>
            </a:r>
            <a:r>
              <a:rPr lang="uk-UA" sz="1100" dirty="0">
                <a:latin typeface="Comfortaa" pitchFamily="2" charset="0"/>
              </a:rPr>
              <a:t>тестами.</a:t>
            </a:r>
          </a:p>
          <a:p>
            <a:r>
              <a:rPr lang="uk-UA" sz="1100" dirty="0">
                <a:latin typeface="Comfortaa" pitchFamily="2" charset="0"/>
              </a:rPr>
              <a:t>Запровадити систему ролей, </a:t>
            </a:r>
            <a:r>
              <a:rPr lang="uk-UA" sz="1100" dirty="0" err="1">
                <a:latin typeface="Comfortaa" pitchFamily="2" charset="0"/>
              </a:rPr>
              <a:t>дашборди</a:t>
            </a:r>
            <a:r>
              <a:rPr lang="uk-UA" sz="1100" dirty="0">
                <a:latin typeface="Comfortaa" pitchFamily="2" charset="0"/>
              </a:rPr>
              <a:t> й резервне копіювання через </a:t>
            </a:r>
            <a:r>
              <a:rPr lang="uk-UA" sz="1100" dirty="0" err="1">
                <a:latin typeface="Comfortaa" pitchFamily="2" charset="0"/>
              </a:rPr>
              <a:t>бекенд</a:t>
            </a:r>
            <a:r>
              <a:rPr lang="uk-UA" sz="1100" dirty="0">
                <a:latin typeface="Comfortaa" pitchFamily="2" charset="0"/>
              </a:rPr>
              <a:t>-сервіси.</a:t>
            </a:r>
          </a:p>
          <a:p>
            <a:endParaRPr lang="uk-UA" sz="1100" dirty="0">
              <a:latin typeface="Comfortaa" pitchFamily="2" charset="0"/>
            </a:endParaRPr>
          </a:p>
          <a:p>
            <a:r>
              <a:rPr lang="en-US" sz="1100" dirty="0">
                <a:latin typeface="Comfortaa" pitchFamily="2" charset="0"/>
              </a:rPr>
              <a:t>💡 </a:t>
            </a:r>
            <a:r>
              <a:rPr lang="uk-UA" sz="1100" b="1" dirty="0">
                <a:latin typeface="Comfortaa" pitchFamily="2" charset="0"/>
              </a:rPr>
              <a:t>Для чого:</a:t>
            </a:r>
            <a:br>
              <a:rPr lang="uk-UA" sz="1100" dirty="0">
                <a:latin typeface="Comfortaa" pitchFamily="2" charset="0"/>
              </a:rPr>
            </a:br>
            <a:r>
              <a:rPr lang="uk-UA" sz="1100" dirty="0">
                <a:latin typeface="Comfortaa" pitchFamily="2" charset="0"/>
              </a:rPr>
              <a:t>Щоб користувачі отримали безперервний, інтуїтивний процес бронювання, а команда — масшта­бовану, </a:t>
            </a:r>
            <a:r>
              <a:rPr lang="uk-UA" sz="1100" dirty="0" err="1">
                <a:latin typeface="Comfortaa" pitchFamily="2" charset="0"/>
              </a:rPr>
              <a:t>тестовану</a:t>
            </a:r>
            <a:r>
              <a:rPr lang="uk-UA" sz="1100" dirty="0">
                <a:latin typeface="Comfortaa" pitchFamily="2" charset="0"/>
              </a:rPr>
              <a:t> кодову базу, готову до швидкого додавання нових типів ресурсів і бізнес-функцій.</a:t>
            </a:r>
          </a:p>
        </p:txBody>
      </p:sp>
      <p:sp>
        <p:nvSpPr>
          <p:cNvPr id="577" name="Google Shape;577;g242ca9631fb_0_3"/>
          <p:cNvSpPr txBox="1"/>
          <p:nvPr/>
        </p:nvSpPr>
        <p:spPr>
          <a:xfrm>
            <a:off x="855875" y="427925"/>
            <a:ext cx="68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Постановка задачі</a:t>
            </a:r>
            <a:endParaRPr sz="1400" b="1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642127f0_0_10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83" name="Google Shape;583;g35f642127f0_0_10"/>
          <p:cNvSpPr txBox="1"/>
          <p:nvPr/>
        </p:nvSpPr>
        <p:spPr>
          <a:xfrm>
            <a:off x="855875" y="427925"/>
            <a:ext cx="68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1" i="0" u="none" strike="noStrike" cap="none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Скріношти</a:t>
            </a:r>
            <a:r>
              <a:rPr lang="uk-UA" sz="1400" b="1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проекту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986F3E-CCFC-4EF1-80FE-FC62559A9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0" y="828125"/>
            <a:ext cx="4901960" cy="2333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A82C81-5CC5-4A9F-9822-B6EF3DDCE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556" y="2030876"/>
            <a:ext cx="5855644" cy="2778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f642127f0_0_10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83" name="Google Shape;583;g35f642127f0_0_10"/>
          <p:cNvSpPr txBox="1"/>
          <p:nvPr/>
        </p:nvSpPr>
        <p:spPr>
          <a:xfrm>
            <a:off x="855875" y="427925"/>
            <a:ext cx="68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uk-UA" sz="1400" b="1" i="0" u="none" strike="noStrike" cap="none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Скріношти</a:t>
            </a:r>
            <a:r>
              <a:rPr lang="uk-UA" sz="1400" b="1" i="0" u="none" strike="noStrike" cap="none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коду </a:t>
            </a:r>
            <a:r>
              <a:rPr lang="uk-UA" sz="1400" b="1" i="0" u="none" strike="noStrike" cap="none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проєкту</a:t>
            </a:r>
            <a:endParaRPr sz="1400" b="0" i="0" u="none" strike="noStrike" cap="none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B01346-8784-42A3-9DAC-862D97CD0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4" y="828125"/>
            <a:ext cx="4868816" cy="26929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91744D-02FB-4FA5-842F-613165F1E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893" y="2237901"/>
            <a:ext cx="4538913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5f642127f0_0_205"/>
          <p:cNvSpPr txBox="1">
            <a:spLocks noGrp="1"/>
          </p:cNvSpPr>
          <p:nvPr>
            <p:ph type="sldNum" idx="12"/>
          </p:nvPr>
        </p:nvSpPr>
        <p:spPr>
          <a:xfrm>
            <a:off x="8556784" y="4809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94" name="Google Shape;594;g35f642127f0_0_205"/>
          <p:cNvSpPr txBox="1"/>
          <p:nvPr/>
        </p:nvSpPr>
        <p:spPr>
          <a:xfrm>
            <a:off x="855875" y="427925"/>
            <a:ext cx="68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b="1" dirty="0" err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Технології</a:t>
            </a:r>
            <a:endParaRPr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33773"/>
              </p:ext>
            </p:extLst>
          </p:nvPr>
        </p:nvGraphicFramePr>
        <p:xfrm>
          <a:off x="595745" y="1655041"/>
          <a:ext cx="8139546" cy="1706880"/>
        </p:xfrm>
        <a:graphic>
          <a:graphicData uri="http://schemas.openxmlformats.org/drawingml/2006/table">
            <a:tbl>
              <a:tblPr firstRow="1" bandRow="1">
                <a:tableStyleId>{44E24E99-5F0F-4588-BB2F-717D66CB1D21}</a:tableStyleId>
              </a:tblPr>
              <a:tblGrid>
                <a:gridCol w="4069773">
                  <a:extLst>
                    <a:ext uri="{9D8B030D-6E8A-4147-A177-3AD203B41FA5}">
                      <a16:colId xmlns:a16="http://schemas.microsoft.com/office/drawing/2014/main" val="3023855576"/>
                    </a:ext>
                  </a:extLst>
                </a:gridCol>
                <a:gridCol w="4069773">
                  <a:extLst>
                    <a:ext uri="{9D8B030D-6E8A-4147-A177-3AD203B41FA5}">
                      <a16:colId xmlns:a16="http://schemas.microsoft.com/office/drawing/2014/main" val="1633796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100" b="1" dirty="0">
                          <a:latin typeface="Comfortaa" pitchFamily="2" charset="0"/>
                        </a:rPr>
                        <a:t>Рівень / сфера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100" b="1" dirty="0">
                          <a:latin typeface="Comfortaa" pitchFamily="2" charset="0"/>
                        </a:rPr>
                        <a:t>Використані технології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84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100" b="0" dirty="0">
                          <a:latin typeface="Comfortaa" pitchFamily="2" charset="0"/>
                        </a:rPr>
                        <a:t>Клієнт (</a:t>
                      </a:r>
                      <a:r>
                        <a:rPr lang="en-US" sz="1100" b="0" dirty="0">
                          <a:latin typeface="Comfortaa" pitchFamily="2" charset="0"/>
                        </a:rPr>
                        <a:t>Frontend)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Comfortaa" pitchFamily="2" charset="0"/>
                        </a:rPr>
                        <a:t>Razor  Pages, JavaScript, HTML, CSS Sass, JSP, Bootstrap, Material Design, React JS, jQuery, Pug, Babel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4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100" b="0" dirty="0">
                          <a:latin typeface="Comfortaa" pitchFamily="2" charset="0"/>
                        </a:rPr>
                        <a:t>Сервер (</a:t>
                      </a:r>
                      <a:r>
                        <a:rPr lang="en-US" sz="1100" b="0" dirty="0">
                          <a:latin typeface="Comfortaa" pitchFamily="2" charset="0"/>
                        </a:rPr>
                        <a:t>Backend)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Comfortaa" pitchFamily="2" charset="0"/>
                        </a:rPr>
                        <a:t>ASP.NET Core 3.1 MVC, C#, Entity Framework Core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159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1100" b="0">
                          <a:latin typeface="Comfortaa" pitchFamily="2" charset="0"/>
                        </a:rPr>
                        <a:t>СУБД та проєктування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Comfortaa" pitchFamily="2" charset="0"/>
                        </a:rPr>
                        <a:t>MS SQL, MySQL Workbench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32490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1003</Words>
  <Application>Microsoft Office PowerPoint</Application>
  <PresentationFormat>Экран (16:9)</PresentationFormat>
  <Paragraphs>122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8" baseType="lpstr">
      <vt:lpstr>Merriweather Light</vt:lpstr>
      <vt:lpstr>Open Sans SemiBold</vt:lpstr>
      <vt:lpstr>Mako</vt:lpstr>
      <vt:lpstr>Open Sans</vt:lpstr>
      <vt:lpstr>Montserrat</vt:lpstr>
      <vt:lpstr>Vidaloka</vt:lpstr>
      <vt:lpstr>Crimson Text</vt:lpstr>
      <vt:lpstr>Times New Roman</vt:lpstr>
      <vt:lpstr>Arial</vt:lpstr>
      <vt:lpstr>Wingdings</vt:lpstr>
      <vt:lpstr>Josefin Sans</vt:lpstr>
      <vt:lpstr>Russo One</vt:lpstr>
      <vt:lpstr>Roboto Mono</vt:lpstr>
      <vt:lpstr>Comfortaa</vt:lpstr>
      <vt:lpstr>Lato</vt:lpstr>
      <vt:lpstr>Minimalist Business Slides XL by Slidesgo</vt:lpstr>
      <vt:lpstr>Презентация PowerPoint</vt:lpstr>
      <vt:lpstr>Загальна характеристика роботи</vt:lpstr>
      <vt:lpstr>«Загальна архітектура системи»</vt:lpstr>
      <vt:lpstr>«Ієрархія компонентів»</vt:lpstr>
      <vt:lpstr>Основні функції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    Дякую за увагу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Радионов</dc:creator>
  <cp:lastModifiedBy>Dmytro Vakhnenko</cp:lastModifiedBy>
  <cp:revision>18</cp:revision>
  <dcterms:modified xsi:type="dcterms:W3CDTF">2025-06-17T04:41:58Z</dcterms:modified>
</cp:coreProperties>
</file>