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9" r:id="rId11"/>
    <p:sldId id="271" r:id="rId12"/>
  </p:sldIdLst>
  <p:sldSz cx="9144000" cy="5143500" type="screen16x9"/>
  <p:notesSz cx="6858000" cy="9144000"/>
  <p:embeddedFontLst>
    <p:embeddedFont>
      <p:font typeface="Comfortaa" panose="020B0604020202020204" charset="0"/>
      <p:regular r:id="rId14"/>
      <p:bold r:id="rId15"/>
    </p:embeddedFont>
    <p:embeddedFont>
      <p:font typeface="Crimson Text" panose="020B0604020202020204" charset="0"/>
      <p:regular r:id="rId16"/>
      <p:bold r:id="rId17"/>
      <p:italic r:id="rId18"/>
      <p:boldItalic r:id="rId19"/>
    </p:embeddedFont>
    <p:embeddedFont>
      <p:font typeface="Josefin Sans" pitchFamily="2" charset="0"/>
      <p:regular r:id="rId20"/>
      <p:bold r:id="rId21"/>
    </p:embeddedFont>
    <p:embeddedFont>
      <p:font typeface="Lato" panose="020F0502020204030203" pitchFamily="34" charset="0"/>
      <p:regular r:id="rId22"/>
      <p:bold r:id="rId23"/>
      <p:italic r:id="rId24"/>
      <p:boldItalic r:id="rId25"/>
    </p:embeddedFont>
    <p:embeddedFont>
      <p:font typeface="Mako" panose="020B0604020202020204" charset="0"/>
      <p:regular r:id="rId26"/>
    </p:embeddedFont>
    <p:embeddedFont>
      <p:font typeface="Merriweather Light" panose="00000400000000000000" pitchFamily="2" charset="-52"/>
      <p:regular r:id="rId27"/>
      <p:bold r:id="rId28"/>
      <p:italic r:id="rId29"/>
      <p:boldItalic r:id="rId30"/>
    </p:embeddedFont>
    <p:embeddedFont>
      <p:font typeface="Montserrat" panose="00000500000000000000" pitchFamily="2" charset="-52"/>
      <p:regular r:id="rId31"/>
      <p:bold r:id="rId32"/>
      <p:italic r:id="rId33"/>
      <p:boldItalic r:id="rId34"/>
    </p:embeddedFont>
    <p:embeddedFont>
      <p:font typeface="Open Sans" panose="020B0606030504020204" pitchFamily="34" charset="0"/>
      <p:regular r:id="rId35"/>
      <p:bold r:id="rId36"/>
      <p:italic r:id="rId37"/>
      <p:boldItalic r:id="rId38"/>
    </p:embeddedFont>
    <p:embeddedFont>
      <p:font typeface="Open Sans SemiBold" panose="020B0706030804020204" pitchFamily="34" charset="0"/>
      <p:regular r:id="rId39"/>
      <p:bold r:id="rId40"/>
      <p:italic r:id="rId41"/>
      <p:boldItalic r:id="rId42"/>
    </p:embeddedFont>
    <p:embeddedFont>
      <p:font typeface="Roboto Mono" panose="020B0604020202020204" charset="0"/>
      <p:regular r:id="rId43"/>
      <p:bold r:id="rId44"/>
      <p:italic r:id="rId45"/>
      <p:boldItalic r:id="rId46"/>
    </p:embeddedFont>
    <p:embeddedFont>
      <p:font typeface="Russo One" panose="020B0604020202020204" charset="0"/>
      <p:regular r:id="rId47"/>
    </p:embeddedFont>
    <p:embeddedFont>
      <p:font typeface="Vidaloka" panose="020B0604020202020204" charset="0"/>
      <p:regular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1" roundtripDataSignature="AMtx7mj0KLh61foaPOrVPyYBwEfstuzs7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E24E99-5F0F-4588-BB2F-717D66CB1D21}">
  <a:tblStyle styleId="{44E24E99-5F0F-4588-BB2F-717D66CB1D2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4DF1AACF-E3D1-4405-93A7-34048600119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3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9" Type="http://schemas.openxmlformats.org/officeDocument/2006/relationships/font" Target="fonts/font26.fntdata"/><Relationship Id="rId21" Type="http://schemas.openxmlformats.org/officeDocument/2006/relationships/font" Target="fonts/font8.fntdata"/><Relationship Id="rId34" Type="http://schemas.openxmlformats.org/officeDocument/2006/relationships/font" Target="fonts/font21.fntdata"/><Relationship Id="rId42" Type="http://schemas.openxmlformats.org/officeDocument/2006/relationships/font" Target="fonts/font29.fntdata"/><Relationship Id="rId47" Type="http://schemas.openxmlformats.org/officeDocument/2006/relationships/font" Target="fonts/font34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9" Type="http://schemas.openxmlformats.org/officeDocument/2006/relationships/font" Target="fonts/font16.fntdata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font" Target="fonts/font24.fntdata"/><Relationship Id="rId40" Type="http://schemas.openxmlformats.org/officeDocument/2006/relationships/font" Target="fonts/font27.fntdata"/><Relationship Id="rId45" Type="http://schemas.openxmlformats.org/officeDocument/2006/relationships/font" Target="fonts/font32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4" Type="http://schemas.openxmlformats.org/officeDocument/2006/relationships/font" Target="fonts/font31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font" Target="fonts/font22.fntdata"/><Relationship Id="rId43" Type="http://schemas.openxmlformats.org/officeDocument/2006/relationships/font" Target="fonts/font30.fntdata"/><Relationship Id="rId48" Type="http://schemas.openxmlformats.org/officeDocument/2006/relationships/font" Target="fonts/font35.fntdata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38" Type="http://schemas.openxmlformats.org/officeDocument/2006/relationships/font" Target="fonts/font25.fntdata"/><Relationship Id="rId46" Type="http://schemas.openxmlformats.org/officeDocument/2006/relationships/font" Target="fonts/font33.fntdata"/><Relationship Id="rId20" Type="http://schemas.openxmlformats.org/officeDocument/2006/relationships/font" Target="fonts/font7.fntdata"/><Relationship Id="rId41" Type="http://schemas.openxmlformats.org/officeDocument/2006/relationships/font" Target="fonts/font28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font" Target="fonts/font23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mytro Vakhnenko" userId="e0c39a683537f654" providerId="LiveId" clId="{C3F11B18-31F3-451D-AE0E-5FF948A2CB61}"/>
    <pc:docChg chg="modSld">
      <pc:chgData name="Dmytro Vakhnenko" userId="e0c39a683537f654" providerId="LiveId" clId="{C3F11B18-31F3-451D-AE0E-5FF948A2CB61}" dt="2025-06-16T21:18:24.375" v="6" actId="20577"/>
      <pc:docMkLst>
        <pc:docMk/>
      </pc:docMkLst>
      <pc:sldChg chg="modSp mod">
        <pc:chgData name="Dmytro Vakhnenko" userId="e0c39a683537f654" providerId="LiveId" clId="{C3F11B18-31F3-451D-AE0E-5FF948A2CB61}" dt="2025-06-16T21:18:24.375" v="6" actId="20577"/>
        <pc:sldMkLst>
          <pc:docMk/>
          <pc:sldMk cId="0" sldId="256"/>
        </pc:sldMkLst>
        <pc:spChg chg="mod">
          <ac:chgData name="Dmytro Vakhnenko" userId="e0c39a683537f654" providerId="LiveId" clId="{C3F11B18-31F3-451D-AE0E-5FF948A2CB61}" dt="2025-06-16T21:18:24.375" v="6" actId="20577"/>
          <ac:spMkLst>
            <pc:docMk/>
            <pc:sldMk cId="0" sldId="256"/>
            <ac:spMk id="52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3" name="Google Shape;5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35f642127f0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7" name="Google Shape;627;g35f642127f0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242ca9631fb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2" name="Google Shape;642;g242ca9631fb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Доповідь закінчено, дякую за увагу!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ПРО АЛГОРИТМ ПРО ВСЯК ВИПАДОК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Що ми зробили: </a:t>
            </a:r>
            <a:r>
              <a:rPr lang="en">
                <a:solidFill>
                  <a:schemeClr val="dk1"/>
                </a:solidFill>
              </a:rPr>
              <a:t>Розроблено алгоритм пояснень, який на основі </a:t>
            </a:r>
            <a:r>
              <a:rPr lang="en" b="1">
                <a:solidFill>
                  <a:schemeClr val="dk1"/>
                </a:solidFill>
              </a:rPr>
              <a:t>часових логів</a:t>
            </a:r>
            <a:r>
              <a:rPr lang="en">
                <a:solidFill>
                  <a:schemeClr val="dk1"/>
                </a:solidFill>
              </a:rPr>
              <a:t> виявляє </a:t>
            </a:r>
            <a:r>
              <a:rPr lang="en" b="1">
                <a:solidFill>
                  <a:schemeClr val="dk1"/>
                </a:solidFill>
              </a:rPr>
              <a:t>повторювані дії користувача</a:t>
            </a:r>
            <a:r>
              <a:rPr lang="en">
                <a:solidFill>
                  <a:schemeClr val="dk1"/>
                </a:solidFill>
              </a:rPr>
              <a:t>, формує </a:t>
            </a:r>
            <a:r>
              <a:rPr lang="en" b="1">
                <a:solidFill>
                  <a:schemeClr val="dk1"/>
                </a:solidFill>
              </a:rPr>
              <a:t>причинно-наслідкові правила</a:t>
            </a:r>
            <a:r>
              <a:rPr lang="en">
                <a:solidFill>
                  <a:schemeClr val="dk1"/>
                </a:solidFill>
              </a:rPr>
              <a:t> та генерує </a:t>
            </a:r>
            <a:r>
              <a:rPr lang="en" b="1">
                <a:solidFill>
                  <a:schemeClr val="dk1"/>
                </a:solidFill>
              </a:rPr>
              <a:t>зрозумілі пояснення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Що нового:</a:t>
            </a:r>
            <a:endParaRPr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Пояснення формуються </a:t>
            </a:r>
            <a:r>
              <a:rPr lang="en" b="1">
                <a:solidFill>
                  <a:schemeClr val="dk1"/>
                </a:solidFill>
              </a:rPr>
              <a:t>не з внутрішньої логіки системи</a:t>
            </a:r>
            <a:r>
              <a:rPr lang="en">
                <a:solidFill>
                  <a:schemeClr val="dk1"/>
                </a:solidFill>
              </a:rPr>
              <a:t>, а з </a:t>
            </a:r>
            <a:r>
              <a:rPr lang="en" b="1">
                <a:solidFill>
                  <a:schemeClr val="dk1"/>
                </a:solidFill>
              </a:rPr>
              <a:t>поведінки самого користувача</a:t>
            </a:r>
            <a:endParaRPr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Використано </a:t>
            </a:r>
            <a:r>
              <a:rPr lang="en" b="1">
                <a:solidFill>
                  <a:schemeClr val="dk1"/>
                </a:solidFill>
              </a:rPr>
              <a:t>багаторівневу модель</a:t>
            </a:r>
            <a:r>
              <a:rPr lang="en">
                <a:solidFill>
                  <a:schemeClr val="dk1"/>
                </a:solidFill>
              </a:rPr>
              <a:t> як основу для структурування шаблонів і правил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Введено метрики </a:t>
            </a:r>
            <a:r>
              <a:rPr lang="en" b="1">
                <a:solidFill>
                  <a:schemeClr val="dk1"/>
                </a:solidFill>
              </a:rPr>
              <a:t>можливості (Π)</a:t>
            </a:r>
            <a:r>
              <a:rPr lang="en">
                <a:solidFill>
                  <a:schemeClr val="dk1"/>
                </a:solidFill>
              </a:rPr>
              <a:t> та </a:t>
            </a:r>
            <a:r>
              <a:rPr lang="en" b="1">
                <a:solidFill>
                  <a:schemeClr val="dk1"/>
                </a:solidFill>
              </a:rPr>
              <a:t>необхідності (N)</a:t>
            </a:r>
            <a:r>
              <a:rPr lang="en">
                <a:solidFill>
                  <a:schemeClr val="dk1"/>
                </a:solidFill>
              </a:rPr>
              <a:t> для ранжування шаблонів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Що показав експеримент:</a:t>
            </a:r>
            <a:endParaRPr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Алгоритм успішно виявляє </a:t>
            </a:r>
            <a:r>
              <a:rPr lang="en" b="1">
                <a:solidFill>
                  <a:schemeClr val="dk1"/>
                </a:solidFill>
              </a:rPr>
              <a:t>найінформативніші послідовності</a:t>
            </a:r>
            <a:r>
              <a:rPr lang="en">
                <a:solidFill>
                  <a:schemeClr val="dk1"/>
                </a:solidFill>
              </a:rPr>
              <a:t> (наприклад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view → click → purchase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Ми не тільки побачили патерни логів користувача, а і сформували </a:t>
            </a:r>
            <a:r>
              <a:rPr lang="en" b="1">
                <a:solidFill>
                  <a:schemeClr val="dk1"/>
                </a:solidFill>
              </a:rPr>
              <a:t>пояснення на їх основі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Приклад довів що модель можна використовувати в реальних рекомендаційних системах для покращення побудови пояснень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Яка користь для світу:</a:t>
            </a:r>
            <a:endParaRPr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b="1">
                <a:solidFill>
                  <a:schemeClr val="dk1"/>
                </a:solidFill>
              </a:rPr>
              <a:t>Користувач</a:t>
            </a:r>
            <a:r>
              <a:rPr lang="en">
                <a:solidFill>
                  <a:schemeClr val="dk1"/>
                </a:solidFill>
              </a:rPr>
              <a:t> отримує рекомендацію, яку може </a:t>
            </a:r>
            <a:r>
              <a:rPr lang="en" b="1">
                <a:solidFill>
                  <a:schemeClr val="dk1"/>
                </a:solidFill>
              </a:rPr>
              <a:t>зрозуміти і прийняти</a:t>
            </a:r>
            <a:endParaRPr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b="1">
                <a:solidFill>
                  <a:schemeClr val="dk1"/>
                </a:solidFill>
              </a:rPr>
              <a:t>Розробник</a:t>
            </a:r>
            <a:r>
              <a:rPr lang="en">
                <a:solidFill>
                  <a:schemeClr val="dk1"/>
                </a:solidFill>
              </a:rPr>
              <a:t> бачить реальні поведінкові правила, з врахуванням часових проміжків, і може </a:t>
            </a:r>
            <a:r>
              <a:rPr lang="en" b="1">
                <a:solidFill>
                  <a:schemeClr val="dk1"/>
                </a:solidFill>
              </a:rPr>
              <a:t>удосконалити логіку системи</a:t>
            </a:r>
            <a:endParaRPr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b="1">
                <a:solidFill>
                  <a:schemeClr val="dk1"/>
                </a:solidFill>
              </a:rPr>
              <a:t>Рекомендаційна система</a:t>
            </a:r>
            <a:r>
              <a:rPr lang="en">
                <a:solidFill>
                  <a:schemeClr val="dk1"/>
                </a:solidFill>
              </a:rPr>
              <a:t> стає більш </a:t>
            </a:r>
            <a:r>
              <a:rPr lang="en" b="1">
                <a:solidFill>
                  <a:schemeClr val="dk1"/>
                </a:solidFill>
              </a:rPr>
              <a:t>прозорою, персоналізованою і більш надійною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Отже: </a:t>
            </a:r>
            <a:r>
              <a:rPr lang="en">
                <a:solidFill>
                  <a:schemeClr val="dk1"/>
                </a:solidFill>
              </a:rPr>
              <a:t>Ми не просто навчили систему надавати рекомендації, ми навчили її </a:t>
            </a:r>
            <a:r>
              <a:rPr lang="en" b="1">
                <a:solidFill>
                  <a:schemeClr val="dk1"/>
                </a:solidFill>
              </a:rPr>
              <a:t>пояснювати</a:t>
            </a:r>
            <a:r>
              <a:rPr lang="en">
                <a:solidFill>
                  <a:schemeClr val="dk1"/>
                </a:solidFill>
              </a:rPr>
              <a:t>, чому вона вона рекомендує саме це враховуючи часові проміжки. Це ключ до довіри та розвитку сучасних рішень.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3" name="Google Shape;53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5f642127f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0" name="Google Shape;540;g35f642127f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35f642127f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8" name="Google Shape;548;g35f642127f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35f9cf5641d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7" name="Google Shape;557;g35f9cf5641d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242ca9631fb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3" name="Google Shape;573;g242ca9631fb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35f642127f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0" name="Google Shape;580;g35f642127f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5f642127f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9" name="Google Shape;589;g35f642127f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endParaRPr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35f642127f0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7" name="Google Shape;597;g35f642127f0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3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93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2" name="Google Shape;12;p9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" name="Google Shape;13;p93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" name="Google Shape;14;p9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" name="Google Shape;15;p93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9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4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2"/>
          <p:cNvSpPr txBox="1">
            <a:spLocks noGrp="1"/>
          </p:cNvSpPr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03" name="Google Shape;103;p102"/>
          <p:cNvSpPr txBox="1">
            <a:spLocks noGrp="1"/>
          </p:cNvSpPr>
          <p:nvPr>
            <p:ph type="subTitle" idx="1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04" name="Google Shape;104;p10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5" name="Google Shape;105;p10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6" name="Google Shape;106;p10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7" name="Google Shape;107;p10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8" name="Google Shape;108;p10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9" name="Google Shape;109;p10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0" name="Google Shape;110;p10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3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3" name="Google Shape;113;p103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endParaRPr/>
          </a:p>
        </p:txBody>
      </p:sp>
      <p:sp>
        <p:nvSpPr>
          <p:cNvPr id="114" name="Google Shape;114;p103"/>
          <p:cNvSpPr txBox="1">
            <a:spLocks noGrp="1"/>
          </p:cNvSpPr>
          <p:nvPr>
            <p:ph type="subTitle" idx="1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5" name="Google Shape;115;p10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6" name="Google Shape;116;p10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7" name="Google Shape;117;p10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8" name="Google Shape;118;p10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9" name="Google Shape;119;p10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4"/>
          <p:cNvSpPr txBox="1">
            <a:spLocks noGrp="1"/>
          </p:cNvSpPr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2" name="Google Shape;122;p104"/>
          <p:cNvSpPr txBox="1">
            <a:spLocks noGrp="1"/>
          </p:cNvSpPr>
          <p:nvPr>
            <p:ph type="title" idx="2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endParaRPr/>
          </a:p>
        </p:txBody>
      </p:sp>
      <p:sp>
        <p:nvSpPr>
          <p:cNvPr id="123" name="Google Shape;123;p104"/>
          <p:cNvSpPr txBox="1">
            <a:spLocks noGrp="1"/>
          </p:cNvSpPr>
          <p:nvPr>
            <p:ph type="subTitle" idx="1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4" name="Google Shape;124;p104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5" name="Google Shape;125;p104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6" name="Google Shape;126;p104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7" name="Google Shape;127;p104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8" name="Google Shape;128;p10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31" name="Google Shape;131;p10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2" name="Google Shape;132;p10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3" name="Google Shape;133;p10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6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Google Shape;135;p10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6" name="Google Shape;136;p10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7" name="Google Shape;137;p10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8" name="Google Shape;138;p10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" name="Google Shape;139;p10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0" name="Google Shape;140;p10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1" name="Google Shape;141;p10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0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07"/>
          <p:cNvSpPr txBox="1">
            <a:spLocks noGrp="1"/>
          </p:cNvSpPr>
          <p:nvPr>
            <p:ph type="subTitle" idx="1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46" name="Google Shape;146;p107"/>
          <p:cNvSpPr txBox="1">
            <a:spLocks noGrp="1"/>
          </p:cNvSpPr>
          <p:nvPr>
            <p:ph type="subTitle" idx="2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07"/>
          <p:cNvSpPr txBox="1">
            <a:spLocks noGrp="1"/>
          </p:cNvSpPr>
          <p:nvPr>
            <p:ph type="subTitle" idx="3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48" name="Google Shape;148;p107"/>
          <p:cNvSpPr txBox="1">
            <a:spLocks noGrp="1"/>
          </p:cNvSpPr>
          <p:nvPr>
            <p:ph type="subTitle" idx="4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9" name="Google Shape;149;p10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0" name="Google Shape;150;p10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1" name="Google Shape;151;p107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2" name="Google Shape;152;p10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7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8"/>
          <p:cNvSpPr txBox="1">
            <a:spLocks noGrp="1"/>
          </p:cNvSpPr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08"/>
          <p:cNvSpPr txBox="1">
            <a:spLocks noGrp="1"/>
          </p:cNvSpPr>
          <p:nvPr>
            <p:ph type="subTitle" idx="1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56" name="Google Shape;156;p108"/>
          <p:cNvSpPr txBox="1">
            <a:spLocks noGrp="1"/>
          </p:cNvSpPr>
          <p:nvPr>
            <p:ph type="subTitle" idx="2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08"/>
          <p:cNvSpPr txBox="1">
            <a:spLocks noGrp="1"/>
          </p:cNvSpPr>
          <p:nvPr>
            <p:ph type="subTitle" idx="3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58" name="Google Shape;158;p108"/>
          <p:cNvSpPr txBox="1">
            <a:spLocks noGrp="1"/>
          </p:cNvSpPr>
          <p:nvPr>
            <p:ph type="subTitle" idx="4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08"/>
          <p:cNvSpPr txBox="1">
            <a:spLocks noGrp="1"/>
          </p:cNvSpPr>
          <p:nvPr>
            <p:ph type="subTitle" idx="5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60" name="Google Shape;160;p108"/>
          <p:cNvSpPr txBox="1">
            <a:spLocks noGrp="1"/>
          </p:cNvSpPr>
          <p:nvPr>
            <p:ph type="subTitle" idx="6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08"/>
          <p:cNvSpPr txBox="1">
            <a:spLocks noGrp="1"/>
          </p:cNvSpPr>
          <p:nvPr>
            <p:ph type="subTitle" idx="7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62" name="Google Shape;162;p108"/>
          <p:cNvSpPr txBox="1">
            <a:spLocks noGrp="1"/>
          </p:cNvSpPr>
          <p:nvPr>
            <p:ph type="subTitle" idx="8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3" name="Google Shape;163;p10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4" name="Google Shape;164;p10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" name="Google Shape;165;p1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9"/>
          <p:cNvSpPr txBox="1">
            <a:spLocks noGrp="1"/>
          </p:cNvSpPr>
          <p:nvPr>
            <p:ph type="body" idx="1"/>
          </p:nvPr>
        </p:nvSpPr>
        <p:spPr>
          <a:xfrm>
            <a:off x="713225" y="441927"/>
            <a:ext cx="3557100" cy="9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>
            <a:endParaRPr/>
          </a:p>
        </p:txBody>
      </p:sp>
      <p:cxnSp>
        <p:nvCxnSpPr>
          <p:cNvPr id="168" name="Google Shape;168;p10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9" name="Google Shape;169;p10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0" name="Google Shape;170;p109"/>
          <p:cNvCxnSpPr/>
          <p:nvPr/>
        </p:nvCxnSpPr>
        <p:spPr>
          <a:xfrm rot="10800000" flipH="1">
            <a:off x="6144975" y="3103725"/>
            <a:ext cx="3118200" cy="22011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1" name="Google Shape;171;p10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8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3" name="Google Shape;173;p1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4" name="Google Shape;174;p1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5" name="Google Shape;175;p11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6" name="Google Shape;176;p11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7" name="Google Shape;177;p110"/>
          <p:cNvSpPr txBox="1">
            <a:spLocks noGrp="1"/>
          </p:cNvSpPr>
          <p:nvPr>
            <p:ph type="body" idx="1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78" name="Google Shape;178;p1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1"/>
          <p:cNvSpPr txBox="1">
            <a:spLocks noGrp="1"/>
          </p:cNvSpPr>
          <p:nvPr>
            <p:ph type="title" hasCustomPrompt="1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1" name="Google Shape;181;p111"/>
          <p:cNvSpPr txBox="1">
            <a:spLocks noGrp="1"/>
          </p:cNvSpPr>
          <p:nvPr>
            <p:ph type="subTitle" idx="1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82" name="Google Shape;182;p1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3" name="Google Shape;183;p1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4" name="Google Shape;184;p1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5" name="Google Shape;185;p1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6" name="Google Shape;186;p1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0" name="Google Shape;20;p9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" name="Google Shape;21;p9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" name="Google Shape;22;p9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" name="Google Shape;23;p9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CUSTOM_19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2"/>
          <p:cNvSpPr txBox="1">
            <a:spLocks noGrp="1"/>
          </p:cNvSpPr>
          <p:nvPr>
            <p:ph type="title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89" name="Google Shape;189;p112"/>
          <p:cNvSpPr txBox="1">
            <a:spLocks noGrp="1"/>
          </p:cNvSpPr>
          <p:nvPr>
            <p:ph type="subTitle" idx="1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90" name="Google Shape;190;p11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1" name="Google Shape;191;p11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2" name="Google Shape;192;p11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3" name="Google Shape;193;p11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4" name="Google Shape;194;p1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97" name="Google Shape;197;p1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8" name="Google Shape;198;p1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9" name="Google Shape;199;p113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0" name="Google Shape;200;p1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4"/>
          <p:cNvSpPr txBox="1">
            <a:spLocks noGrp="1"/>
          </p:cNvSpPr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3" name="Google Shape;203;p114"/>
          <p:cNvSpPr txBox="1">
            <a:spLocks noGrp="1"/>
          </p:cNvSpPr>
          <p:nvPr>
            <p:ph type="title" idx="2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endParaRPr/>
          </a:p>
        </p:txBody>
      </p:sp>
      <p:sp>
        <p:nvSpPr>
          <p:cNvPr id="204" name="Google Shape;204;p114"/>
          <p:cNvSpPr txBox="1">
            <a:spLocks noGrp="1"/>
          </p:cNvSpPr>
          <p:nvPr>
            <p:ph type="subTitle" idx="1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5" name="Google Shape;205;p1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6" name="Google Shape;206;p1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7" name="Google Shape;207;p114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8" name="Google Shape;208;p1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20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5"/>
          <p:cNvSpPr txBox="1">
            <a:spLocks noGrp="1"/>
          </p:cNvSpPr>
          <p:nvPr>
            <p:ph type="title"/>
          </p:nvPr>
        </p:nvSpPr>
        <p:spPr>
          <a:xfrm>
            <a:off x="4373850" y="944250"/>
            <a:ext cx="2475300" cy="6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1" name="Google Shape;211;p115"/>
          <p:cNvSpPr txBox="1">
            <a:spLocks noGrp="1"/>
          </p:cNvSpPr>
          <p:nvPr>
            <p:ph type="title" idx="2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endParaRPr/>
          </a:p>
        </p:txBody>
      </p:sp>
      <p:sp>
        <p:nvSpPr>
          <p:cNvPr id="212" name="Google Shape;212;p115"/>
          <p:cNvSpPr txBox="1">
            <a:spLocks noGrp="1"/>
          </p:cNvSpPr>
          <p:nvPr>
            <p:ph type="subTitle" idx="1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13" name="Google Shape;213;p1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4" name="Google Shape;214;p1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5" name="Google Shape;215;p115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6" name="Google Shape;216;p11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7" name="Google Shape;217;p11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8" name="Google Shape;218;p115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9" name="Google Shape;219;p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_1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6"/>
          <p:cNvSpPr txBox="1">
            <a:spLocks noGrp="1"/>
          </p:cNvSpPr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16"/>
          <p:cNvSpPr txBox="1">
            <a:spLocks noGrp="1"/>
          </p:cNvSpPr>
          <p:nvPr>
            <p:ph type="subTitle" idx="1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23" name="Google Shape;223;p1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4" name="Google Shape;224;p1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5" name="Google Shape;225;p116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6" name="Google Shape;226;p1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1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7"/>
          <p:cNvSpPr txBox="1">
            <a:spLocks noGrp="1"/>
          </p:cNvSpPr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17"/>
          <p:cNvSpPr txBox="1">
            <a:spLocks noGrp="1"/>
          </p:cNvSpPr>
          <p:nvPr>
            <p:ph type="subTitle" idx="1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30" name="Google Shape;230;p1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1" name="Google Shape;231;p1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2" name="Google Shape;232;p1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3" name="Google Shape;233;p1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4" name="Google Shape;234;p11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5" name="Google Shape;235;p11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6" name="Google Shape;236;p1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8"/>
          <p:cNvSpPr txBox="1">
            <a:spLocks noGrp="1"/>
          </p:cNvSpPr>
          <p:nvPr>
            <p:ph type="subTitle" idx="1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9" name="Google Shape;239;p118"/>
          <p:cNvSpPr txBox="1">
            <a:spLocks noGrp="1"/>
          </p:cNvSpPr>
          <p:nvPr>
            <p:ph type="subTitle" idx="2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18"/>
          <p:cNvSpPr txBox="1">
            <a:spLocks noGrp="1"/>
          </p:cNvSpPr>
          <p:nvPr>
            <p:ph type="subTitle" idx="3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1" name="Google Shape;241;p118"/>
          <p:cNvSpPr txBox="1">
            <a:spLocks noGrp="1"/>
          </p:cNvSpPr>
          <p:nvPr>
            <p:ph type="subTitle" idx="4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118"/>
          <p:cNvSpPr txBox="1">
            <a:spLocks noGrp="1"/>
          </p:cNvSpPr>
          <p:nvPr>
            <p:ph type="subTitle" idx="5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3" name="Google Shape;243;p118"/>
          <p:cNvSpPr txBox="1">
            <a:spLocks noGrp="1"/>
          </p:cNvSpPr>
          <p:nvPr>
            <p:ph type="subTitle" idx="6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11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45" name="Google Shape;245;p1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6" name="Google Shape;246;p1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7" name="Google Shape;247;p1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2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19"/>
          <p:cNvSpPr txBox="1">
            <a:spLocks noGrp="1"/>
          </p:cNvSpPr>
          <p:nvPr>
            <p:ph type="subTitle" idx="1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0" name="Google Shape;250;p119"/>
          <p:cNvSpPr txBox="1">
            <a:spLocks noGrp="1"/>
          </p:cNvSpPr>
          <p:nvPr>
            <p:ph type="subTitle" idx="2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119"/>
          <p:cNvSpPr txBox="1">
            <a:spLocks noGrp="1"/>
          </p:cNvSpPr>
          <p:nvPr>
            <p:ph type="subTitle" idx="3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2" name="Google Shape;252;p119"/>
          <p:cNvSpPr txBox="1">
            <a:spLocks noGrp="1"/>
          </p:cNvSpPr>
          <p:nvPr>
            <p:ph type="subTitle" idx="4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119"/>
          <p:cNvSpPr txBox="1">
            <a:spLocks noGrp="1"/>
          </p:cNvSpPr>
          <p:nvPr>
            <p:ph type="subTitle" idx="5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4" name="Google Shape;254;p119"/>
          <p:cNvSpPr txBox="1">
            <a:spLocks noGrp="1"/>
          </p:cNvSpPr>
          <p:nvPr>
            <p:ph type="subTitle" idx="6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119"/>
          <p:cNvSpPr txBox="1">
            <a:spLocks noGrp="1"/>
          </p:cNvSpPr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256" name="Google Shape;256;p119"/>
          <p:cNvSpPr txBox="1">
            <a:spLocks noGrp="1"/>
          </p:cNvSpPr>
          <p:nvPr>
            <p:ph type="subTitle" idx="7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7" name="Google Shape;257;p119"/>
          <p:cNvSpPr txBox="1">
            <a:spLocks noGrp="1"/>
          </p:cNvSpPr>
          <p:nvPr>
            <p:ph type="subTitle" idx="8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19"/>
          <p:cNvSpPr txBox="1">
            <a:spLocks noGrp="1"/>
          </p:cNvSpPr>
          <p:nvPr>
            <p:ph type="subTitle" idx="9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9" name="Google Shape;259;p119"/>
          <p:cNvSpPr txBox="1">
            <a:spLocks noGrp="1"/>
          </p:cNvSpPr>
          <p:nvPr>
            <p:ph type="subTitle" idx="13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19"/>
          <p:cNvSpPr txBox="1">
            <a:spLocks noGrp="1"/>
          </p:cNvSpPr>
          <p:nvPr>
            <p:ph type="subTitle" idx="14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1" name="Google Shape;261;p119"/>
          <p:cNvSpPr txBox="1">
            <a:spLocks noGrp="1"/>
          </p:cNvSpPr>
          <p:nvPr>
            <p:ph type="subTitle" idx="15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62" name="Google Shape;262;p1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3" name="Google Shape;263;p1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4" name="Google Shape;264;p11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5" name="Google Shape;265;p11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6" name="Google Shape;266;p1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4_2_1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20"/>
          <p:cNvSpPr txBox="1">
            <a:spLocks noGrp="1"/>
          </p:cNvSpPr>
          <p:nvPr>
            <p:ph type="subTitle" idx="1"/>
          </p:nvPr>
        </p:nvSpPr>
        <p:spPr>
          <a:xfrm>
            <a:off x="3718325" y="3294199"/>
            <a:ext cx="16428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9" name="Google Shape;269;p120"/>
          <p:cNvSpPr txBox="1">
            <a:spLocks noGrp="1"/>
          </p:cNvSpPr>
          <p:nvPr>
            <p:ph type="subTitle" idx="2"/>
          </p:nvPr>
        </p:nvSpPr>
        <p:spPr>
          <a:xfrm>
            <a:off x="3617675" y="3703897"/>
            <a:ext cx="184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20"/>
          <p:cNvSpPr txBox="1">
            <a:spLocks noGrp="1"/>
          </p:cNvSpPr>
          <p:nvPr>
            <p:ph type="subTitle" idx="3"/>
          </p:nvPr>
        </p:nvSpPr>
        <p:spPr>
          <a:xfrm>
            <a:off x="1328025" y="3294199"/>
            <a:ext cx="16428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1" name="Google Shape;271;p120"/>
          <p:cNvSpPr txBox="1">
            <a:spLocks noGrp="1"/>
          </p:cNvSpPr>
          <p:nvPr>
            <p:ph type="subTitle" idx="4"/>
          </p:nvPr>
        </p:nvSpPr>
        <p:spPr>
          <a:xfrm>
            <a:off x="1227426" y="3703897"/>
            <a:ext cx="184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72" name="Google Shape;272;p120"/>
          <p:cNvSpPr txBox="1">
            <a:spLocks noGrp="1"/>
          </p:cNvSpPr>
          <p:nvPr>
            <p:ph type="subTitle" idx="5"/>
          </p:nvPr>
        </p:nvSpPr>
        <p:spPr>
          <a:xfrm>
            <a:off x="6108550" y="3294199"/>
            <a:ext cx="16431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3" name="Google Shape;273;p120"/>
          <p:cNvSpPr txBox="1">
            <a:spLocks noGrp="1"/>
          </p:cNvSpPr>
          <p:nvPr>
            <p:ph type="subTitle" idx="6"/>
          </p:nvPr>
        </p:nvSpPr>
        <p:spPr>
          <a:xfrm>
            <a:off x="6008050" y="3703897"/>
            <a:ext cx="184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74" name="Google Shape;274;p12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75" name="Google Shape;275;p12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6" name="Google Shape;276;p12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7" name="Google Shape;277;p1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 -">
  <p:cSld name="CUSTOM_32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21"/>
          <p:cNvSpPr txBox="1">
            <a:spLocks noGrp="1"/>
          </p:cNvSpPr>
          <p:nvPr>
            <p:ph type="subTitle" idx="1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80" name="Google Shape;280;p121"/>
          <p:cNvSpPr txBox="1">
            <a:spLocks noGrp="1"/>
          </p:cNvSpPr>
          <p:nvPr>
            <p:ph type="subTitle" idx="2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121"/>
          <p:cNvSpPr txBox="1">
            <a:spLocks noGrp="1"/>
          </p:cNvSpPr>
          <p:nvPr>
            <p:ph type="subTitle" idx="3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82" name="Google Shape;282;p121"/>
          <p:cNvSpPr txBox="1">
            <a:spLocks noGrp="1"/>
          </p:cNvSpPr>
          <p:nvPr>
            <p:ph type="subTitle" idx="4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121"/>
          <p:cNvSpPr txBox="1">
            <a:spLocks noGrp="1"/>
          </p:cNvSpPr>
          <p:nvPr>
            <p:ph type="subTitle" idx="5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84" name="Google Shape;284;p121"/>
          <p:cNvSpPr txBox="1">
            <a:spLocks noGrp="1"/>
          </p:cNvSpPr>
          <p:nvPr>
            <p:ph type="subTitle" idx="6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121"/>
          <p:cNvSpPr txBox="1">
            <a:spLocks noGrp="1"/>
          </p:cNvSpPr>
          <p:nvPr>
            <p:ph type="subTitle" idx="7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86" name="Google Shape;286;p121"/>
          <p:cNvSpPr txBox="1">
            <a:spLocks noGrp="1"/>
          </p:cNvSpPr>
          <p:nvPr>
            <p:ph type="subTitle" idx="8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121"/>
          <p:cNvSpPr txBox="1">
            <a:spLocks noGrp="1"/>
          </p:cNvSpPr>
          <p:nvPr>
            <p:ph type="subTitle" idx="9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88" name="Google Shape;288;p121"/>
          <p:cNvSpPr txBox="1">
            <a:spLocks noGrp="1"/>
          </p:cNvSpPr>
          <p:nvPr>
            <p:ph type="subTitle" idx="13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121"/>
          <p:cNvSpPr txBox="1">
            <a:spLocks noGrp="1"/>
          </p:cNvSpPr>
          <p:nvPr>
            <p:ph type="subTitle" idx="14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90" name="Google Shape;290;p121"/>
          <p:cNvSpPr txBox="1">
            <a:spLocks noGrp="1"/>
          </p:cNvSpPr>
          <p:nvPr>
            <p:ph type="subTitle" idx="15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12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92" name="Google Shape;292;p1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3" name="Google Shape;293;p1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4" name="Google Shape;294;p1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5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7" name="Google Shape;27;p95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5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9" name="Google Shape;29;p95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5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1" name="Google Shape;31;p95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5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3" name="Google Shape;33;p95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5"/>
          <p:cNvSpPr txBox="1">
            <a:spLocks noGrp="1"/>
          </p:cNvSpPr>
          <p:nvPr>
            <p:ph type="title" idx="9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95"/>
          <p:cNvSpPr txBox="1">
            <a:spLocks noGrp="1"/>
          </p:cNvSpPr>
          <p:nvPr>
            <p:ph type="title" idx="13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95"/>
          <p:cNvSpPr txBox="1">
            <a:spLocks noGrp="1"/>
          </p:cNvSpPr>
          <p:nvPr>
            <p:ph type="title" idx="14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95"/>
          <p:cNvSpPr txBox="1">
            <a:spLocks noGrp="1"/>
          </p:cNvSpPr>
          <p:nvPr>
            <p:ph type="title" idx="15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38" name="Google Shape;38;p9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" name="Google Shape;39;p9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33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22"/>
          <p:cNvSpPr txBox="1">
            <a:spLocks noGrp="1"/>
          </p:cNvSpPr>
          <p:nvPr>
            <p:ph type="subTitle" idx="1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97" name="Google Shape;297;p122"/>
          <p:cNvSpPr txBox="1">
            <a:spLocks noGrp="1"/>
          </p:cNvSpPr>
          <p:nvPr>
            <p:ph type="subTitle" idx="2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122"/>
          <p:cNvSpPr txBox="1">
            <a:spLocks noGrp="1"/>
          </p:cNvSpPr>
          <p:nvPr>
            <p:ph type="subTitle" idx="3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99" name="Google Shape;299;p122"/>
          <p:cNvSpPr txBox="1">
            <a:spLocks noGrp="1"/>
          </p:cNvSpPr>
          <p:nvPr>
            <p:ph type="subTitle" idx="4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122"/>
          <p:cNvSpPr txBox="1">
            <a:spLocks noGrp="1"/>
          </p:cNvSpPr>
          <p:nvPr>
            <p:ph type="subTitle" idx="5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1" name="Google Shape;301;p122"/>
          <p:cNvSpPr txBox="1">
            <a:spLocks noGrp="1"/>
          </p:cNvSpPr>
          <p:nvPr>
            <p:ph type="subTitle" idx="6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22"/>
          <p:cNvSpPr txBox="1">
            <a:spLocks noGrp="1"/>
          </p:cNvSpPr>
          <p:nvPr>
            <p:ph type="subTitle" idx="7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3" name="Google Shape;303;p122"/>
          <p:cNvSpPr txBox="1">
            <a:spLocks noGrp="1"/>
          </p:cNvSpPr>
          <p:nvPr>
            <p:ph type="subTitle" idx="8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122"/>
          <p:cNvSpPr txBox="1">
            <a:spLocks noGrp="1"/>
          </p:cNvSpPr>
          <p:nvPr>
            <p:ph type="subTitle" idx="9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5" name="Google Shape;305;p122"/>
          <p:cNvSpPr txBox="1">
            <a:spLocks noGrp="1"/>
          </p:cNvSpPr>
          <p:nvPr>
            <p:ph type="subTitle" idx="13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22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07" name="Google Shape;307;p1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8" name="Google Shape;308;p1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9" name="Google Shape;309;p12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0" name="Google Shape;310;p12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1" name="Google Shape;311;p1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23"/>
          <p:cNvSpPr txBox="1">
            <a:spLocks noGrp="1"/>
          </p:cNvSpPr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314" name="Google Shape;314;p1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5" name="Google Shape;315;p1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6" name="Google Shape;316;p123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7" name="Google Shape;317;p123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8" name="Google Shape;318;p1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34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24"/>
          <p:cNvSpPr txBox="1">
            <a:spLocks noGrp="1"/>
          </p:cNvSpPr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321" name="Google Shape;321;p1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2" name="Google Shape;322;p1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3" name="Google Shape;323;p12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4" name="Google Shape;324;p12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5" name="Google Shape;325;p12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6" name="Google Shape;326;p12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7" name="Google Shape;327;p1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35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25"/>
          <p:cNvSpPr txBox="1">
            <a:spLocks noGrp="1"/>
          </p:cNvSpPr>
          <p:nvPr>
            <p:ph type="subTitle" idx="1"/>
          </p:nvPr>
        </p:nvSpPr>
        <p:spPr>
          <a:xfrm>
            <a:off x="4916850" y="1894200"/>
            <a:ext cx="23160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30" name="Google Shape;330;p125"/>
          <p:cNvSpPr txBox="1">
            <a:spLocks noGrp="1"/>
          </p:cNvSpPr>
          <p:nvPr>
            <p:ph type="subTitle" idx="2"/>
          </p:nvPr>
        </p:nvSpPr>
        <p:spPr>
          <a:xfrm>
            <a:off x="5058900" y="2296473"/>
            <a:ext cx="2031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125"/>
          <p:cNvSpPr txBox="1">
            <a:spLocks noGrp="1"/>
          </p:cNvSpPr>
          <p:nvPr>
            <p:ph type="subTitle" idx="3"/>
          </p:nvPr>
        </p:nvSpPr>
        <p:spPr>
          <a:xfrm>
            <a:off x="1911150" y="1894200"/>
            <a:ext cx="23160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32" name="Google Shape;332;p125"/>
          <p:cNvSpPr txBox="1">
            <a:spLocks noGrp="1"/>
          </p:cNvSpPr>
          <p:nvPr>
            <p:ph type="subTitle" idx="4"/>
          </p:nvPr>
        </p:nvSpPr>
        <p:spPr>
          <a:xfrm>
            <a:off x="2053300" y="2296473"/>
            <a:ext cx="2031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125"/>
          <p:cNvSpPr txBox="1">
            <a:spLocks noGrp="1"/>
          </p:cNvSpPr>
          <p:nvPr>
            <p:ph type="subTitle" idx="5"/>
          </p:nvPr>
        </p:nvSpPr>
        <p:spPr>
          <a:xfrm>
            <a:off x="4916850" y="3528902"/>
            <a:ext cx="23160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34" name="Google Shape;334;p125"/>
          <p:cNvSpPr txBox="1">
            <a:spLocks noGrp="1"/>
          </p:cNvSpPr>
          <p:nvPr>
            <p:ph type="subTitle" idx="6"/>
          </p:nvPr>
        </p:nvSpPr>
        <p:spPr>
          <a:xfrm>
            <a:off x="5058900" y="3923733"/>
            <a:ext cx="2031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125"/>
          <p:cNvSpPr txBox="1">
            <a:spLocks noGrp="1"/>
          </p:cNvSpPr>
          <p:nvPr>
            <p:ph type="subTitle" idx="7"/>
          </p:nvPr>
        </p:nvSpPr>
        <p:spPr>
          <a:xfrm>
            <a:off x="1911150" y="3528902"/>
            <a:ext cx="23160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36" name="Google Shape;336;p125"/>
          <p:cNvSpPr txBox="1">
            <a:spLocks noGrp="1"/>
          </p:cNvSpPr>
          <p:nvPr>
            <p:ph type="subTitle" idx="8"/>
          </p:nvPr>
        </p:nvSpPr>
        <p:spPr>
          <a:xfrm>
            <a:off x="2053200" y="3923733"/>
            <a:ext cx="2031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12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38" name="Google Shape;338;p1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9" name="Google Shape;339;p1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0" name="Google Shape;340;p1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36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6"/>
          <p:cNvSpPr txBox="1">
            <a:spLocks noGrp="1"/>
          </p:cNvSpPr>
          <p:nvPr>
            <p:ph type="subTitle" idx="1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3" name="Google Shape;343;p126"/>
          <p:cNvSpPr txBox="1">
            <a:spLocks noGrp="1"/>
          </p:cNvSpPr>
          <p:nvPr>
            <p:ph type="subTitle" idx="2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126"/>
          <p:cNvSpPr txBox="1">
            <a:spLocks noGrp="1"/>
          </p:cNvSpPr>
          <p:nvPr>
            <p:ph type="subTitle" idx="3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5" name="Google Shape;345;p126"/>
          <p:cNvSpPr txBox="1">
            <a:spLocks noGrp="1"/>
          </p:cNvSpPr>
          <p:nvPr>
            <p:ph type="subTitle" idx="4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126"/>
          <p:cNvSpPr txBox="1">
            <a:spLocks noGrp="1"/>
          </p:cNvSpPr>
          <p:nvPr>
            <p:ph type="subTitle" idx="5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7" name="Google Shape;347;p126"/>
          <p:cNvSpPr txBox="1">
            <a:spLocks noGrp="1"/>
          </p:cNvSpPr>
          <p:nvPr>
            <p:ph type="subTitle" idx="6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12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49" name="Google Shape;349;p1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" name="Google Shape;350;p1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1" name="Google Shape;351;p126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2" name="Google Shape;352;p1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CUSTOM_23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4" name="Google Shape;354;p1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5" name="Google Shape;355;p1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6" name="Google Shape;356;p12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7" name="Google Shape;357;p12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8" name="Google Shape;358;p12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9" name="Google Shape;359;p12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0" name="Google Shape;360;p127"/>
          <p:cNvSpPr txBox="1">
            <a:spLocks noGrp="1"/>
          </p:cNvSpPr>
          <p:nvPr>
            <p:ph type="title"/>
          </p:nvPr>
        </p:nvSpPr>
        <p:spPr>
          <a:xfrm>
            <a:off x="2780100" y="445025"/>
            <a:ext cx="3583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127"/>
          <p:cNvSpPr txBox="1">
            <a:spLocks noGrp="1"/>
          </p:cNvSpPr>
          <p:nvPr>
            <p:ph type="subTitle" idx="1"/>
          </p:nvPr>
        </p:nvSpPr>
        <p:spPr>
          <a:xfrm>
            <a:off x="5306650" y="1710190"/>
            <a:ext cx="24861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62" name="Google Shape;362;p127"/>
          <p:cNvSpPr txBox="1">
            <a:spLocks noGrp="1"/>
          </p:cNvSpPr>
          <p:nvPr>
            <p:ph type="subTitle" idx="2"/>
          </p:nvPr>
        </p:nvSpPr>
        <p:spPr>
          <a:xfrm>
            <a:off x="5306650" y="211121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127"/>
          <p:cNvSpPr txBox="1">
            <a:spLocks noGrp="1"/>
          </p:cNvSpPr>
          <p:nvPr>
            <p:ph type="subTitle" idx="3"/>
          </p:nvPr>
        </p:nvSpPr>
        <p:spPr>
          <a:xfrm>
            <a:off x="1351250" y="1710190"/>
            <a:ext cx="24861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64" name="Google Shape;364;p127"/>
          <p:cNvSpPr txBox="1">
            <a:spLocks noGrp="1"/>
          </p:cNvSpPr>
          <p:nvPr>
            <p:ph type="subTitle" idx="4"/>
          </p:nvPr>
        </p:nvSpPr>
        <p:spPr>
          <a:xfrm>
            <a:off x="1351250" y="211121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127"/>
          <p:cNvSpPr txBox="1">
            <a:spLocks noGrp="1"/>
          </p:cNvSpPr>
          <p:nvPr>
            <p:ph type="subTitle" idx="5"/>
          </p:nvPr>
        </p:nvSpPr>
        <p:spPr>
          <a:xfrm>
            <a:off x="5306650" y="3552118"/>
            <a:ext cx="24861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66" name="Google Shape;366;p127"/>
          <p:cNvSpPr txBox="1">
            <a:spLocks noGrp="1"/>
          </p:cNvSpPr>
          <p:nvPr>
            <p:ph type="subTitle" idx="6"/>
          </p:nvPr>
        </p:nvSpPr>
        <p:spPr>
          <a:xfrm>
            <a:off x="5306650" y="394648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127"/>
          <p:cNvSpPr txBox="1">
            <a:spLocks noGrp="1"/>
          </p:cNvSpPr>
          <p:nvPr>
            <p:ph type="subTitle" idx="7"/>
          </p:nvPr>
        </p:nvSpPr>
        <p:spPr>
          <a:xfrm>
            <a:off x="1351250" y="3552118"/>
            <a:ext cx="24861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68" name="Google Shape;368;p127"/>
          <p:cNvSpPr txBox="1">
            <a:spLocks noGrp="1"/>
          </p:cNvSpPr>
          <p:nvPr>
            <p:ph type="subTitle" idx="8"/>
          </p:nvPr>
        </p:nvSpPr>
        <p:spPr>
          <a:xfrm>
            <a:off x="1351300" y="394648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127"/>
          <p:cNvSpPr txBox="1">
            <a:spLocks noGrp="1"/>
          </p:cNvSpPr>
          <p:nvPr>
            <p:ph type="title" idx="9"/>
          </p:nvPr>
        </p:nvSpPr>
        <p:spPr>
          <a:xfrm>
            <a:off x="1351250" y="1131425"/>
            <a:ext cx="24861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0" name="Google Shape;370;p127"/>
          <p:cNvSpPr txBox="1">
            <a:spLocks noGrp="1"/>
          </p:cNvSpPr>
          <p:nvPr>
            <p:ph type="title" idx="13"/>
          </p:nvPr>
        </p:nvSpPr>
        <p:spPr>
          <a:xfrm>
            <a:off x="5306650" y="1131425"/>
            <a:ext cx="24861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1" name="Google Shape;371;p127"/>
          <p:cNvSpPr txBox="1">
            <a:spLocks noGrp="1"/>
          </p:cNvSpPr>
          <p:nvPr>
            <p:ph type="title" idx="14"/>
          </p:nvPr>
        </p:nvSpPr>
        <p:spPr>
          <a:xfrm>
            <a:off x="1351300" y="2964563"/>
            <a:ext cx="24861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2" name="Google Shape;372;p127"/>
          <p:cNvSpPr txBox="1">
            <a:spLocks noGrp="1"/>
          </p:cNvSpPr>
          <p:nvPr>
            <p:ph type="title" idx="15"/>
          </p:nvPr>
        </p:nvSpPr>
        <p:spPr>
          <a:xfrm>
            <a:off x="5306650" y="2964563"/>
            <a:ext cx="24861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3" name="Google Shape;373;p1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CUSTOM_5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28"/>
          <p:cNvSpPr txBox="1">
            <a:spLocks noGrp="1"/>
          </p:cNvSpPr>
          <p:nvPr>
            <p:ph type="subTitle" idx="1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76" name="Google Shape;376;p128"/>
          <p:cNvSpPr txBox="1">
            <a:spLocks noGrp="1"/>
          </p:cNvSpPr>
          <p:nvPr>
            <p:ph type="subTitle" idx="2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128"/>
          <p:cNvSpPr txBox="1">
            <a:spLocks noGrp="1"/>
          </p:cNvSpPr>
          <p:nvPr>
            <p:ph type="subTitle" idx="3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78" name="Google Shape;378;p128"/>
          <p:cNvSpPr txBox="1">
            <a:spLocks noGrp="1"/>
          </p:cNvSpPr>
          <p:nvPr>
            <p:ph type="subTitle" idx="4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128"/>
          <p:cNvSpPr txBox="1">
            <a:spLocks noGrp="1"/>
          </p:cNvSpPr>
          <p:nvPr>
            <p:ph type="subTitle" idx="5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80" name="Google Shape;380;p128"/>
          <p:cNvSpPr txBox="1">
            <a:spLocks noGrp="1"/>
          </p:cNvSpPr>
          <p:nvPr>
            <p:ph type="subTitle" idx="6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128"/>
          <p:cNvSpPr txBox="1">
            <a:spLocks noGrp="1"/>
          </p:cNvSpPr>
          <p:nvPr>
            <p:ph type="subTitle" idx="7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82" name="Google Shape;382;p128"/>
          <p:cNvSpPr txBox="1">
            <a:spLocks noGrp="1"/>
          </p:cNvSpPr>
          <p:nvPr>
            <p:ph type="subTitle" idx="8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12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84" name="Google Shape;384;p1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5" name="Google Shape;385;p1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6" name="Google Shape;386;p1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26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8" name="Google Shape;388;p1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9" name="Google Shape;389;p1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0" name="Google Shape;390;p12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1" name="Google Shape;391;p12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2" name="Google Shape;392;p12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3" name="Google Shape;393;p12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4" name="Google Shape;394;p129"/>
          <p:cNvSpPr txBox="1">
            <a:spLocks noGrp="1"/>
          </p:cNvSpPr>
          <p:nvPr>
            <p:ph type="subTitle" idx="1"/>
          </p:nvPr>
        </p:nvSpPr>
        <p:spPr>
          <a:xfrm>
            <a:off x="728750" y="1112872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95" name="Google Shape;395;p129"/>
          <p:cNvSpPr txBox="1">
            <a:spLocks noGrp="1"/>
          </p:cNvSpPr>
          <p:nvPr>
            <p:ph type="subTitle" idx="2"/>
          </p:nvPr>
        </p:nvSpPr>
        <p:spPr>
          <a:xfrm>
            <a:off x="728762" y="1515149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129"/>
          <p:cNvSpPr txBox="1">
            <a:spLocks noGrp="1"/>
          </p:cNvSpPr>
          <p:nvPr>
            <p:ph type="subTitle" idx="3"/>
          </p:nvPr>
        </p:nvSpPr>
        <p:spPr>
          <a:xfrm>
            <a:off x="728750" y="2036386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97" name="Google Shape;397;p129"/>
          <p:cNvSpPr txBox="1">
            <a:spLocks noGrp="1"/>
          </p:cNvSpPr>
          <p:nvPr>
            <p:ph type="subTitle" idx="4"/>
          </p:nvPr>
        </p:nvSpPr>
        <p:spPr>
          <a:xfrm>
            <a:off x="728762" y="2445160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129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399" name="Google Shape;399;p129"/>
          <p:cNvSpPr txBox="1">
            <a:spLocks noGrp="1"/>
          </p:cNvSpPr>
          <p:nvPr>
            <p:ph type="subTitle" idx="5"/>
          </p:nvPr>
        </p:nvSpPr>
        <p:spPr>
          <a:xfrm>
            <a:off x="728750" y="2997225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00" name="Google Shape;400;p129"/>
          <p:cNvSpPr txBox="1">
            <a:spLocks noGrp="1"/>
          </p:cNvSpPr>
          <p:nvPr>
            <p:ph type="subTitle" idx="6"/>
          </p:nvPr>
        </p:nvSpPr>
        <p:spPr>
          <a:xfrm>
            <a:off x="728762" y="3405999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1" name="Google Shape;401;p1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6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30"/>
          <p:cNvSpPr txBox="1">
            <a:spLocks noGrp="1"/>
          </p:cNvSpPr>
          <p:nvPr>
            <p:ph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404" name="Google Shape;404;p130"/>
          <p:cNvSpPr txBox="1">
            <a:spLocks noGrp="1"/>
          </p:cNvSpPr>
          <p:nvPr>
            <p:ph type="subTitle" idx="1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130"/>
          <p:cNvSpPr txBox="1">
            <a:spLocks noGrp="1"/>
          </p:cNvSpPr>
          <p:nvPr>
            <p:ph type="title" idx="2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406" name="Google Shape;406;p130"/>
          <p:cNvSpPr txBox="1">
            <a:spLocks noGrp="1"/>
          </p:cNvSpPr>
          <p:nvPr>
            <p:ph type="subTitle" idx="3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7" name="Google Shape;407;p130"/>
          <p:cNvSpPr txBox="1">
            <a:spLocks noGrp="1"/>
          </p:cNvSpPr>
          <p:nvPr>
            <p:ph type="title" idx="4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408" name="Google Shape;408;p130"/>
          <p:cNvSpPr txBox="1">
            <a:spLocks noGrp="1"/>
          </p:cNvSpPr>
          <p:nvPr>
            <p:ph type="subTitle" idx="5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09" name="Google Shape;409;p1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0" name="Google Shape;410;p1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1" name="Google Shape;411;p1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28"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31"/>
          <p:cNvSpPr txBox="1">
            <a:spLocks noGrp="1"/>
          </p:cNvSpPr>
          <p:nvPr>
            <p:ph type="subTitle" idx="1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14" name="Google Shape;414;p131"/>
          <p:cNvSpPr txBox="1">
            <a:spLocks noGrp="1"/>
          </p:cNvSpPr>
          <p:nvPr>
            <p:ph type="subTitle" idx="2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5" name="Google Shape;415;p131"/>
          <p:cNvSpPr txBox="1">
            <a:spLocks noGrp="1"/>
          </p:cNvSpPr>
          <p:nvPr>
            <p:ph type="subTitle" idx="3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16" name="Google Shape;416;p131"/>
          <p:cNvSpPr txBox="1">
            <a:spLocks noGrp="1"/>
          </p:cNvSpPr>
          <p:nvPr>
            <p:ph type="subTitle" idx="4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7" name="Google Shape;417;p131"/>
          <p:cNvSpPr txBox="1">
            <a:spLocks noGrp="1"/>
          </p:cNvSpPr>
          <p:nvPr>
            <p:ph type="subTitle" idx="5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18" name="Google Shape;418;p131"/>
          <p:cNvSpPr txBox="1">
            <a:spLocks noGrp="1"/>
          </p:cNvSpPr>
          <p:nvPr>
            <p:ph type="subTitle" idx="6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19" name="Google Shape;419;p1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0" name="Google Shape;420;p1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1" name="Google Shape;421;p13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2" name="Google Shape;422;p13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3" name="Google Shape;423;p131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4" name="Google Shape;424;p131"/>
          <p:cNvSpPr txBox="1">
            <a:spLocks noGrp="1"/>
          </p:cNvSpPr>
          <p:nvPr>
            <p:ph type="title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425" name="Google Shape;425;p131"/>
          <p:cNvSpPr txBox="1">
            <a:spLocks noGrp="1"/>
          </p:cNvSpPr>
          <p:nvPr>
            <p:ph type="title" idx="7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426" name="Google Shape;426;p131"/>
          <p:cNvSpPr txBox="1">
            <a:spLocks noGrp="1"/>
          </p:cNvSpPr>
          <p:nvPr>
            <p:ph type="title" idx="8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427" name="Google Shape;427;p1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6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" name="Google Shape;43;p96"/>
          <p:cNvSpPr txBox="1">
            <a:spLocks noGrp="1"/>
          </p:cNvSpPr>
          <p:nvPr>
            <p:ph type="title" idx="2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44" name="Google Shape;44;p96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6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96"/>
          <p:cNvSpPr txBox="1">
            <a:spLocks noGrp="1"/>
          </p:cNvSpPr>
          <p:nvPr>
            <p:ph type="title" idx="4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47" name="Google Shape;47;p96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6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9" name="Google Shape;49;p96"/>
          <p:cNvSpPr txBox="1">
            <a:spLocks noGrp="1"/>
          </p:cNvSpPr>
          <p:nvPr>
            <p:ph type="title" idx="7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50" name="Google Shape;50;p96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6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2" name="Google Shape;52;p96"/>
          <p:cNvSpPr txBox="1">
            <a:spLocks noGrp="1"/>
          </p:cNvSpPr>
          <p:nvPr>
            <p:ph type="title" idx="13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53" name="Google Shape;53;p96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6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5" name="Google Shape;55;p96"/>
          <p:cNvSpPr txBox="1">
            <a:spLocks noGrp="1"/>
          </p:cNvSpPr>
          <p:nvPr>
            <p:ph type="title" idx="16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56" name="Google Shape;56;p96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6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96"/>
          <p:cNvSpPr txBox="1">
            <a:spLocks noGrp="1"/>
          </p:cNvSpPr>
          <p:nvPr>
            <p:ph type="title" idx="19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59" name="Google Shape;59;p96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6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61" name="Google Shape;61;p9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9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" name="Google Shape;63;p9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4" name="Google Shape;64;p9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" name="Google Shape;65;p9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7_1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32"/>
          <p:cNvSpPr txBox="1">
            <a:spLocks noGrp="1"/>
          </p:cNvSpPr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132"/>
          <p:cNvSpPr txBox="1">
            <a:spLocks noGrp="1"/>
          </p:cNvSpPr>
          <p:nvPr>
            <p:ph type="subTitle" idx="1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31" name="Google Shape;431;p1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2" name="Google Shape;432;p1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3" name="Google Shape;433;p1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7_2"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33"/>
          <p:cNvSpPr txBox="1">
            <a:spLocks noGrp="1"/>
          </p:cNvSpPr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436" name="Google Shape;436;p133"/>
          <p:cNvSpPr txBox="1">
            <a:spLocks noGrp="1"/>
          </p:cNvSpPr>
          <p:nvPr>
            <p:ph type="subTitle" idx="1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cxnSp>
        <p:nvCxnSpPr>
          <p:cNvPr id="437" name="Google Shape;437;p1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8" name="Google Shape;438;p1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9" name="Google Shape;439;p1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8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34"/>
          <p:cNvSpPr txBox="1">
            <a:spLocks noGrp="1"/>
          </p:cNvSpPr>
          <p:nvPr>
            <p:ph type="subTitle" idx="1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2" name="Google Shape;442;p13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443" name="Google Shape;443;p1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4" name="Google Shape;444;p1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5" name="Google Shape;445;p134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6" name="Google Shape;446;p1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9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8" name="Google Shape;448;p13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9" name="Google Shape;449;p13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0" name="Google Shape;450;p135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1" name="Google Shape;451;p13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2" name="Google Shape;452;p13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3" name="Google Shape;453;p135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4" name="Google Shape;454;p135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455" name="Google Shape;455;p135"/>
          <p:cNvSpPr txBox="1">
            <a:spLocks noGrp="1"/>
          </p:cNvSpPr>
          <p:nvPr>
            <p:ph type="subTitle" idx="1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6" name="Google Shape;456;p135"/>
          <p:cNvSpPr txBox="1">
            <a:spLocks noGrp="1"/>
          </p:cNvSpPr>
          <p:nvPr>
            <p:ph type="subTitle" idx="2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7" name="Google Shape;457;p1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9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36"/>
          <p:cNvSpPr txBox="1">
            <a:spLocks noGrp="1"/>
          </p:cNvSpPr>
          <p:nvPr>
            <p:ph type="subTitle" idx="1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60" name="Google Shape;460;p136"/>
          <p:cNvSpPr txBox="1">
            <a:spLocks noGrp="1"/>
          </p:cNvSpPr>
          <p:nvPr>
            <p:ph type="subTitle" idx="2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136"/>
          <p:cNvSpPr txBox="1">
            <a:spLocks noGrp="1"/>
          </p:cNvSpPr>
          <p:nvPr>
            <p:ph type="subTitle" idx="3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62" name="Google Shape;462;p136"/>
          <p:cNvSpPr txBox="1">
            <a:spLocks noGrp="1"/>
          </p:cNvSpPr>
          <p:nvPr>
            <p:ph type="subTitle" idx="4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13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464" name="Google Shape;464;p1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5" name="Google Shape;465;p1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6" name="Google Shape;466;p1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CUSTOM_31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37"/>
          <p:cNvSpPr txBox="1">
            <a:spLocks noGrp="1"/>
          </p:cNvSpPr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469" name="Google Shape;469;p137"/>
          <p:cNvSpPr txBox="1">
            <a:spLocks noGrp="1"/>
          </p:cNvSpPr>
          <p:nvPr>
            <p:ph type="subTitle" idx="1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70" name="Google Shape;470;p137"/>
          <p:cNvSpPr txBox="1">
            <a:spLocks noGrp="1"/>
          </p:cNvSpPr>
          <p:nvPr>
            <p:ph type="subTitle" idx="2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1" name="Google Shape;471;p137"/>
          <p:cNvSpPr txBox="1">
            <a:spLocks noGrp="1"/>
          </p:cNvSpPr>
          <p:nvPr>
            <p:ph type="subTitle" idx="3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72" name="Google Shape;472;p137"/>
          <p:cNvSpPr txBox="1">
            <a:spLocks noGrp="1"/>
          </p:cNvSpPr>
          <p:nvPr>
            <p:ph type="subTitle" idx="4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3" name="Google Shape;473;p137"/>
          <p:cNvSpPr txBox="1">
            <a:spLocks noGrp="1"/>
          </p:cNvSpPr>
          <p:nvPr>
            <p:ph type="subTitle" idx="5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74" name="Google Shape;474;p137"/>
          <p:cNvSpPr txBox="1">
            <a:spLocks noGrp="1"/>
          </p:cNvSpPr>
          <p:nvPr>
            <p:ph type="subTitle" idx="6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75" name="Google Shape;475;p13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6" name="Google Shape;476;p13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7" name="Google Shape;477;p13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8" name="Google Shape;478;p13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9" name="Google Shape;479;p1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38"/>
          <p:cNvSpPr txBox="1">
            <a:spLocks noGrp="1"/>
          </p:cNvSpPr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82" name="Google Shape;482;p138"/>
          <p:cNvSpPr txBox="1">
            <a:spLocks noGrp="1"/>
          </p:cNvSpPr>
          <p:nvPr>
            <p:ph type="subTitle" idx="1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138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lang="en" sz="1100" b="1" i="0" u="none" strike="noStrike" cap="none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100" b="1" i="0" u="none" strike="noStrike" cap="none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100" b="1" i="0" u="none" strike="noStrike" cap="none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84" name="Google Shape;484;p13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5" name="Google Shape;485;p138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6" name="Google Shape;486;p13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7" name="Google Shape;487;p138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8" name="Google Shape;488;p1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39"/>
          <p:cNvSpPr txBox="1">
            <a:spLocks noGrp="1"/>
          </p:cNvSpPr>
          <p:nvPr>
            <p:ph type="subTitle" idx="1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91" name="Google Shape;491;p139"/>
          <p:cNvSpPr txBox="1">
            <a:spLocks noGrp="1"/>
          </p:cNvSpPr>
          <p:nvPr>
            <p:ph type="subTitle" idx="2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algn="l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2" name="Google Shape;492;p13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93" name="Google Shape;493;p13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4" name="Google Shape;494;p13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5" name="Google Shape;495;p1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1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9" name="Google Shape;499;p14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0" name="Google Shape;500;p14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1" name="Google Shape;501;p1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7"/>
          <p:cNvSpPr txBox="1">
            <a:spLocks noGrp="1"/>
          </p:cNvSpPr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68" name="Google Shape;68;p97"/>
          <p:cNvSpPr txBox="1">
            <a:spLocks noGrp="1"/>
          </p:cNvSpPr>
          <p:nvPr>
            <p:ph type="subTitle" idx="1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9" name="Google Shape;69;p9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0" name="Google Shape;70;p9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1" name="Google Shape;71;p9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3" name="Google Shape;503;p14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4" name="Google Shape;504;p14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5" name="Google Shape;505;p146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6" name="Google Shape;506;p146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7" name="Google Shape;507;p1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9" name="Google Shape;509;p14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0" name="Google Shape;510;p14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1" name="Google Shape;511;p147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2" name="Google Shape;512;p14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4" name="Google Shape;514;p14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5" name="Google Shape;515;p14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6" name="Google Shape;516;p14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7" name="Google Shape;517;p14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8" name="Google Shape;518;p148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9" name="Google Shape;519;p148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0" name="Google Shape;520;p1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2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8"/>
          <p:cNvSpPr txBox="1">
            <a:spLocks noGrp="1"/>
          </p:cNvSpPr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74" name="Google Shape;74;p98"/>
          <p:cNvSpPr txBox="1">
            <a:spLocks noGrp="1"/>
          </p:cNvSpPr>
          <p:nvPr>
            <p:ph type="subTitle" idx="1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75" name="Google Shape;75;p9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6" name="Google Shape;76;p9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7" name="Google Shape;77;p98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" name="Google Shape;78;p98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p9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9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9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83" name="Google Shape;83;p9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4" name="Google Shape;84;p9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5" name="Google Shape;85;p9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6" name="Google Shape;86;p9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3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0"/>
          <p:cNvSpPr txBox="1">
            <a:spLocks noGrp="1"/>
          </p:cNvSpPr>
          <p:nvPr>
            <p:ph type="subTitle" idx="1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100"/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90" name="Google Shape;90;p10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1" name="Google Shape;91;p10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2" name="Google Shape;92;p10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3" name="Google Shape;93;p10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4" name="Google Shape;94;p1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01"/>
          <p:cNvSpPr txBox="1">
            <a:spLocks noGrp="1"/>
          </p:cNvSpPr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97" name="Google Shape;97;p101"/>
          <p:cNvSpPr txBox="1">
            <a:spLocks noGrp="1"/>
          </p:cNvSpPr>
          <p:nvPr>
            <p:ph type="subTitle" idx="1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98" name="Google Shape;98;p10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9" name="Google Shape;99;p10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" name="Google Shape;100;p10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2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9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"/>
          <p:cNvSpPr txBox="1">
            <a:spLocks noGrp="1"/>
          </p:cNvSpPr>
          <p:nvPr>
            <p:ph type="subTitle" idx="1"/>
          </p:nvPr>
        </p:nvSpPr>
        <p:spPr>
          <a:xfrm>
            <a:off x="290950" y="3330400"/>
            <a:ext cx="2035800" cy="7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Викона</a:t>
            </a:r>
            <a:r>
              <a:rPr lang="ru-RU" sz="1400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в</a:t>
            </a:r>
            <a:r>
              <a:rPr lang="en" sz="1400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: </a:t>
            </a:r>
            <a:endParaRPr sz="1400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>
              <a:buClr>
                <a:schemeClr val="dk1"/>
              </a:buClr>
              <a:buSzPts val="1400"/>
            </a:pPr>
            <a:r>
              <a:rPr lang="en" sz="1400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ст.гр. </a:t>
            </a:r>
            <a:r>
              <a:rPr lang="ru-RU" sz="1400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ПЗПІ-</a:t>
            </a:r>
            <a:r>
              <a:rPr lang="en-US" sz="1400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21</a:t>
            </a:r>
            <a:r>
              <a:rPr lang="ru-RU" sz="1400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-</a:t>
            </a:r>
            <a:r>
              <a:rPr lang="en-US" sz="1400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3</a:t>
            </a:r>
            <a:r>
              <a:rPr lang="ru-RU" sz="1400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</a:p>
          <a:p>
            <a:pPr marL="0" lvl="0" indent="0" algn="l">
              <a:buClr>
                <a:schemeClr val="dk1"/>
              </a:buClr>
              <a:buSzPts val="1400"/>
            </a:pPr>
            <a:r>
              <a:rPr lang="uk-UA" sz="1400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Вахненко Д.О.</a:t>
            </a:r>
            <a:br>
              <a:rPr lang="en" sz="1400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</a:br>
            <a:endParaRPr sz="1400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26" name="Google Shape;526;p1"/>
          <p:cNvSpPr txBox="1"/>
          <p:nvPr/>
        </p:nvSpPr>
        <p:spPr>
          <a:xfrm>
            <a:off x="1147050" y="2171288"/>
            <a:ext cx="68499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>
              <a:buSzPts val="2000"/>
            </a:pPr>
            <a:r>
              <a:rPr lang="en" sz="1600" b="1" i="0" u="none" strike="noStrike" cap="none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«</a:t>
            </a:r>
            <a:r>
              <a:rPr lang="en-US" sz="1600" b="1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Web-</a:t>
            </a:r>
            <a:r>
              <a:rPr lang="ru-RU" sz="1600" b="1" dirty="0" err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сервіс</a:t>
            </a:r>
            <a:r>
              <a:rPr lang="ru-RU" sz="1600" b="1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для </a:t>
            </a:r>
            <a:r>
              <a:rPr lang="ru-RU" sz="1600" b="1" dirty="0" err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бронювання</a:t>
            </a:r>
            <a:r>
              <a:rPr lang="ru-RU" sz="1600" b="1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ru-RU" sz="16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житла</a:t>
            </a:r>
            <a:r>
              <a:rPr lang="en" sz="1600" b="1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»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1"/>
          <p:cNvSpPr txBox="1"/>
          <p:nvPr/>
        </p:nvSpPr>
        <p:spPr>
          <a:xfrm>
            <a:off x="658550" y="605725"/>
            <a:ext cx="7924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К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валіфікаційна робота</a:t>
            </a:r>
            <a:endParaRPr sz="1400" b="0" i="0" u="none" strike="noStrike" cap="none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На тему:</a:t>
            </a:r>
            <a:endParaRPr sz="1400" b="0" i="0" u="none" strike="noStrike" cap="none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28" name="Google Shape;528;p1"/>
          <p:cNvSpPr txBox="1"/>
          <p:nvPr/>
        </p:nvSpPr>
        <p:spPr>
          <a:xfrm>
            <a:off x="6522800" y="3281050"/>
            <a:ext cx="1879982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Керівник: </a:t>
            </a:r>
            <a:endParaRPr sz="1400" b="0" i="0" u="none" strike="noStrike" cap="none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 dirty="0" err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доц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. каф. </a:t>
            </a:r>
            <a:r>
              <a:rPr lang="uk-UA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ПІ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400" b="0" i="0" u="none" strike="noStrike" cap="none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lvl="0">
              <a:buSzPts val="1400"/>
            </a:pPr>
            <a:r>
              <a:rPr lang="uk-UA" dirty="0" err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Голян</a:t>
            </a:r>
            <a:r>
              <a:rPr lang="uk-UA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В.В.</a:t>
            </a:r>
          </a:p>
        </p:txBody>
      </p:sp>
      <p:sp>
        <p:nvSpPr>
          <p:cNvPr id="529" name="Google Shape;529;p1"/>
          <p:cNvSpPr txBox="1"/>
          <p:nvPr/>
        </p:nvSpPr>
        <p:spPr>
          <a:xfrm>
            <a:off x="2891100" y="44181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Харків 2025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1"/>
          <p:cNvSpPr txBox="1">
            <a:spLocks noGrp="1"/>
          </p:cNvSpPr>
          <p:nvPr>
            <p:ph type="sldNum" idx="12"/>
          </p:nvPr>
        </p:nvSpPr>
        <p:spPr>
          <a:xfrm>
            <a:off x="8583059" y="47874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35f642127f0_0_312"/>
          <p:cNvSpPr txBox="1">
            <a:spLocks noGrp="1"/>
          </p:cNvSpPr>
          <p:nvPr>
            <p:ph type="sldNum" idx="12"/>
          </p:nvPr>
        </p:nvSpPr>
        <p:spPr>
          <a:xfrm>
            <a:off x="8556784" y="4809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630" name="Google Shape;630;g35f642127f0_0_312"/>
          <p:cNvSpPr txBox="1"/>
          <p:nvPr/>
        </p:nvSpPr>
        <p:spPr>
          <a:xfrm>
            <a:off x="1256200" y="406494"/>
            <a:ext cx="647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Підсумки</a:t>
            </a:r>
            <a:endParaRPr sz="1400" b="1" i="0" u="none" strike="noStrike" cap="non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31" name="Google Shape;631;g35f642127f0_0_312"/>
          <p:cNvSpPr txBox="1"/>
          <p:nvPr/>
        </p:nvSpPr>
        <p:spPr>
          <a:xfrm>
            <a:off x="622111" y="952995"/>
            <a:ext cx="7551000" cy="332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uk-UA" altLang="en-US" sz="1200" noProof="1">
                <a:solidFill>
                  <a:schemeClr val="tx1"/>
                </a:solidFill>
                <a:latin typeface="Comfortaa" pitchFamily="2" charset="0"/>
              </a:rPr>
              <a:t>Проаналізовано існуючі сервіси бронювання й виявлено ключові недоліки: повільна робота, обмежена аналітика, незручний інтерфейс та брак роле-керованого доступу.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uk-UA" altLang="en-US" sz="1200" noProof="1">
              <a:solidFill>
                <a:schemeClr val="tx1"/>
              </a:solidFill>
              <a:latin typeface="Comfortaa" pitchFamily="2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uk-UA" altLang="en-US" sz="1200" noProof="1">
                <a:solidFill>
                  <a:schemeClr val="tx1"/>
                </a:solidFill>
                <a:latin typeface="Comfortaa" pitchFamily="2" charset="0"/>
              </a:rPr>
              <a:t>Сформульовано вимоги, спроєктовано архітектуру й реалізовано цілісний веб-сервіс бронювання ресурсів із підтримкою ієрархічних каталогів, аналітики та гнучкого керування користувачами.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uk-UA" altLang="en-US" sz="1200" noProof="1">
              <a:solidFill>
                <a:schemeClr val="tx1"/>
              </a:solidFill>
              <a:latin typeface="Comfortaa" pitchFamily="2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uk-UA" altLang="en-US" sz="1200" noProof="1">
                <a:solidFill>
                  <a:schemeClr val="tx1"/>
                </a:solidFill>
                <a:latin typeface="Comfortaa" pitchFamily="2" charset="0"/>
              </a:rPr>
              <a:t>Проведено ручне тестування критичних сценаріїв, підтверджено коректність збереження даних і стійкість до помилкових дій користувачів.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uk-UA" altLang="en-US" sz="1200" noProof="1">
              <a:solidFill>
                <a:schemeClr val="tx1"/>
              </a:solidFill>
              <a:latin typeface="Comfortaa" pitchFamily="2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uk-UA" altLang="en-US" sz="1200" noProof="1">
                <a:solidFill>
                  <a:schemeClr val="tx1"/>
                </a:solidFill>
                <a:latin typeface="Comfortaa" pitchFamily="2" charset="0"/>
              </a:rPr>
              <a:t>Забезпечено високий рівень безпеки, масштабованості та надійності: шифрування передавання даних, резервне копіювання, централізоване логування й автоматизоване розгортання.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uk-UA" altLang="en-US" sz="1200" noProof="1">
              <a:solidFill>
                <a:schemeClr val="tx1"/>
              </a:solidFill>
              <a:latin typeface="Comfortaa" pitchFamily="2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uk-UA" altLang="en-US" sz="1200" noProof="1">
                <a:solidFill>
                  <a:schemeClr val="tx1"/>
                </a:solidFill>
                <a:latin typeface="Comfortaa" pitchFamily="2" charset="0"/>
              </a:rPr>
              <a:t>Підготовлено базу для подальшого розвитку: мобільний режим, чат, рейтингова система, розширена аналітика й багатомовна підтримка.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242ca9631fb_0_84"/>
          <p:cNvSpPr txBox="1">
            <a:spLocks noGrp="1"/>
          </p:cNvSpPr>
          <p:nvPr>
            <p:ph type="title"/>
          </p:nvPr>
        </p:nvSpPr>
        <p:spPr>
          <a:xfrm>
            <a:off x="2689750" y="2063850"/>
            <a:ext cx="388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800" b="1">
                <a:latin typeface="Comfortaa"/>
                <a:ea typeface="Comfortaa"/>
                <a:cs typeface="Comfortaa"/>
                <a:sym typeface="Comfortaa"/>
              </a:rPr>
              <a:t>            Дякую за увагу !</a:t>
            </a:r>
            <a:endParaRPr sz="1800" b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45" name="Google Shape;645;g242ca9631fb_0_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0" y="316150"/>
            <a:ext cx="2384950" cy="238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6" name="Google Shape;646;g242ca9631fb_0_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9050" y="2452750"/>
            <a:ext cx="2384950" cy="2384950"/>
          </a:xfrm>
          <a:prstGeom prst="rect">
            <a:avLst/>
          </a:prstGeom>
          <a:noFill/>
          <a:ln>
            <a:noFill/>
          </a:ln>
        </p:spPr>
      </p:pic>
      <p:sp>
        <p:nvSpPr>
          <p:cNvPr id="647" name="Google Shape;647;g242ca9631fb_0_84"/>
          <p:cNvSpPr txBox="1">
            <a:spLocks noGrp="1"/>
          </p:cNvSpPr>
          <p:nvPr>
            <p:ph type="sldNum" idx="12"/>
          </p:nvPr>
        </p:nvSpPr>
        <p:spPr>
          <a:xfrm>
            <a:off x="8548259" y="48377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"/>
          <p:cNvSpPr txBox="1">
            <a:spLocks noGrp="1"/>
          </p:cNvSpPr>
          <p:nvPr>
            <p:ph type="title"/>
          </p:nvPr>
        </p:nvSpPr>
        <p:spPr>
          <a:xfrm>
            <a:off x="2281650" y="294725"/>
            <a:ext cx="4580700" cy="2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 b="1">
                <a:latin typeface="Comfortaa"/>
                <a:ea typeface="Comfortaa"/>
                <a:cs typeface="Comfortaa"/>
                <a:sym typeface="Comfortaa"/>
              </a:rPr>
              <a:t>Загальна характеристика роботи</a:t>
            </a:r>
            <a:endParaRPr sz="1400"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36" name="Google Shape;536;p2"/>
          <p:cNvSpPr txBox="1">
            <a:spLocks noGrp="1"/>
          </p:cNvSpPr>
          <p:nvPr>
            <p:ph type="sldNum" idx="12"/>
          </p:nvPr>
        </p:nvSpPr>
        <p:spPr>
          <a:xfrm>
            <a:off x="8556784" y="47925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latin typeface="Comfortaa"/>
                <a:ea typeface="Comfortaa"/>
                <a:cs typeface="Comfortaa"/>
                <a:sym typeface="Comfortaa"/>
              </a:rPr>
              <a:t>2</a:t>
            </a:fld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537" name="Google Shape;537;p2"/>
          <p:cNvGraphicFramePr/>
          <p:nvPr>
            <p:extLst>
              <p:ext uri="{D42A27DB-BD31-4B8C-83A1-F6EECF244321}">
                <p14:modId xmlns:p14="http://schemas.microsoft.com/office/powerpoint/2010/main" val="278999860"/>
              </p:ext>
            </p:extLst>
          </p:nvPr>
        </p:nvGraphicFramePr>
        <p:xfrm>
          <a:off x="177650" y="604895"/>
          <a:ext cx="8788700" cy="3832095"/>
        </p:xfrm>
        <a:graphic>
          <a:graphicData uri="http://schemas.openxmlformats.org/drawingml/2006/table">
            <a:tbl>
              <a:tblPr>
                <a:noFill/>
                <a:tableStyleId>{44E24E99-5F0F-4588-BB2F-717D66CB1D21}</a:tableStyleId>
              </a:tblPr>
              <a:tblGrid>
                <a:gridCol w="174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6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287">
                <a:tc>
                  <a:txBody>
                    <a:bodyPr/>
                    <a:lstStyle/>
                    <a:p>
                      <a:r>
                        <a:rPr lang="uk-UA" sz="900" b="1" dirty="0">
                          <a:latin typeface="Comfortaa" pitchFamily="2" charset="0"/>
                        </a:rPr>
                        <a:t>Показник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sz="900" b="1" dirty="0">
                          <a:latin typeface="Comfortaa" pitchFamily="2" charset="0"/>
                        </a:rPr>
                        <a:t>Формулювання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437">
                <a:tc>
                  <a:txBody>
                    <a:bodyPr/>
                    <a:lstStyle/>
                    <a:p>
                      <a:r>
                        <a:rPr lang="uk-UA" sz="900" b="0" dirty="0">
                          <a:latin typeface="Comfortaa" pitchFamily="2" charset="0"/>
                        </a:rPr>
                        <a:t>Актуальність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sz="900" dirty="0">
                          <a:latin typeface="Comfortaa" pitchFamily="2" charset="0"/>
                        </a:rPr>
                        <a:t>Онлайн-оренда ресурсів вимагає прозорих швидких і </a:t>
                      </a:r>
                      <a:r>
                        <a:rPr lang="uk-UA" sz="900" dirty="0" err="1">
                          <a:latin typeface="Comfortaa" pitchFamily="2" charset="0"/>
                        </a:rPr>
                        <a:t>відмовостійких</a:t>
                      </a:r>
                      <a:r>
                        <a:rPr lang="uk-UA" sz="900" dirty="0">
                          <a:latin typeface="Comfortaa" pitchFamily="2" charset="0"/>
                        </a:rPr>
                        <a:t> веб-сервісів. Більшість існуючих платформ не підтримують гнучку рольову модель масштабування та сучасний </a:t>
                      </a:r>
                      <a:r>
                        <a:rPr lang="en-US" sz="900">
                          <a:latin typeface="Comfortaa" pitchFamily="2" charset="0"/>
                        </a:rPr>
                        <a:t>UX </a:t>
                      </a:r>
                      <a:r>
                        <a:rPr lang="uk-UA" sz="900">
                          <a:latin typeface="Comfortaa" pitchFamily="2" charset="0"/>
                        </a:rPr>
                        <a:t>що знижує ефективність бізнесу.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101">
                <a:tc>
                  <a:txBody>
                    <a:bodyPr/>
                    <a:lstStyle/>
                    <a:p>
                      <a:r>
                        <a:rPr lang="uk-UA" sz="900" b="0" dirty="0">
                          <a:latin typeface="Comfortaa" pitchFamily="2" charset="0"/>
                        </a:rPr>
                        <a:t>Об’єкт дослідження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latin typeface="Comfortaa" pitchFamily="2" charset="0"/>
                        </a:rPr>
                        <a:t>Процес розробки клієнтської частини веб-платформи бронювання ресурсів.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559">
                <a:tc>
                  <a:txBody>
                    <a:bodyPr/>
                    <a:lstStyle/>
                    <a:p>
                      <a:r>
                        <a:rPr lang="uk-UA" sz="900" b="0">
                          <a:latin typeface="Comfortaa" pitchFamily="2" charset="0"/>
                        </a:rPr>
                        <a:t>Предмет дослідження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sz="900" dirty="0" err="1">
                          <a:latin typeface="Comfortaa" pitchFamily="2" charset="0"/>
                        </a:rPr>
                        <a:t>Компонентно</a:t>
                      </a:r>
                      <a:r>
                        <a:rPr lang="uk-UA" sz="900" dirty="0">
                          <a:latin typeface="Comfortaa" pitchFamily="2" charset="0"/>
                        </a:rPr>
                        <a:t>-модульні методи побудови </a:t>
                      </a:r>
                      <a:r>
                        <a:rPr lang="en-US" sz="900" dirty="0">
                          <a:latin typeface="Comfortaa" pitchFamily="2" charset="0"/>
                        </a:rPr>
                        <a:t>SPA </a:t>
                      </a:r>
                      <a:r>
                        <a:rPr lang="uk-UA" sz="900" dirty="0">
                          <a:latin typeface="Comfortaa" pitchFamily="2" charset="0"/>
                        </a:rPr>
                        <a:t>на </a:t>
                      </a:r>
                      <a:r>
                        <a:rPr lang="en-US" sz="900" dirty="0">
                          <a:latin typeface="Comfortaa" pitchFamily="2" charset="0"/>
                        </a:rPr>
                        <a:t>Razor Pages </a:t>
                      </a:r>
                      <a:r>
                        <a:rPr lang="uk-UA" sz="900" dirty="0">
                          <a:latin typeface="Comfortaa" pitchFamily="2" charset="0"/>
                        </a:rPr>
                        <a:t>і реактивна </a:t>
                      </a:r>
                      <a:r>
                        <a:rPr lang="en-US" sz="900" dirty="0" err="1">
                          <a:latin typeface="Comfortaa" pitchFamily="2" charset="0"/>
                        </a:rPr>
                        <a:t>SignalR</a:t>
                      </a:r>
                      <a:r>
                        <a:rPr lang="en-US" sz="900" dirty="0">
                          <a:latin typeface="Comfortaa" pitchFamily="2" charset="0"/>
                        </a:rPr>
                        <a:t>-</a:t>
                      </a:r>
                      <a:r>
                        <a:rPr lang="uk-UA" sz="900" dirty="0">
                          <a:latin typeface="Comfortaa" pitchFamily="2" charset="0"/>
                        </a:rPr>
                        <a:t>комунікація з сервером.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559">
                <a:tc>
                  <a:txBody>
                    <a:bodyPr/>
                    <a:lstStyle/>
                    <a:p>
                      <a:r>
                        <a:rPr lang="uk-UA" sz="900" b="0" dirty="0">
                          <a:latin typeface="Comfortaa" pitchFamily="2" charset="0"/>
                        </a:rPr>
                        <a:t>Мета роботи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sz="900">
                          <a:latin typeface="Comfortaa" pitchFamily="2" charset="0"/>
                        </a:rPr>
                        <a:t>Створити інтуїтивний адаптивний та продуктивний фронт-енд сервісу бронювання який безперервно синхронізує дані між користувачами у реальному часі.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4957">
                <a:tc>
                  <a:txBody>
                    <a:bodyPr/>
                    <a:lstStyle/>
                    <a:p>
                      <a:r>
                        <a:rPr lang="uk-UA" sz="900" b="0" dirty="0">
                          <a:latin typeface="Comfortaa" pitchFamily="2" charset="0"/>
                        </a:rPr>
                        <a:t>Наукова новизна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sz="900" dirty="0">
                          <a:latin typeface="Comfortaa" pitchFamily="2" charset="0"/>
                        </a:rPr>
                        <a:t>Запропоновано вдосконалену багатошарову архітектуру </a:t>
                      </a:r>
                      <a:r>
                        <a:rPr lang="en-US" sz="900" dirty="0">
                          <a:latin typeface="Comfortaa" pitchFamily="2" charset="0"/>
                        </a:rPr>
                        <a:t>Razor Pages </a:t>
                      </a:r>
                      <a:r>
                        <a:rPr lang="uk-UA" sz="900" dirty="0">
                          <a:latin typeface="Comfortaa" pitchFamily="2" charset="0"/>
                        </a:rPr>
                        <a:t>сімнадцять плюс </a:t>
                      </a:r>
                      <a:r>
                        <a:rPr lang="en-US" sz="900" dirty="0" err="1">
                          <a:latin typeface="Comfortaa" pitchFamily="2" charset="0"/>
                        </a:rPr>
                        <a:t>RxJS</a:t>
                      </a:r>
                      <a:r>
                        <a:rPr lang="en-US" sz="900" dirty="0">
                          <a:latin typeface="Comfortaa" pitchFamily="2" charset="0"/>
                        </a:rPr>
                        <a:t> </a:t>
                      </a:r>
                      <a:r>
                        <a:rPr lang="uk-UA" sz="900" dirty="0">
                          <a:latin typeface="Comfortaa" pitchFamily="2" charset="0"/>
                        </a:rPr>
                        <a:t>з локальним кешем стану автоматичним відновленням </a:t>
                      </a:r>
                      <a:r>
                        <a:rPr lang="en-US" sz="900" dirty="0" err="1">
                          <a:latin typeface="Comfortaa" pitchFamily="2" charset="0"/>
                        </a:rPr>
                        <a:t>WebSocket</a:t>
                      </a:r>
                      <a:r>
                        <a:rPr lang="en-US" sz="900" dirty="0">
                          <a:latin typeface="Comfortaa" pitchFamily="2" charset="0"/>
                        </a:rPr>
                        <a:t>-</a:t>
                      </a:r>
                      <a:r>
                        <a:rPr lang="uk-UA" sz="900" dirty="0">
                          <a:latin typeface="Comfortaa" pitchFamily="2" charset="0"/>
                        </a:rPr>
                        <a:t>каналу та оптимізованим протоколом подій </a:t>
                      </a:r>
                      <a:r>
                        <a:rPr lang="en-US" sz="900" dirty="0" err="1">
                          <a:latin typeface="Comfortaa" pitchFamily="2" charset="0"/>
                        </a:rPr>
                        <a:t>SignalR</a:t>
                      </a:r>
                      <a:r>
                        <a:rPr lang="en-US" sz="900" dirty="0">
                          <a:latin typeface="Comfortaa" pitchFamily="2" charset="0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6571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strike="noStrike" cap="non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Задачі дослідження</a:t>
                      </a:r>
                      <a:endParaRPr sz="900" u="none" strike="noStrike" cap="non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uk-UA" sz="900" dirty="0">
                          <a:latin typeface="Comfortaa" pitchFamily="2" charset="0"/>
                        </a:rPr>
                        <a:t>─ Аналіз підходів клієнтської розробки систем бронювання ресурсів</a:t>
                      </a:r>
                    </a:p>
                    <a:p>
                      <a:r>
                        <a:rPr lang="uk-UA" sz="900" dirty="0">
                          <a:latin typeface="Comfortaa" pitchFamily="2" charset="0"/>
                        </a:rPr>
                        <a:t>─ </a:t>
                      </a:r>
                      <a:r>
                        <a:rPr lang="uk-UA" sz="900" dirty="0" err="1">
                          <a:latin typeface="Comfortaa" pitchFamily="2" charset="0"/>
                        </a:rPr>
                        <a:t>Проєктування</a:t>
                      </a:r>
                      <a:r>
                        <a:rPr lang="uk-UA" sz="900" dirty="0">
                          <a:latin typeface="Comfortaa" pitchFamily="2" charset="0"/>
                        </a:rPr>
                        <a:t> модульної структури </a:t>
                      </a:r>
                      <a:r>
                        <a:rPr lang="en-US" sz="900" dirty="0">
                          <a:latin typeface="Comfortaa" pitchFamily="2" charset="0"/>
                        </a:rPr>
                        <a:t>Angular-</a:t>
                      </a:r>
                      <a:r>
                        <a:rPr lang="uk-UA" sz="900" dirty="0">
                          <a:latin typeface="Comfortaa" pitchFamily="2" charset="0"/>
                        </a:rPr>
                        <a:t>застосунка </a:t>
                      </a:r>
                    </a:p>
                    <a:p>
                      <a:r>
                        <a:rPr lang="uk-UA" sz="900" dirty="0">
                          <a:latin typeface="Comfortaa" pitchFamily="2" charset="0"/>
                        </a:rPr>
                        <a:t>─ Реалізація </a:t>
                      </a:r>
                      <a:r>
                        <a:rPr lang="en-US" sz="900" dirty="0">
                          <a:latin typeface="Comfortaa" pitchFamily="2" charset="0"/>
                        </a:rPr>
                        <a:t>REST </a:t>
                      </a:r>
                      <a:r>
                        <a:rPr lang="uk-UA" sz="900" dirty="0">
                          <a:latin typeface="Comfortaa" pitchFamily="2" charset="0"/>
                        </a:rPr>
                        <a:t>автентифікації та менеджера </a:t>
                      </a:r>
                      <a:r>
                        <a:rPr lang="uk-UA" sz="900" dirty="0" err="1">
                          <a:latin typeface="Comfortaa" pitchFamily="2" charset="0"/>
                        </a:rPr>
                        <a:t>бронювань</a:t>
                      </a:r>
                      <a:r>
                        <a:rPr lang="uk-UA" sz="900" dirty="0">
                          <a:latin typeface="Comfortaa" pitchFamily="2" charset="0"/>
                        </a:rPr>
                        <a:t> </a:t>
                      </a:r>
                    </a:p>
                    <a:p>
                      <a:r>
                        <a:rPr lang="uk-UA" sz="900" dirty="0">
                          <a:latin typeface="Comfortaa" pitchFamily="2" charset="0"/>
                        </a:rPr>
                        <a:t>─ Налаштування двостороннього обміну подіями через </a:t>
                      </a:r>
                      <a:r>
                        <a:rPr lang="en-US" sz="900" dirty="0" err="1">
                          <a:latin typeface="Comfortaa" pitchFamily="2" charset="0"/>
                        </a:rPr>
                        <a:t>SignalR</a:t>
                      </a:r>
                      <a:r>
                        <a:rPr lang="en-US" sz="900" dirty="0">
                          <a:latin typeface="Comfortaa" pitchFamily="2" charset="0"/>
                        </a:rPr>
                        <a:t> </a:t>
                      </a:r>
                    </a:p>
                    <a:p>
                      <a:r>
                        <a:rPr lang="en-US" sz="900" dirty="0">
                          <a:latin typeface="Comfortaa" pitchFamily="2" charset="0"/>
                        </a:rPr>
                        <a:t>─ </a:t>
                      </a:r>
                      <a:r>
                        <a:rPr lang="uk-UA" sz="900" dirty="0">
                          <a:latin typeface="Comfortaa" pitchFamily="2" charset="0"/>
                        </a:rPr>
                        <a:t>Розробка </a:t>
                      </a:r>
                      <a:r>
                        <a:rPr lang="en-US" sz="900" dirty="0">
                          <a:latin typeface="Comfortaa" pitchFamily="2" charset="0"/>
                        </a:rPr>
                        <a:t>drag and drop </a:t>
                      </a:r>
                      <a:r>
                        <a:rPr lang="uk-UA" sz="900" dirty="0">
                          <a:latin typeface="Comfortaa" pitchFamily="2" charset="0"/>
                        </a:rPr>
                        <a:t>механіки з </a:t>
                      </a:r>
                      <a:r>
                        <a:rPr lang="uk-UA" sz="900" dirty="0" err="1">
                          <a:latin typeface="Comfortaa" pitchFamily="2" charset="0"/>
                        </a:rPr>
                        <a:t>валідацією</a:t>
                      </a:r>
                      <a:r>
                        <a:rPr lang="uk-UA" sz="900" dirty="0">
                          <a:latin typeface="Comfortaa" pitchFamily="2" charset="0"/>
                        </a:rPr>
                        <a:t> </a:t>
                      </a:r>
                    </a:p>
                    <a:p>
                      <a:r>
                        <a:rPr lang="uk-UA" sz="900" dirty="0">
                          <a:latin typeface="Comfortaa" pitchFamily="2" charset="0"/>
                        </a:rPr>
                        <a:t>─ Реактивне оновлення та локальне </a:t>
                      </a:r>
                      <a:r>
                        <a:rPr lang="uk-UA" sz="900" dirty="0" err="1">
                          <a:latin typeface="Comfortaa" pitchFamily="2" charset="0"/>
                        </a:rPr>
                        <a:t>кешування</a:t>
                      </a:r>
                      <a:r>
                        <a:rPr lang="uk-UA" sz="900" dirty="0">
                          <a:latin typeface="Comfortaa" pitchFamily="2" charset="0"/>
                        </a:rPr>
                        <a:t> стану 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35f642127f0_0_14"/>
          <p:cNvSpPr txBox="1">
            <a:spLocks noGrp="1"/>
          </p:cNvSpPr>
          <p:nvPr>
            <p:ph type="title"/>
          </p:nvPr>
        </p:nvSpPr>
        <p:spPr>
          <a:xfrm>
            <a:off x="710050" y="361275"/>
            <a:ext cx="7513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1200"/>
              </a:spcBef>
            </a:pPr>
            <a:r>
              <a:rPr lang="uk-UA" sz="1400" b="1" dirty="0">
                <a:latin typeface="Comfortaa"/>
                <a:ea typeface="Comfortaa"/>
                <a:cs typeface="Comfortaa"/>
                <a:sym typeface="Comfortaa"/>
              </a:rPr>
              <a:t>«</a:t>
            </a:r>
            <a:r>
              <a:rPr lang="ru-RU" sz="1400" b="1">
                <a:latin typeface="Comfortaa"/>
                <a:ea typeface="Comfortaa"/>
                <a:cs typeface="Comfortaa"/>
                <a:sym typeface="Comfortaa"/>
              </a:rPr>
              <a:t>Загальна арх</a:t>
            </a:r>
            <a:r>
              <a:rPr lang="uk-UA" sz="1400" b="1">
                <a:latin typeface="Comfortaa"/>
                <a:ea typeface="Comfortaa"/>
                <a:cs typeface="Comfortaa"/>
                <a:sym typeface="Comfortaa"/>
              </a:rPr>
              <a:t>ітектура системи</a:t>
            </a:r>
            <a:r>
              <a:rPr lang="en-US" sz="1400" b="1">
                <a:latin typeface="Comfortaa"/>
                <a:ea typeface="Comfortaa"/>
                <a:cs typeface="Comfortaa"/>
                <a:sym typeface="Comfortaa"/>
              </a:rPr>
              <a:t>»</a:t>
            </a:r>
            <a:endParaRPr sz="1400" b="1" dirty="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43" name="Google Shape;543;g35f642127f0_0_14"/>
          <p:cNvSpPr txBox="1">
            <a:spLocks noGrp="1"/>
          </p:cNvSpPr>
          <p:nvPr>
            <p:ph type="sldNum" idx="12"/>
          </p:nvPr>
        </p:nvSpPr>
        <p:spPr>
          <a:xfrm>
            <a:off x="8556784" y="47925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latin typeface="Comfortaa"/>
                <a:ea typeface="Comfortaa"/>
                <a:cs typeface="Comfortaa"/>
                <a:sym typeface="Comfortaa"/>
              </a:rPr>
              <a:t>3</a:t>
            </a:fld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44" name="Google Shape;544;g35f642127f0_0_14"/>
          <p:cNvSpPr txBox="1"/>
          <p:nvPr/>
        </p:nvSpPr>
        <p:spPr>
          <a:xfrm>
            <a:off x="4267317" y="869921"/>
            <a:ext cx="4876683" cy="31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uk-UA" sz="1100" dirty="0">
                <a:latin typeface="Comfortaa" pitchFamily="2" charset="0"/>
              </a:rPr>
              <a:t>В межах бакалаврської кваліфікаційної роботи на факультеті комп’ютерних наук ХНУРЕ розроблено веб-сервіс бронювання ресурсів із багатошаровою архітектурою: </a:t>
            </a:r>
            <a:r>
              <a:rPr lang="en-US" sz="1100" dirty="0">
                <a:latin typeface="Comfortaa" pitchFamily="2" charset="0"/>
              </a:rPr>
              <a:t>Razor Pages </a:t>
            </a:r>
            <a:r>
              <a:rPr lang="uk-UA" sz="1100" dirty="0">
                <a:latin typeface="Comfortaa" pitchFamily="2" charset="0"/>
              </a:rPr>
              <a:t>та мобільний клієнт → </a:t>
            </a:r>
            <a:r>
              <a:rPr lang="en-US" sz="1100" dirty="0">
                <a:latin typeface="Comfortaa" pitchFamily="2" charset="0"/>
              </a:rPr>
              <a:t>API-gateway </a:t>
            </a:r>
            <a:r>
              <a:rPr lang="uk-UA" sz="1100" dirty="0">
                <a:latin typeface="Comfortaa" pitchFamily="2" charset="0"/>
              </a:rPr>
              <a:t>з </a:t>
            </a:r>
            <a:r>
              <a:rPr lang="en-US" sz="1100" dirty="0">
                <a:latin typeface="Comfortaa" pitchFamily="2" charset="0"/>
              </a:rPr>
              <a:t>JWT-</a:t>
            </a:r>
            <a:r>
              <a:rPr lang="uk-UA" sz="1100" dirty="0">
                <a:latin typeface="Comfortaa" pitchFamily="2" charset="0"/>
              </a:rPr>
              <a:t>перевіркою → </a:t>
            </a:r>
            <a:r>
              <a:rPr lang="uk-UA" sz="1100" dirty="0" err="1">
                <a:latin typeface="Comfortaa" pitchFamily="2" charset="0"/>
              </a:rPr>
              <a:t>мікросервіси</a:t>
            </a:r>
            <a:r>
              <a:rPr lang="uk-UA" sz="1100" dirty="0">
                <a:latin typeface="Comfortaa" pitchFamily="2" charset="0"/>
              </a:rPr>
              <a:t> .</a:t>
            </a:r>
            <a:r>
              <a:rPr lang="en-US" sz="1100" dirty="0">
                <a:latin typeface="Comfortaa" pitchFamily="2" charset="0"/>
              </a:rPr>
              <a:t>NET  </a:t>
            </a:r>
            <a:r>
              <a:rPr lang="uk-UA" sz="1100" dirty="0">
                <a:latin typeface="Comfortaa" pitchFamily="2" charset="0"/>
              </a:rPr>
              <a:t>на </a:t>
            </a:r>
            <a:r>
              <a:rPr lang="en-US" sz="1100" dirty="0">
                <a:latin typeface="Comfortaa" pitchFamily="2" charset="0"/>
              </a:rPr>
              <a:t>MySQL</a:t>
            </a:r>
            <a:r>
              <a:rPr lang="uk-UA" sz="1100" dirty="0">
                <a:latin typeface="Comfortaa" pitchFamily="2" charset="0"/>
              </a:rPr>
              <a:t>.</a:t>
            </a:r>
          </a:p>
          <a:p>
            <a:pPr lvl="0" algn="ctr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br>
              <a:rPr lang="uk-UA" sz="1100" dirty="0">
                <a:latin typeface="Comfortaa" pitchFamily="2" charset="0"/>
              </a:rPr>
            </a:br>
            <a:r>
              <a:rPr lang="uk-UA" sz="1100" dirty="0">
                <a:latin typeface="Comfortaa" pitchFamily="2" charset="0"/>
              </a:rPr>
              <a:t>Система забезпечує швидке бронювання й оплату, </a:t>
            </a:r>
            <a:r>
              <a:rPr lang="uk-UA" sz="1100" dirty="0" err="1">
                <a:latin typeface="Comfortaa" pitchFamily="2" charset="0"/>
              </a:rPr>
              <a:t>адмін</a:t>
            </a:r>
            <a:r>
              <a:rPr lang="uk-UA" sz="1100" dirty="0">
                <a:latin typeface="Comfortaa" pitchFamily="2" charset="0"/>
              </a:rPr>
              <a:t>-панель для керування користувачами та ресурсами, ієрархічні каталоги, ролі з тонкими правами доступу, а також асинхронні </a:t>
            </a:r>
            <a:r>
              <a:rPr lang="en-US" sz="1100" dirty="0">
                <a:latin typeface="Comfortaa" pitchFamily="2" charset="0"/>
              </a:rPr>
              <a:t>e-mail/SMS-</a:t>
            </a:r>
            <a:r>
              <a:rPr lang="uk-UA" sz="1100" dirty="0">
                <a:latin typeface="Comfortaa" pitchFamily="2" charset="0"/>
              </a:rPr>
              <a:t>сповіщення через брокер повідомлень.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659" y="966035"/>
            <a:ext cx="3571327" cy="357132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35f642127f0_0_24"/>
          <p:cNvSpPr txBox="1">
            <a:spLocks noGrp="1"/>
          </p:cNvSpPr>
          <p:nvPr>
            <p:ph type="title"/>
          </p:nvPr>
        </p:nvSpPr>
        <p:spPr>
          <a:xfrm>
            <a:off x="710050" y="361275"/>
            <a:ext cx="7513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uk-UA" sz="1400" b="1" dirty="0">
                <a:latin typeface="Comfortaa"/>
                <a:ea typeface="Comfortaa"/>
                <a:cs typeface="Comfortaa"/>
                <a:sym typeface="Comfortaa"/>
              </a:rPr>
              <a:t>«Ієрархія компонентів</a:t>
            </a:r>
            <a:r>
              <a:rPr lang="en-US" sz="1400" b="1" dirty="0">
                <a:latin typeface="Comfortaa"/>
                <a:ea typeface="Comfortaa"/>
                <a:cs typeface="Comfortaa"/>
                <a:sym typeface="Comfortaa"/>
              </a:rPr>
              <a:t>»</a:t>
            </a:r>
            <a:endParaRPr sz="1400" b="1" dirty="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1" name="Google Shape;551;g35f642127f0_0_24"/>
          <p:cNvSpPr txBox="1">
            <a:spLocks noGrp="1"/>
          </p:cNvSpPr>
          <p:nvPr>
            <p:ph type="sldNum" idx="12"/>
          </p:nvPr>
        </p:nvSpPr>
        <p:spPr>
          <a:xfrm>
            <a:off x="8556784" y="47925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latin typeface="Comfortaa"/>
                <a:ea typeface="Comfortaa"/>
                <a:cs typeface="Comfortaa"/>
                <a:sym typeface="Comfortaa"/>
              </a:rPr>
              <a:t>4</a:t>
            </a:fld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4" name="Google Shape;554;g35f642127f0_0_24"/>
          <p:cNvSpPr txBox="1"/>
          <p:nvPr/>
        </p:nvSpPr>
        <p:spPr>
          <a:xfrm>
            <a:off x="0" y="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" name="Рисунок 6" descr="Изображение выглядит как диаграмма, текст, План, Прямоугольник&#10;&#10;Автоматически созданное описание"/>
          <p:cNvPicPr/>
          <p:nvPr/>
        </p:nvPicPr>
        <p:blipFill>
          <a:blip r:embed="rId3"/>
          <a:stretch>
            <a:fillRect/>
          </a:stretch>
        </p:blipFill>
        <p:spPr>
          <a:xfrm>
            <a:off x="153540" y="1544281"/>
            <a:ext cx="4416136" cy="21407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Прямоугольник 1"/>
          <p:cNvSpPr/>
          <p:nvPr/>
        </p:nvSpPr>
        <p:spPr>
          <a:xfrm>
            <a:off x="4666658" y="844929"/>
            <a:ext cx="407556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mfortaa" pitchFamily="2" charset="0"/>
              </a:rPr>
              <a:t>Account </a:t>
            </a:r>
            <a:r>
              <a:rPr lang="uk-UA" dirty="0">
                <a:latin typeface="Comfortaa" pitchFamily="2" charset="0"/>
              </a:rPr>
              <a:t>фіксує контактні дані партнера й пов’язує його з </a:t>
            </a:r>
            <a:r>
              <a:rPr lang="en-US" dirty="0">
                <a:latin typeface="Comfortaa" pitchFamily="2" charset="0"/>
              </a:rPr>
              <a:t>Product </a:t>
            </a:r>
            <a:r>
              <a:rPr lang="uk-UA" dirty="0">
                <a:latin typeface="Comfortaa" pitchFamily="2" charset="0"/>
              </a:rPr>
              <a:t>та з </a:t>
            </a:r>
            <a:r>
              <a:rPr lang="uk-UA" dirty="0" err="1">
                <a:latin typeface="Comfortaa" pitchFamily="2" charset="0"/>
              </a:rPr>
              <a:t>ціноутворювальними</a:t>
            </a:r>
            <a:r>
              <a:rPr lang="uk-UA" dirty="0">
                <a:latin typeface="Comfortaa" pitchFamily="2" charset="0"/>
              </a:rPr>
              <a:t> </a:t>
            </a:r>
            <a:r>
              <a:rPr lang="en-US" dirty="0">
                <a:latin typeface="Comfortaa" pitchFamily="2" charset="0"/>
              </a:rPr>
              <a:t>Contract-</a:t>
            </a:r>
            <a:r>
              <a:rPr lang="uk-UA" dirty="0" err="1">
                <a:latin typeface="Comfortaa" pitchFamily="2" charset="0"/>
              </a:rPr>
              <a:t>ами</a:t>
            </a:r>
            <a:r>
              <a:rPr lang="uk-UA" dirty="0">
                <a:latin typeface="Comfortaa" pitchFamily="2" charset="0"/>
              </a:rPr>
              <a:t>.</a:t>
            </a:r>
          </a:p>
          <a:p>
            <a:endParaRPr lang="uk-UA" dirty="0">
              <a:latin typeface="Comfortaa" pitchFamily="2" charset="0"/>
            </a:endParaRPr>
          </a:p>
          <a:p>
            <a:r>
              <a:rPr lang="en-US" dirty="0">
                <a:latin typeface="Comfortaa" pitchFamily="2" charset="0"/>
              </a:rPr>
              <a:t>Contract </a:t>
            </a:r>
            <a:r>
              <a:rPr lang="uk-UA" dirty="0">
                <a:latin typeface="Comfortaa" pitchFamily="2" charset="0"/>
              </a:rPr>
              <a:t>зберігає періоди продажу, </a:t>
            </a:r>
            <a:r>
              <a:rPr lang="uk-UA" dirty="0" err="1">
                <a:latin typeface="Comfortaa" pitchFamily="2" charset="0"/>
              </a:rPr>
              <a:t>прайс</a:t>
            </a:r>
            <a:r>
              <a:rPr lang="uk-UA" dirty="0">
                <a:latin typeface="Comfortaa" pitchFamily="2" charset="0"/>
              </a:rPr>
              <a:t> і залишки конкретного продукту; саме він підставляється в </a:t>
            </a:r>
            <a:r>
              <a:rPr lang="en-US" dirty="0">
                <a:latin typeface="Comfortaa" pitchFamily="2" charset="0"/>
              </a:rPr>
              <a:t>Booking, </a:t>
            </a:r>
            <a:r>
              <a:rPr lang="uk-UA" dirty="0">
                <a:latin typeface="Comfortaa" pitchFamily="2" charset="0"/>
              </a:rPr>
              <a:t>де формується замовлення з кількістю гостей, розрахованою ціною та додатковою інформацією.</a:t>
            </a:r>
          </a:p>
          <a:p>
            <a:endParaRPr lang="uk-UA" dirty="0">
              <a:latin typeface="Comfortaa" pitchFamily="2" charset="0"/>
            </a:endParaRPr>
          </a:p>
          <a:p>
            <a:r>
              <a:rPr lang="uk-UA" dirty="0">
                <a:latin typeface="Comfortaa" pitchFamily="2" charset="0"/>
              </a:rPr>
              <a:t>Для кожного </a:t>
            </a:r>
            <a:r>
              <a:rPr lang="en-US" dirty="0">
                <a:latin typeface="Comfortaa" pitchFamily="2" charset="0"/>
              </a:rPr>
              <a:t>Booking </a:t>
            </a:r>
            <a:r>
              <a:rPr lang="uk-UA" dirty="0">
                <a:latin typeface="Comfortaa" pitchFamily="2" charset="0"/>
              </a:rPr>
              <a:t>автоматично </a:t>
            </a:r>
          </a:p>
          <a:p>
            <a:r>
              <a:rPr lang="uk-UA" dirty="0">
                <a:latin typeface="Comfortaa" pitchFamily="2" charset="0"/>
              </a:rPr>
              <a:t>генеруються фінансові документи: рахунок-фактура і надходження оплати, що закриває повний життєвий цикл від ресурсу до грошей.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f9cf5641d_0_65"/>
          <p:cNvSpPr txBox="1">
            <a:spLocks noGrp="1"/>
          </p:cNvSpPr>
          <p:nvPr>
            <p:ph type="title"/>
          </p:nvPr>
        </p:nvSpPr>
        <p:spPr>
          <a:xfrm>
            <a:off x="710050" y="361275"/>
            <a:ext cx="7513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ru-RU" sz="1400" b="1">
                <a:latin typeface="Comfortaa"/>
                <a:ea typeface="Comfortaa"/>
                <a:cs typeface="Comfortaa"/>
                <a:sym typeface="Comfortaa"/>
              </a:rPr>
              <a:t>Основн</a:t>
            </a:r>
            <a:r>
              <a:rPr lang="uk-UA" sz="1400" b="1">
                <a:latin typeface="Comfortaa"/>
                <a:ea typeface="Comfortaa"/>
                <a:cs typeface="Comfortaa"/>
                <a:sym typeface="Comfortaa"/>
              </a:rPr>
              <a:t>і функції</a:t>
            </a:r>
            <a:endParaRPr sz="1400" b="1" dirty="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60" name="Google Shape;560;g35f9cf5641d_0_65"/>
          <p:cNvSpPr txBox="1">
            <a:spLocks noGrp="1"/>
          </p:cNvSpPr>
          <p:nvPr>
            <p:ph type="sldNum" idx="12"/>
          </p:nvPr>
        </p:nvSpPr>
        <p:spPr>
          <a:xfrm>
            <a:off x="8556784" y="47925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latin typeface="Comfortaa"/>
                <a:ea typeface="Comfortaa"/>
                <a:cs typeface="Comfortaa"/>
                <a:sym typeface="Comfortaa"/>
              </a:rPr>
              <a:t>5</a:t>
            </a:fld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" name="Рисунок 6" descr="Изображение выглядит как текст, диаграмма, снимок экрана, линия&#10;&#10;Автоматически созданное описание"/>
          <p:cNvPicPr/>
          <p:nvPr/>
        </p:nvPicPr>
        <p:blipFill rotWithShape="1">
          <a:blip r:embed="rId3"/>
          <a:srcRect t="4137"/>
          <a:stretch/>
        </p:blipFill>
        <p:spPr bwMode="auto">
          <a:xfrm>
            <a:off x="4575938" y="838201"/>
            <a:ext cx="3841875" cy="3830781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177786" y="1503019"/>
            <a:ext cx="407556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ü"/>
            </a:pP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Реєстрація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та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авторизація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клієнта</a:t>
            </a:r>
            <a:endParaRPr lang="en-US" altLang="en-US" sz="1100" dirty="0">
              <a:solidFill>
                <a:schemeClr val="tx1"/>
              </a:solidFill>
              <a:latin typeface="Comfortaa" pitchFamily="2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ü"/>
            </a:pP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Перегляд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кімнат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 і </a:t>
            </a: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послуг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, </a:t>
            </a: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відстеження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власних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спожитих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ресурсів</a:t>
            </a:r>
            <a:endParaRPr lang="en-US" altLang="en-US" sz="1100" dirty="0">
              <a:solidFill>
                <a:schemeClr val="tx1"/>
              </a:solidFill>
              <a:latin typeface="Comfortaa" pitchFamily="2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ü"/>
            </a:pP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Перегляд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 і </a:t>
            </a: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редагування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власного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профілю</a:t>
            </a:r>
            <a:endParaRPr lang="en-US" altLang="en-US" sz="1100" dirty="0">
              <a:solidFill>
                <a:schemeClr val="tx1"/>
              </a:solidFill>
              <a:latin typeface="Comfortaa" pitchFamily="2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ü"/>
            </a:pP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Перегляд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, </a:t>
            </a: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додавання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та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видалення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кімнат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Перегляд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 і </a:t>
            </a: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додавання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послуг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 </a:t>
            </a:r>
            <a:endParaRPr lang="ru-RU" altLang="en-US" sz="1100" dirty="0">
              <a:solidFill>
                <a:schemeClr val="tx1"/>
              </a:solidFill>
              <a:latin typeface="Comfortaa" pitchFamily="2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ü"/>
            </a:pP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Перегляд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клієнтів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, </a:t>
            </a: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детальної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інформації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про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них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та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всіх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користувачів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системи</a:t>
            </a:r>
            <a:r>
              <a:rPr lang="ru-RU" altLang="en-US" sz="1100" dirty="0">
                <a:solidFill>
                  <a:schemeClr val="tx1"/>
                </a:solidFill>
                <a:latin typeface="Comfortaa" pitchFamily="2" charset="0"/>
              </a:rPr>
              <a:t>.</a:t>
            </a:r>
            <a:endParaRPr lang="en-US" altLang="en-US" sz="1100" dirty="0">
              <a:solidFill>
                <a:schemeClr val="tx1"/>
              </a:solidFill>
              <a:latin typeface="Comfortaa" pitchFamily="2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ü"/>
            </a:pP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Додавання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нових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адміністраторів</a:t>
            </a:r>
            <a:r>
              <a:rPr lang="ru-RU" altLang="en-US" sz="1100" dirty="0">
                <a:solidFill>
                  <a:schemeClr val="tx1"/>
                </a:solidFill>
                <a:latin typeface="Comfortaa" pitchFamily="2" charset="0"/>
              </a:rPr>
              <a:t>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ü"/>
            </a:pP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Створення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резервних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копій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бази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дани</a:t>
            </a:r>
            <a:r>
              <a:rPr lang="ru-RU" altLang="en-US" sz="1100" dirty="0">
                <a:solidFill>
                  <a:schemeClr val="tx1"/>
                </a:solidFill>
                <a:latin typeface="Comfortaa" pitchFamily="2" charset="0"/>
              </a:rPr>
              <a:t>.</a:t>
            </a:r>
            <a:endParaRPr lang="en-US" altLang="en-US" sz="1100" dirty="0">
              <a:solidFill>
                <a:schemeClr val="tx1"/>
              </a:solidFill>
              <a:latin typeface="Comfortaa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242ca9631fb_0_3"/>
          <p:cNvSpPr txBox="1">
            <a:spLocks noGrp="1"/>
          </p:cNvSpPr>
          <p:nvPr>
            <p:ph type="sldNum" idx="12"/>
          </p:nvPr>
        </p:nvSpPr>
        <p:spPr>
          <a:xfrm>
            <a:off x="8556784" y="4809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76" name="Google Shape;576;g242ca9631fb_0_3"/>
          <p:cNvSpPr txBox="1"/>
          <p:nvPr/>
        </p:nvSpPr>
        <p:spPr>
          <a:xfrm>
            <a:off x="741325" y="953825"/>
            <a:ext cx="7551000" cy="3062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100" dirty="0">
                <a:latin typeface="Comfortaa" pitchFamily="2" charset="0"/>
              </a:rPr>
              <a:t>🎯 </a:t>
            </a:r>
            <a:r>
              <a:rPr lang="uk-UA" sz="1100" b="1" dirty="0">
                <a:latin typeface="Comfortaa" pitchFamily="2" charset="0"/>
              </a:rPr>
              <a:t>Мета:</a:t>
            </a:r>
            <a:br>
              <a:rPr lang="uk-UA" sz="1100" dirty="0">
                <a:latin typeface="Comfortaa" pitchFamily="2" charset="0"/>
              </a:rPr>
            </a:br>
            <a:r>
              <a:rPr lang="uk-UA" sz="1100" dirty="0">
                <a:latin typeface="Comfortaa" pitchFamily="2" charset="0"/>
              </a:rPr>
              <a:t>Збудувати </a:t>
            </a:r>
            <a:r>
              <a:rPr lang="en-US" sz="1100" dirty="0">
                <a:latin typeface="Comfortaa" pitchFamily="2" charset="0"/>
              </a:rPr>
              <a:t>Razor Pages </a:t>
            </a:r>
            <a:r>
              <a:rPr lang="uk-UA" sz="1100" dirty="0">
                <a:latin typeface="Comfortaa" pitchFamily="2" charset="0"/>
              </a:rPr>
              <a:t>для бронювання ресурсів з адаптивним </a:t>
            </a:r>
            <a:r>
              <a:rPr lang="en-US" sz="1100" dirty="0">
                <a:latin typeface="Comfortaa" pitchFamily="2" charset="0"/>
              </a:rPr>
              <a:t>UI, </a:t>
            </a:r>
            <a:r>
              <a:rPr lang="uk-UA" sz="1100" dirty="0">
                <a:latin typeface="Comfortaa" pitchFamily="2" charset="0"/>
              </a:rPr>
              <a:t>миттєвим оновленням доступності кімнат / послуг і повноцінною </a:t>
            </a:r>
            <a:r>
              <a:rPr lang="uk-UA" sz="1100" dirty="0" err="1">
                <a:latin typeface="Comfortaa" pitchFamily="2" charset="0"/>
              </a:rPr>
              <a:t>адмін</a:t>
            </a:r>
            <a:r>
              <a:rPr lang="uk-UA" sz="1100" dirty="0">
                <a:latin typeface="Comfortaa" pitchFamily="2" charset="0"/>
              </a:rPr>
              <a:t>-панеллю.</a:t>
            </a:r>
          </a:p>
          <a:p>
            <a:endParaRPr lang="uk-UA" sz="1100" dirty="0">
              <a:latin typeface="Comfortaa" pitchFamily="2" charset="0"/>
            </a:endParaRPr>
          </a:p>
          <a:p>
            <a:r>
              <a:rPr lang="uk-UA" sz="1100" dirty="0">
                <a:latin typeface="Comfortaa" pitchFamily="2" charset="0"/>
              </a:rPr>
              <a:t>⚠ </a:t>
            </a:r>
            <a:r>
              <a:rPr lang="uk-UA" sz="1100" b="1" dirty="0">
                <a:latin typeface="Comfortaa" pitchFamily="2" charset="0"/>
              </a:rPr>
              <a:t>Проблема:</a:t>
            </a:r>
            <a:br>
              <a:rPr lang="uk-UA" sz="1100" dirty="0">
                <a:latin typeface="Comfortaa" pitchFamily="2" charset="0"/>
              </a:rPr>
            </a:br>
            <a:r>
              <a:rPr lang="uk-UA" sz="1100" dirty="0">
                <a:latin typeface="Comfortaa" pitchFamily="2" charset="0"/>
              </a:rPr>
              <a:t>Існуючі сервіси розрізнені: немає єдиного каталогу ресурсів, реального-часу синхронізації та гнучкого контролю ролей, що призводить до конфліктів </a:t>
            </a:r>
            <a:r>
              <a:rPr lang="uk-UA" sz="1100" dirty="0" err="1">
                <a:latin typeface="Comfortaa" pitchFamily="2" charset="0"/>
              </a:rPr>
              <a:t>бронювань</a:t>
            </a:r>
            <a:r>
              <a:rPr lang="uk-UA" sz="1100" dirty="0">
                <a:latin typeface="Comfortaa" pitchFamily="2" charset="0"/>
              </a:rPr>
              <a:t> і складної підтримки.</a:t>
            </a:r>
          </a:p>
          <a:p>
            <a:endParaRPr lang="uk-UA" sz="1100" dirty="0">
              <a:latin typeface="Comfortaa" pitchFamily="2" charset="0"/>
            </a:endParaRPr>
          </a:p>
          <a:p>
            <a:r>
              <a:rPr lang="en-US" sz="1100" dirty="0">
                <a:latin typeface="Comfortaa" pitchFamily="2" charset="0"/>
              </a:rPr>
              <a:t>🛠 </a:t>
            </a:r>
            <a:r>
              <a:rPr lang="uk-UA" sz="1100" b="1" dirty="0">
                <a:latin typeface="Comfortaa" pitchFamily="2" charset="0"/>
              </a:rPr>
              <a:t>Що потрібно зробити:</a:t>
            </a:r>
            <a:endParaRPr lang="uk-UA" sz="1100" dirty="0">
              <a:latin typeface="Comfortaa" pitchFamily="2" charset="0"/>
            </a:endParaRPr>
          </a:p>
          <a:p>
            <a:r>
              <a:rPr lang="uk-UA" sz="1100" dirty="0">
                <a:latin typeface="Comfortaa" pitchFamily="2" charset="0"/>
              </a:rPr>
              <a:t>Спроектувати ієрархію </a:t>
            </a:r>
            <a:r>
              <a:rPr lang="en-US" sz="1100" dirty="0">
                <a:latin typeface="Comfortaa" pitchFamily="2" charset="0"/>
              </a:rPr>
              <a:t>UI → Service → REST / </a:t>
            </a:r>
            <a:r>
              <a:rPr lang="en-US" sz="1100" dirty="0" err="1">
                <a:latin typeface="Comfortaa" pitchFamily="2" charset="0"/>
              </a:rPr>
              <a:t>SignalR</a:t>
            </a:r>
            <a:r>
              <a:rPr lang="en-US" sz="1100" dirty="0">
                <a:latin typeface="Comfortaa" pitchFamily="2" charset="0"/>
              </a:rPr>
              <a:t> API</a:t>
            </a:r>
            <a:endParaRPr lang="uk-UA" sz="1100" dirty="0">
              <a:latin typeface="Comfortaa" pitchFamily="2" charset="0"/>
            </a:endParaRPr>
          </a:p>
          <a:p>
            <a:r>
              <a:rPr lang="uk-UA" sz="1100" dirty="0">
                <a:latin typeface="Comfortaa" pitchFamily="2" charset="0"/>
              </a:rPr>
              <a:t>Додати локальний кеш стану, </a:t>
            </a:r>
            <a:r>
              <a:rPr lang="en-US" sz="1100" dirty="0" err="1">
                <a:latin typeface="Comfortaa" pitchFamily="2" charset="0"/>
              </a:rPr>
              <a:t>RxJS</a:t>
            </a:r>
            <a:r>
              <a:rPr lang="en-US" sz="1100" dirty="0">
                <a:latin typeface="Comfortaa" pitchFamily="2" charset="0"/>
              </a:rPr>
              <a:t>-</a:t>
            </a:r>
            <a:r>
              <a:rPr lang="uk-UA" sz="1100" dirty="0">
                <a:latin typeface="Comfortaa" pitchFamily="2" charset="0"/>
              </a:rPr>
              <a:t>потоки та покрити критичні сценарії </a:t>
            </a:r>
            <a:r>
              <a:rPr lang="en-US" sz="1100" dirty="0">
                <a:latin typeface="Comfortaa" pitchFamily="2" charset="0"/>
              </a:rPr>
              <a:t>unit + e2e </a:t>
            </a:r>
            <a:r>
              <a:rPr lang="uk-UA" sz="1100" dirty="0">
                <a:latin typeface="Comfortaa" pitchFamily="2" charset="0"/>
              </a:rPr>
              <a:t>тестами.</a:t>
            </a:r>
          </a:p>
          <a:p>
            <a:r>
              <a:rPr lang="uk-UA" sz="1100" dirty="0">
                <a:latin typeface="Comfortaa" pitchFamily="2" charset="0"/>
              </a:rPr>
              <a:t>Запровадити систему ролей, </a:t>
            </a:r>
            <a:r>
              <a:rPr lang="uk-UA" sz="1100" dirty="0" err="1">
                <a:latin typeface="Comfortaa" pitchFamily="2" charset="0"/>
              </a:rPr>
              <a:t>дашборди</a:t>
            </a:r>
            <a:r>
              <a:rPr lang="uk-UA" sz="1100" dirty="0">
                <a:latin typeface="Comfortaa" pitchFamily="2" charset="0"/>
              </a:rPr>
              <a:t> й резервне копіювання через </a:t>
            </a:r>
            <a:r>
              <a:rPr lang="uk-UA" sz="1100" dirty="0" err="1">
                <a:latin typeface="Comfortaa" pitchFamily="2" charset="0"/>
              </a:rPr>
              <a:t>бекенд</a:t>
            </a:r>
            <a:r>
              <a:rPr lang="uk-UA" sz="1100" dirty="0">
                <a:latin typeface="Comfortaa" pitchFamily="2" charset="0"/>
              </a:rPr>
              <a:t>-сервіси.</a:t>
            </a:r>
          </a:p>
          <a:p>
            <a:endParaRPr lang="uk-UA" sz="1100" dirty="0">
              <a:latin typeface="Comfortaa" pitchFamily="2" charset="0"/>
            </a:endParaRPr>
          </a:p>
          <a:p>
            <a:r>
              <a:rPr lang="en-US" sz="1100" dirty="0">
                <a:latin typeface="Comfortaa" pitchFamily="2" charset="0"/>
              </a:rPr>
              <a:t>💡 </a:t>
            </a:r>
            <a:r>
              <a:rPr lang="uk-UA" sz="1100" b="1" dirty="0">
                <a:latin typeface="Comfortaa" pitchFamily="2" charset="0"/>
              </a:rPr>
              <a:t>Для чого:</a:t>
            </a:r>
            <a:br>
              <a:rPr lang="uk-UA" sz="1100" dirty="0">
                <a:latin typeface="Comfortaa" pitchFamily="2" charset="0"/>
              </a:rPr>
            </a:br>
            <a:r>
              <a:rPr lang="uk-UA" sz="1100" dirty="0">
                <a:latin typeface="Comfortaa" pitchFamily="2" charset="0"/>
              </a:rPr>
              <a:t>Щоб користувачі отримали безперервний, інтуїтивний процес бронювання, а команда — масшта­бовану, </a:t>
            </a:r>
            <a:r>
              <a:rPr lang="uk-UA" sz="1100" dirty="0" err="1">
                <a:latin typeface="Comfortaa" pitchFamily="2" charset="0"/>
              </a:rPr>
              <a:t>тестовану</a:t>
            </a:r>
            <a:r>
              <a:rPr lang="uk-UA" sz="1100" dirty="0">
                <a:latin typeface="Comfortaa" pitchFamily="2" charset="0"/>
              </a:rPr>
              <a:t> кодову базу, готову до швидкого додавання нових типів ресурсів і бізнес-функцій.</a:t>
            </a:r>
          </a:p>
        </p:txBody>
      </p:sp>
      <p:sp>
        <p:nvSpPr>
          <p:cNvPr id="577" name="Google Shape;577;g242ca9631fb_0_3"/>
          <p:cNvSpPr txBox="1"/>
          <p:nvPr/>
        </p:nvSpPr>
        <p:spPr>
          <a:xfrm>
            <a:off x="855875" y="427925"/>
            <a:ext cx="687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Постановка задачі</a:t>
            </a:r>
            <a:endParaRPr sz="1400" b="1" i="0" u="none" strike="noStrike" cap="none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5f642127f0_0_10"/>
          <p:cNvSpPr txBox="1">
            <a:spLocks noGrp="1"/>
          </p:cNvSpPr>
          <p:nvPr>
            <p:ph type="sldNum" idx="12"/>
          </p:nvPr>
        </p:nvSpPr>
        <p:spPr>
          <a:xfrm>
            <a:off x="8556784" y="4809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83" name="Google Shape;583;g35f642127f0_0_10"/>
          <p:cNvSpPr txBox="1"/>
          <p:nvPr/>
        </p:nvSpPr>
        <p:spPr>
          <a:xfrm>
            <a:off x="855875" y="427925"/>
            <a:ext cx="687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 sz="1400" b="1" i="0" u="none" strike="noStrike" cap="none" dirty="0" err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Скріношти</a:t>
            </a:r>
            <a:r>
              <a:rPr lang="uk-UA" sz="1400" b="1" i="0" u="none" strike="noStrike" cap="none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проекту</a:t>
            </a:r>
            <a:endParaRPr sz="1400" b="0" i="0" u="none" strike="noStrike" cap="none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8986F3E-CCFC-4EF1-80FE-FC62559A9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00" y="828125"/>
            <a:ext cx="4901960" cy="23331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1A82C81-5CC5-4A9F-9822-B6EF3DDCE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1556" y="2030876"/>
            <a:ext cx="5855644" cy="27787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35f642127f0_0_205"/>
          <p:cNvSpPr txBox="1">
            <a:spLocks noGrp="1"/>
          </p:cNvSpPr>
          <p:nvPr>
            <p:ph type="sldNum" idx="12"/>
          </p:nvPr>
        </p:nvSpPr>
        <p:spPr>
          <a:xfrm>
            <a:off x="8556784" y="4809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594" name="Google Shape;594;g35f642127f0_0_205"/>
          <p:cNvSpPr txBox="1"/>
          <p:nvPr/>
        </p:nvSpPr>
        <p:spPr>
          <a:xfrm>
            <a:off x="855875" y="427925"/>
            <a:ext cx="687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b="1" dirty="0" err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Технології</a:t>
            </a:r>
            <a:endParaRPr b="1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333773"/>
              </p:ext>
            </p:extLst>
          </p:nvPr>
        </p:nvGraphicFramePr>
        <p:xfrm>
          <a:off x="595745" y="1655041"/>
          <a:ext cx="8139546" cy="1706880"/>
        </p:xfrm>
        <a:graphic>
          <a:graphicData uri="http://schemas.openxmlformats.org/drawingml/2006/table">
            <a:tbl>
              <a:tblPr firstRow="1" bandRow="1">
                <a:tableStyleId>{44E24E99-5F0F-4588-BB2F-717D66CB1D21}</a:tableStyleId>
              </a:tblPr>
              <a:tblGrid>
                <a:gridCol w="4069773">
                  <a:extLst>
                    <a:ext uri="{9D8B030D-6E8A-4147-A177-3AD203B41FA5}">
                      <a16:colId xmlns:a16="http://schemas.microsoft.com/office/drawing/2014/main" val="3023855576"/>
                    </a:ext>
                  </a:extLst>
                </a:gridCol>
                <a:gridCol w="4069773">
                  <a:extLst>
                    <a:ext uri="{9D8B030D-6E8A-4147-A177-3AD203B41FA5}">
                      <a16:colId xmlns:a16="http://schemas.microsoft.com/office/drawing/2014/main" val="1633796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uk-UA" sz="1100" b="1" dirty="0">
                          <a:latin typeface="Comfortaa" pitchFamily="2" charset="0"/>
                        </a:rPr>
                        <a:t>Рівень / сфера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sz="1100" b="1" dirty="0">
                          <a:latin typeface="Comfortaa" pitchFamily="2" charset="0"/>
                        </a:rPr>
                        <a:t>Використані технології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84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1100" b="0" dirty="0">
                          <a:latin typeface="Comfortaa" pitchFamily="2" charset="0"/>
                        </a:rPr>
                        <a:t>Клієнт (</a:t>
                      </a:r>
                      <a:r>
                        <a:rPr lang="en-US" sz="1100" b="0" dirty="0">
                          <a:latin typeface="Comfortaa" pitchFamily="2" charset="0"/>
                        </a:rPr>
                        <a:t>Frontend)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latin typeface="Comfortaa" pitchFamily="2" charset="0"/>
                        </a:rPr>
                        <a:t>Razor  Pages, JavaScript, HTML, CSS Sass, JSP, Bootstrap, Material Design, React JS, jQuery, Pug, Babel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841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1100" b="0" dirty="0">
                          <a:latin typeface="Comfortaa" pitchFamily="2" charset="0"/>
                        </a:rPr>
                        <a:t>Сервер (</a:t>
                      </a:r>
                      <a:r>
                        <a:rPr lang="en-US" sz="1100" b="0" dirty="0">
                          <a:latin typeface="Comfortaa" pitchFamily="2" charset="0"/>
                        </a:rPr>
                        <a:t>Backend)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latin typeface="Comfortaa" pitchFamily="2" charset="0"/>
                        </a:rPr>
                        <a:t>ASP.NET Core 3.1 MVC, C#, Entity Framework Core 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1591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1100" b="0">
                          <a:latin typeface="Comfortaa" pitchFamily="2" charset="0"/>
                        </a:rPr>
                        <a:t>СУБД та проєктування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latin typeface="Comfortaa" pitchFamily="2" charset="0"/>
                        </a:rPr>
                        <a:t>MS SQL, MySQL Workbench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324906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35f642127f0_0_234"/>
          <p:cNvSpPr txBox="1">
            <a:spLocks noGrp="1"/>
          </p:cNvSpPr>
          <p:nvPr>
            <p:ph type="sldNum" idx="12"/>
          </p:nvPr>
        </p:nvSpPr>
        <p:spPr>
          <a:xfrm>
            <a:off x="8556784" y="4809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600" name="Google Shape;600;g35f642127f0_0_234"/>
          <p:cNvSpPr txBox="1"/>
          <p:nvPr/>
        </p:nvSpPr>
        <p:spPr>
          <a:xfrm>
            <a:off x="1256200" y="427925"/>
            <a:ext cx="647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П</a:t>
            </a:r>
            <a:r>
              <a:rPr lang="en" sz="1400" b="1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ланування </a:t>
            </a:r>
            <a:r>
              <a:rPr lang="en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реалізації</a:t>
            </a:r>
            <a:endParaRPr sz="1400" b="1" i="0" u="none" strike="noStrike" cap="non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01" name="Google Shape;601;g35f642127f0_0_234"/>
          <p:cNvSpPr txBox="1"/>
          <p:nvPr/>
        </p:nvSpPr>
        <p:spPr>
          <a:xfrm>
            <a:off x="759225" y="1159550"/>
            <a:ext cx="7551000" cy="258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200" dirty="0">
                <a:latin typeface="Comfortaa" pitchFamily="2" charset="0"/>
              </a:rPr>
              <a:t>📁 </a:t>
            </a:r>
            <a:r>
              <a:rPr lang="uk-UA" sz="1200" b="1" dirty="0">
                <a:latin typeface="Comfortaa" pitchFamily="2" charset="0"/>
              </a:rPr>
              <a:t>Мета</a:t>
            </a:r>
            <a:br>
              <a:rPr lang="uk-UA" sz="1200" dirty="0">
                <a:latin typeface="Comfortaa" pitchFamily="2" charset="0"/>
              </a:rPr>
            </a:br>
            <a:r>
              <a:rPr lang="uk-UA" sz="1200" dirty="0">
                <a:latin typeface="Comfortaa" pitchFamily="2" charset="0"/>
              </a:rPr>
              <a:t>Створити </a:t>
            </a:r>
            <a:r>
              <a:rPr lang="en-US" sz="1200" dirty="0">
                <a:latin typeface="Comfortaa" pitchFamily="2" charset="0"/>
              </a:rPr>
              <a:t>Razor Pages «Booking» — </a:t>
            </a:r>
            <a:r>
              <a:rPr lang="uk-UA" sz="1200" dirty="0">
                <a:latin typeface="Comfortaa" pitchFamily="2" charset="0"/>
              </a:rPr>
              <a:t>веб-сервіс для бронювання ресурсів зі швидким пошуком, ролями адміністратор/користувач і адаптивним інтерфейсом.</a:t>
            </a:r>
          </a:p>
          <a:p>
            <a:endParaRPr lang="uk-UA" sz="1200" b="1" dirty="0">
              <a:latin typeface="Comfortaa" pitchFamily="2" charset="0"/>
            </a:endParaRPr>
          </a:p>
          <a:p>
            <a:r>
              <a:rPr lang="uk-UA" sz="1200" b="1" dirty="0">
                <a:latin typeface="Comfortaa" pitchFamily="2" charset="0"/>
              </a:rPr>
              <a:t>План реалізації</a:t>
            </a:r>
            <a:endParaRPr lang="uk-UA" sz="1200" dirty="0">
              <a:latin typeface="Comfortaa" pitchFamily="2" charset="0"/>
            </a:endParaRPr>
          </a:p>
          <a:p>
            <a:pPr marL="171450" lvl="2" indent="-171450">
              <a:buFont typeface="Times New Roman" panose="02020603050405020304" pitchFamily="18" charset="0"/>
              <a:buChar char="‒"/>
            </a:pPr>
            <a:r>
              <a:rPr lang="uk-UA" sz="1200" dirty="0">
                <a:latin typeface="Comfortaa" pitchFamily="2" charset="0"/>
              </a:rPr>
              <a:t>Аналіз предметної області та вимог, вибір стеку</a:t>
            </a:r>
          </a:p>
          <a:p>
            <a:pPr marL="171450" lvl="2" indent="-171450">
              <a:buFont typeface="Times New Roman" panose="02020603050405020304" pitchFamily="18" charset="0"/>
              <a:buChar char="‒"/>
            </a:pPr>
            <a:r>
              <a:rPr lang="uk-UA" sz="1200" dirty="0" err="1">
                <a:latin typeface="Comfortaa" pitchFamily="2" charset="0"/>
              </a:rPr>
              <a:t>Проєктування</a:t>
            </a:r>
            <a:r>
              <a:rPr lang="uk-UA" sz="1200" dirty="0">
                <a:latin typeface="Comfortaa" pitchFamily="2" charset="0"/>
              </a:rPr>
              <a:t> компонентної архітектури та схеми даних</a:t>
            </a:r>
          </a:p>
          <a:p>
            <a:pPr marL="171450" lvl="2" indent="-171450">
              <a:buFont typeface="Times New Roman" panose="02020603050405020304" pitchFamily="18" charset="0"/>
              <a:buChar char="‒"/>
            </a:pPr>
            <a:r>
              <a:rPr lang="uk-UA" sz="1200" dirty="0">
                <a:latin typeface="Comfortaa" pitchFamily="2" charset="0"/>
              </a:rPr>
              <a:t>Розробка модулів: автентифікація, каталог ресурсів, бронювання, управління користувачами, статистика</a:t>
            </a:r>
          </a:p>
          <a:p>
            <a:pPr marL="171450" lvl="2" indent="-171450">
              <a:buFont typeface="Times New Roman" panose="02020603050405020304" pitchFamily="18" charset="0"/>
              <a:buChar char="‒"/>
            </a:pPr>
            <a:r>
              <a:rPr lang="en-US" sz="1200" dirty="0">
                <a:latin typeface="Comfortaa" pitchFamily="2" charset="0"/>
              </a:rPr>
              <a:t>Unit-</a:t>
            </a:r>
            <a:r>
              <a:rPr lang="uk-UA" sz="1200" dirty="0">
                <a:latin typeface="Comfortaa" pitchFamily="2" charset="0"/>
              </a:rPr>
              <a:t>тести та </a:t>
            </a:r>
            <a:r>
              <a:rPr lang="en-US" sz="1200" dirty="0">
                <a:latin typeface="Comfortaa" pitchFamily="2" charset="0"/>
              </a:rPr>
              <a:t>e2e-</a:t>
            </a:r>
            <a:r>
              <a:rPr lang="uk-UA" sz="1200" dirty="0">
                <a:latin typeface="Comfortaa" pitchFamily="2" charset="0"/>
              </a:rPr>
              <a:t>тести для критично важливих сценаріїв</a:t>
            </a:r>
          </a:p>
          <a:p>
            <a:pPr marL="171450" lvl="2" indent="-171450">
              <a:buFont typeface="Times New Roman" panose="02020603050405020304" pitchFamily="18" charset="0"/>
              <a:buChar char="‒"/>
            </a:pPr>
            <a:r>
              <a:rPr lang="uk-UA" sz="1200" dirty="0">
                <a:latin typeface="Comfortaa" pitchFamily="2" charset="0"/>
              </a:rPr>
              <a:t>Адаптивний дизайн, теми </a:t>
            </a:r>
            <a:r>
              <a:rPr lang="en-US" sz="1200" dirty="0">
                <a:latin typeface="Comfortaa" pitchFamily="2" charset="0"/>
              </a:rPr>
              <a:t>Light/Dark, </a:t>
            </a:r>
            <a:r>
              <a:rPr lang="uk-UA" sz="1200" dirty="0">
                <a:latin typeface="Comfortaa" pitchFamily="2" charset="0"/>
              </a:rPr>
              <a:t>локалізація </a:t>
            </a:r>
            <a:r>
              <a:rPr lang="en-US" sz="1200" dirty="0">
                <a:latin typeface="Comfortaa" pitchFamily="2" charset="0"/>
              </a:rPr>
              <a:t>UK/EN</a:t>
            </a:r>
          </a:p>
          <a:p>
            <a:pPr marL="171450" lvl="2" indent="-171450">
              <a:buFont typeface="Times New Roman" panose="02020603050405020304" pitchFamily="18" charset="0"/>
              <a:buChar char="‒"/>
            </a:pPr>
            <a:r>
              <a:rPr lang="uk-UA" sz="1200" dirty="0">
                <a:latin typeface="Comfortaa" pitchFamily="2" charset="0"/>
              </a:rPr>
              <a:t>Оптимізація продуктивності й </a:t>
            </a:r>
            <a:r>
              <a:rPr lang="en-US" sz="1200" dirty="0">
                <a:latin typeface="Comfortaa" pitchFamily="2" charset="0"/>
              </a:rPr>
              <a:t>CI/CD</a:t>
            </a:r>
          </a:p>
          <a:p>
            <a:pPr marL="171450" lvl="2" indent="-171450">
              <a:buFont typeface="Times New Roman" panose="02020603050405020304" pitchFamily="18" charset="0"/>
              <a:buChar char="‒"/>
            </a:pPr>
            <a:r>
              <a:rPr lang="uk-UA" sz="1200" dirty="0">
                <a:latin typeface="Comfortaa" pitchFamily="2" charset="0"/>
              </a:rPr>
              <a:t>Бета-тест, збір метрик, реліз версії </a:t>
            </a:r>
            <a:r>
              <a:rPr lang="en-US" sz="1200" dirty="0">
                <a:latin typeface="Comfortaa" pitchFamily="2" charset="0"/>
              </a:rPr>
              <a:t>v1.0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999</Words>
  <Application>Microsoft Office PowerPoint</Application>
  <PresentationFormat>Экран (16:9)</PresentationFormat>
  <Paragraphs>120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27" baseType="lpstr">
      <vt:lpstr>Crimson Text</vt:lpstr>
      <vt:lpstr>Josefin Sans</vt:lpstr>
      <vt:lpstr>Vidaloka</vt:lpstr>
      <vt:lpstr>Montserrat</vt:lpstr>
      <vt:lpstr>Lato</vt:lpstr>
      <vt:lpstr>Open Sans</vt:lpstr>
      <vt:lpstr>Roboto Mono</vt:lpstr>
      <vt:lpstr>Comfortaa</vt:lpstr>
      <vt:lpstr>Merriweather Light</vt:lpstr>
      <vt:lpstr>Times New Roman</vt:lpstr>
      <vt:lpstr>Arial</vt:lpstr>
      <vt:lpstr>Wingdings</vt:lpstr>
      <vt:lpstr>Russo One</vt:lpstr>
      <vt:lpstr>Open Sans SemiBold</vt:lpstr>
      <vt:lpstr>Mako</vt:lpstr>
      <vt:lpstr>Minimalist Business Slides XL by Slidesgo</vt:lpstr>
      <vt:lpstr>Презентация PowerPoint</vt:lpstr>
      <vt:lpstr>Загальна характеристика роботи</vt:lpstr>
      <vt:lpstr>«Загальна архітектура системи»</vt:lpstr>
      <vt:lpstr>«Ієрархія компонентів»</vt:lpstr>
      <vt:lpstr>Основні функції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           Дякую за увагу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 Радионов</dc:creator>
  <cp:lastModifiedBy>Dmytro Vakhnenko</cp:lastModifiedBy>
  <cp:revision>17</cp:revision>
  <dcterms:modified xsi:type="dcterms:W3CDTF">2025-06-16T21:18:26Z</dcterms:modified>
</cp:coreProperties>
</file>