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Economica" charset="1" panose="02000506040000020004"/>
      <p:regular r:id="rId19"/>
    </p:embeddedFont>
    <p:embeddedFont>
      <p:font typeface="Arial" charset="1" panose="020B0502020202020204"/>
      <p:regular r:id="rId20"/>
    </p:embeddedFont>
    <p:embeddedFont>
      <p:font typeface="Open Sans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notesMasters/notesMaster1.xml" Type="http://schemas.openxmlformats.org/officeDocument/2006/relationships/notesMaster"/><Relationship Id="rId17" Target="theme/theme2.xml" Type="http://schemas.openxmlformats.org/officeDocument/2006/relationships/theme"/><Relationship Id="rId18" Target="notesSlides/notesSlide1.xml" Type="http://schemas.openxmlformats.org/officeDocument/2006/relationships/notes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notesSlides/notesSlide2.xml" Type="http://schemas.openxmlformats.org/officeDocument/2006/relationships/notesSlide"/><Relationship Id="rId22" Target="fonts/font22.fntdata" Type="http://schemas.openxmlformats.org/officeDocument/2006/relationships/font"/><Relationship Id="rId23" Target="notesSlides/notesSlide3.xml" Type="http://schemas.openxmlformats.org/officeDocument/2006/relationships/notesSlide"/><Relationship Id="rId24" Target="notesSlides/notesSlide4.xml" Type="http://schemas.openxmlformats.org/officeDocument/2006/relationships/notesSlide"/><Relationship Id="rId25" Target="notesSlides/notesSlide5.xml" Type="http://schemas.openxmlformats.org/officeDocument/2006/relationships/notesSlide"/><Relationship Id="rId26" Target="notesSlides/notesSlide6.xml" Type="http://schemas.openxmlformats.org/officeDocument/2006/relationships/notesSlide"/><Relationship Id="rId27" Target="notesSlides/notesSlide7.xml" Type="http://schemas.openxmlformats.org/officeDocument/2006/relationships/notesSlide"/><Relationship Id="rId28" Target="notesSlides/notesSlide8.xml" Type="http://schemas.openxmlformats.org/officeDocument/2006/relationships/notesSlide"/><Relationship Id="rId29" Target="notesSlides/notesSlide9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10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Relationship Id="rId4" Target="../media/image4.png" Type="http://schemas.openxmlformats.org/officeDocument/2006/relationships/image"/><Relationship Id="rId5" Target="../embeddings/oleObject1.bin" Type="http://schemas.openxmlformats.org/officeDocument/2006/relationships/oleObjec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.png" Type="http://schemas.openxmlformats.org/officeDocument/2006/relationships/image"/><Relationship Id="rId4" Target="../media/image8.png" Type="http://schemas.openxmlformats.org/officeDocument/2006/relationships/image"/><Relationship Id="rId5" Target="../embeddings/oleObject2.bin" Type="http://schemas.openxmlformats.org/officeDocument/2006/relationships/oleObjec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59451" y="1484825"/>
            <a:ext cx="2220400" cy="2307050"/>
            <a:chOff x="0" y="0"/>
            <a:chExt cx="2960533" cy="30760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22397" cy="3037967"/>
            </a:xfrm>
            <a:custGeom>
              <a:avLst/>
              <a:gdLst/>
              <a:ahLst/>
              <a:cxnLst/>
              <a:rect r="r" b="b" t="t" l="l"/>
              <a:pathLst>
                <a:path h="3037967" w="2922397">
                  <a:moveTo>
                    <a:pt x="0" y="3037967"/>
                  </a:moveTo>
                  <a:lnTo>
                    <a:pt x="0" y="38100"/>
                  </a:lnTo>
                  <a:cubicBezTo>
                    <a:pt x="0" y="17018"/>
                    <a:pt x="17018" y="0"/>
                    <a:pt x="38100" y="0"/>
                  </a:cubicBezTo>
                  <a:lnTo>
                    <a:pt x="2922397" y="0"/>
                  </a:lnTo>
                  <a:lnTo>
                    <a:pt x="2922397" y="76200"/>
                  </a:lnTo>
                  <a:lnTo>
                    <a:pt x="38100" y="76200"/>
                  </a:lnTo>
                  <a:lnTo>
                    <a:pt x="38100" y="38100"/>
                  </a:lnTo>
                  <a:lnTo>
                    <a:pt x="76200" y="38100"/>
                  </a:lnTo>
                  <a:lnTo>
                    <a:pt x="76200" y="3037967"/>
                  </a:lnTo>
                  <a:close/>
                </a:path>
              </a:pathLst>
            </a:custGeom>
            <a:solidFill>
              <a:srgbClr val="CCA677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0608125" y="6504875"/>
            <a:ext cx="2220400" cy="2307050"/>
            <a:chOff x="0" y="0"/>
            <a:chExt cx="2960533" cy="30760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922397" cy="3037967"/>
            </a:xfrm>
            <a:custGeom>
              <a:avLst/>
              <a:gdLst/>
              <a:ahLst/>
              <a:cxnLst/>
              <a:rect r="r" b="b" t="t" l="l"/>
              <a:pathLst>
                <a:path h="3037967" w="2922397">
                  <a:moveTo>
                    <a:pt x="0" y="3037967"/>
                  </a:moveTo>
                  <a:lnTo>
                    <a:pt x="0" y="38100"/>
                  </a:lnTo>
                  <a:cubicBezTo>
                    <a:pt x="0" y="17018"/>
                    <a:pt x="17018" y="0"/>
                    <a:pt x="38100" y="0"/>
                  </a:cubicBezTo>
                  <a:lnTo>
                    <a:pt x="2922397" y="0"/>
                  </a:lnTo>
                  <a:lnTo>
                    <a:pt x="2922397" y="76200"/>
                  </a:lnTo>
                  <a:lnTo>
                    <a:pt x="38100" y="76200"/>
                  </a:lnTo>
                  <a:lnTo>
                    <a:pt x="38100" y="38100"/>
                  </a:lnTo>
                  <a:lnTo>
                    <a:pt x="76200" y="38100"/>
                  </a:lnTo>
                  <a:lnTo>
                    <a:pt x="76200" y="3037967"/>
                  </a:lnTo>
                  <a:close/>
                </a:path>
              </a:pathLst>
            </a:custGeom>
            <a:solidFill>
              <a:srgbClr val="CCA67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5610900" y="1642600"/>
            <a:ext cx="6562200" cy="2262530"/>
            <a:chOff x="0" y="0"/>
            <a:chExt cx="8749600" cy="301670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749600" cy="3016707"/>
            </a:xfrm>
            <a:custGeom>
              <a:avLst/>
              <a:gdLst/>
              <a:ahLst/>
              <a:cxnLst/>
              <a:rect r="r" b="b" t="t" l="l"/>
              <a:pathLst>
                <a:path h="3016707" w="8749600">
                  <a:moveTo>
                    <a:pt x="0" y="0"/>
                  </a:moveTo>
                  <a:lnTo>
                    <a:pt x="8749600" y="0"/>
                  </a:lnTo>
                  <a:lnTo>
                    <a:pt x="8749600" y="3016707"/>
                  </a:lnTo>
                  <a:lnTo>
                    <a:pt x="0" y="3016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8749600" cy="3026232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rPr>
                <a:t>Роз</a:t>
              </a:r>
              <a:r>
                <a:rPr lang="en-US" sz="4800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rPr>
                <a:t>робка застосуноку для управління завданнями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612150" y="7324006"/>
            <a:ext cx="9991950" cy="1756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27"/>
              </a:lnSpc>
            </a:pPr>
          </a:p>
          <a:p>
            <a:pPr algn="l">
              <a:lnSpc>
                <a:spcPts val="3427"/>
              </a:lnSpc>
            </a:pPr>
            <a:r>
              <a:rPr lang="en-US" sz="3569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ст. гр. ПЗ</a:t>
            </a:r>
            <a:r>
              <a:rPr lang="en-US" sz="3569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ПІ-22-7 Великотрав В. Ю.</a:t>
            </a:r>
          </a:p>
          <a:p>
            <a:pPr algn="l">
              <a:lnSpc>
                <a:spcPts val="3427"/>
              </a:lnSpc>
            </a:pPr>
            <a:r>
              <a:rPr lang="en-US" sz="3569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Керівник: доц. кафедри ПІ Ірина КИРИЛИЧЕНКО</a:t>
            </a:r>
          </a:p>
        </p:txBody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537850" y="8719000"/>
            <a:ext cx="1724500" cy="1163500"/>
            <a:chOff x="0" y="0"/>
            <a:chExt cx="2299333" cy="15513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99335" cy="1551305"/>
            </a:xfrm>
            <a:custGeom>
              <a:avLst/>
              <a:gdLst/>
              <a:ahLst/>
              <a:cxnLst/>
              <a:rect r="r" b="b" t="t" l="l"/>
              <a:pathLst>
                <a:path h="1551305" w="2299335">
                  <a:moveTo>
                    <a:pt x="0" y="0"/>
                  </a:moveTo>
                  <a:lnTo>
                    <a:pt x="2299335" y="0"/>
                  </a:lnTo>
                  <a:lnTo>
                    <a:pt x="2299335" y="1551305"/>
                  </a:lnTo>
                  <a:lnTo>
                    <a:pt x="0" y="15513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-2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409450" y="341650"/>
            <a:ext cx="4267950" cy="779550"/>
            <a:chOff x="0" y="0"/>
            <a:chExt cx="5690600" cy="1039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690616" cy="1039368"/>
            </a:xfrm>
            <a:custGeom>
              <a:avLst/>
              <a:gdLst/>
              <a:ahLst/>
              <a:cxnLst/>
              <a:rect r="r" b="b" t="t" l="l"/>
              <a:pathLst>
                <a:path h="1039368" w="5690616">
                  <a:moveTo>
                    <a:pt x="0" y="0"/>
                  </a:moveTo>
                  <a:lnTo>
                    <a:pt x="5690616" y="0"/>
                  </a:lnTo>
                  <a:lnTo>
                    <a:pt x="5690616" y="1039368"/>
                  </a:lnTo>
                  <a:lnTo>
                    <a:pt x="0" y="1039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" t="0" r="0" b="-3"/>
              </a:stretch>
            </a:blip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4137008" y="341650"/>
            <a:ext cx="3849842" cy="878350"/>
            <a:chOff x="0" y="0"/>
            <a:chExt cx="5133123" cy="117113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133086" cy="1171194"/>
            </a:xfrm>
            <a:custGeom>
              <a:avLst/>
              <a:gdLst/>
              <a:ahLst/>
              <a:cxnLst/>
              <a:rect r="r" b="b" t="t" l="l"/>
              <a:pathLst>
                <a:path h="1171194" w="5133086">
                  <a:moveTo>
                    <a:pt x="0" y="0"/>
                  </a:moveTo>
                  <a:lnTo>
                    <a:pt x="5133086" y="0"/>
                  </a:lnTo>
                  <a:lnTo>
                    <a:pt x="5133086" y="1171194"/>
                  </a:lnTo>
                  <a:lnTo>
                    <a:pt x="0" y="11711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4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7845981" y="9406250"/>
            <a:ext cx="2596039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червнень 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091400"/>
            <a:ext cx="18288000" cy="195600"/>
            <a:chOff x="0" y="0"/>
            <a:chExt cx="24384000" cy="260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260858"/>
            </a:xfrm>
            <a:custGeom>
              <a:avLst/>
              <a:gdLst/>
              <a:ahLst/>
              <a:cxnLst/>
              <a:rect r="r" b="b" t="t" l="l"/>
              <a:pathLst>
                <a:path h="26085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260858"/>
                  </a:lnTo>
                  <a:lnTo>
                    <a:pt x="0" y="260858"/>
                  </a:lnTo>
                  <a:close/>
                </a:path>
              </a:pathLst>
            </a:custGeom>
            <a:solidFill>
              <a:srgbClr val="CCA67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23400" y="-70574"/>
            <a:ext cx="17041200" cy="1662600"/>
            <a:chOff x="0" y="0"/>
            <a:chExt cx="22721600" cy="2216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721601" cy="2216800"/>
            </a:xfrm>
            <a:custGeom>
              <a:avLst/>
              <a:gdLst/>
              <a:ahLst/>
              <a:cxnLst/>
              <a:rect r="r" b="b" t="t" l="l"/>
              <a:pathLst>
                <a:path h="2216800" w="22721601">
                  <a:moveTo>
                    <a:pt x="0" y="0"/>
                  </a:moveTo>
                  <a:lnTo>
                    <a:pt x="22721601" y="0"/>
                  </a:lnTo>
                  <a:lnTo>
                    <a:pt x="22721601" y="2216800"/>
                  </a:lnTo>
                  <a:lnTo>
                    <a:pt x="0" y="2216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22721600" cy="22263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680"/>
                </a:lnSpc>
              </a:pPr>
              <a:r>
                <a:rPr lang="en-US" sz="6400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rPr>
                <a:t>Підсумки 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714825" y="2341850"/>
            <a:ext cx="16858350" cy="4840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Розроблено програмний застосунок який може допомогти у</a:t>
            </a:r>
          </a:p>
          <a:p>
            <a:pPr algn="l" marL="777240" indent="-388620" lvl="1">
              <a:lnSpc>
                <a:spcPts val="648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Особистому</a:t>
            </a:r>
            <a:r>
              <a:rPr lang="en-US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плануванні</a:t>
            </a:r>
          </a:p>
          <a:p>
            <a:pPr algn="l" marL="777240" indent="-388620" lvl="1">
              <a:lnSpc>
                <a:spcPts val="648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Навчанні та студентських проєктах</a:t>
            </a:r>
          </a:p>
          <a:p>
            <a:pPr algn="l" marL="777240" indent="-388620" lvl="1">
              <a:lnSpc>
                <a:spcPts val="648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Командній роботі в малих проєктах</a:t>
            </a:r>
          </a:p>
          <a:p>
            <a:pPr algn="l" marL="777240" indent="-388620" lvl="1">
              <a:lnSpc>
                <a:spcPts val="648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Як о</a:t>
            </a:r>
            <a:r>
              <a:rPr lang="en-US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флайн-середовище або при низькому доступі до інтернету</a:t>
            </a:r>
          </a:p>
          <a:p>
            <a:pPr algn="l" marL="777240" indent="-388620" lvl="1">
              <a:lnSpc>
                <a:spcPts val="648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IoT-інтеграції</a:t>
            </a:r>
          </a:p>
        </p:txBody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537850" y="8719000"/>
            <a:ext cx="1724500" cy="1163500"/>
            <a:chOff x="0" y="0"/>
            <a:chExt cx="2299333" cy="15513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99335" cy="1551305"/>
            </a:xfrm>
            <a:custGeom>
              <a:avLst/>
              <a:gdLst/>
              <a:ahLst/>
              <a:cxnLst/>
              <a:rect r="r" b="b" t="t" l="l"/>
              <a:pathLst>
                <a:path h="1551305" w="2299335">
                  <a:moveTo>
                    <a:pt x="0" y="0"/>
                  </a:moveTo>
                  <a:lnTo>
                    <a:pt x="2299335" y="0"/>
                  </a:lnTo>
                  <a:lnTo>
                    <a:pt x="2299335" y="1551305"/>
                  </a:lnTo>
                  <a:lnTo>
                    <a:pt x="0" y="15513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-2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7573175" y="9201268"/>
            <a:ext cx="459969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091400"/>
            <a:ext cx="18288000" cy="195600"/>
            <a:chOff x="0" y="0"/>
            <a:chExt cx="24384000" cy="260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260858"/>
            </a:xfrm>
            <a:custGeom>
              <a:avLst/>
              <a:gdLst/>
              <a:ahLst/>
              <a:cxnLst/>
              <a:rect r="r" b="b" t="t" l="l"/>
              <a:pathLst>
                <a:path h="26085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260858"/>
                  </a:lnTo>
                  <a:lnTo>
                    <a:pt x="0" y="260858"/>
                  </a:lnTo>
                  <a:close/>
                </a:path>
              </a:pathLst>
            </a:custGeom>
            <a:solidFill>
              <a:srgbClr val="CCA67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23400" y="0"/>
            <a:ext cx="17041200" cy="1662600"/>
            <a:chOff x="0" y="0"/>
            <a:chExt cx="22721600" cy="2216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721601" cy="2216800"/>
            </a:xfrm>
            <a:custGeom>
              <a:avLst/>
              <a:gdLst/>
              <a:ahLst/>
              <a:cxnLst/>
              <a:rect r="r" b="b" t="t" l="l"/>
              <a:pathLst>
                <a:path h="2216800" w="22721601">
                  <a:moveTo>
                    <a:pt x="0" y="0"/>
                  </a:moveTo>
                  <a:lnTo>
                    <a:pt x="22721601" y="0"/>
                  </a:lnTo>
                  <a:lnTo>
                    <a:pt x="22721601" y="2216800"/>
                  </a:lnTo>
                  <a:lnTo>
                    <a:pt x="0" y="2216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22721600" cy="22263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680"/>
                </a:lnSpc>
              </a:pPr>
              <a:r>
                <a:rPr lang="en-US" sz="6400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rPr>
                <a:t>Мета роботи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714825" y="2484725"/>
            <a:ext cx="16858350" cy="3118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4967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Розробити багатоплатформову сис</a:t>
            </a:r>
            <a:r>
              <a:rPr lang="en-US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тему управління завданнями</a:t>
            </a:r>
          </a:p>
          <a:p>
            <a:pPr algn="l" marL="777240" indent="-388620" lvl="1">
              <a:lnSpc>
                <a:spcPts val="4967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Забезпечити зручний інтерфейс створення, редагування та групування завдань</a:t>
            </a:r>
          </a:p>
          <a:p>
            <a:pPr algn="l" marL="777240" indent="-388620" lvl="1">
              <a:lnSpc>
                <a:spcPts val="4967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Запуск легкого MVP для перевірки концепту</a:t>
            </a:r>
          </a:p>
          <a:p>
            <a:pPr algn="l" marL="777240" indent="-388620" lvl="1">
              <a:lnSpc>
                <a:spcPts val="4967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Інтегрувати базову систему логів та сповіщень</a:t>
            </a:r>
          </a:p>
        </p:txBody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537850" y="8719000"/>
            <a:ext cx="1724500" cy="1163500"/>
            <a:chOff x="0" y="0"/>
            <a:chExt cx="2299333" cy="15513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99335" cy="1551305"/>
            </a:xfrm>
            <a:custGeom>
              <a:avLst/>
              <a:gdLst/>
              <a:ahLst/>
              <a:cxnLst/>
              <a:rect r="r" b="b" t="t" l="l"/>
              <a:pathLst>
                <a:path h="1551305" w="2299335">
                  <a:moveTo>
                    <a:pt x="0" y="0"/>
                  </a:moveTo>
                  <a:lnTo>
                    <a:pt x="2299335" y="0"/>
                  </a:lnTo>
                  <a:lnTo>
                    <a:pt x="2299335" y="1551305"/>
                  </a:lnTo>
                  <a:lnTo>
                    <a:pt x="0" y="15513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-2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7647920" y="9201268"/>
            <a:ext cx="385224" cy="581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091400"/>
            <a:ext cx="18288000" cy="195600"/>
            <a:chOff x="0" y="0"/>
            <a:chExt cx="24384000" cy="260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260858"/>
            </a:xfrm>
            <a:custGeom>
              <a:avLst/>
              <a:gdLst/>
              <a:ahLst/>
              <a:cxnLst/>
              <a:rect r="r" b="b" t="t" l="l"/>
              <a:pathLst>
                <a:path h="26085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260858"/>
                  </a:lnTo>
                  <a:lnTo>
                    <a:pt x="0" y="260858"/>
                  </a:lnTo>
                  <a:close/>
                </a:path>
              </a:pathLst>
            </a:custGeom>
            <a:solidFill>
              <a:srgbClr val="CCA67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23400" y="-249726"/>
            <a:ext cx="17041200" cy="1662600"/>
            <a:chOff x="0" y="0"/>
            <a:chExt cx="22721600" cy="2216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721601" cy="2216800"/>
            </a:xfrm>
            <a:custGeom>
              <a:avLst/>
              <a:gdLst/>
              <a:ahLst/>
              <a:cxnLst/>
              <a:rect r="r" b="b" t="t" l="l"/>
              <a:pathLst>
                <a:path h="2216800" w="22721601">
                  <a:moveTo>
                    <a:pt x="0" y="0"/>
                  </a:moveTo>
                  <a:lnTo>
                    <a:pt x="22721601" y="0"/>
                  </a:lnTo>
                  <a:lnTo>
                    <a:pt x="22721601" y="2216800"/>
                  </a:lnTo>
                  <a:lnTo>
                    <a:pt x="0" y="2216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22721600" cy="22263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680"/>
                </a:lnSpc>
              </a:pPr>
              <a:r>
                <a:rPr lang="en-US" sz="6400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rPr>
                <a:t>Аналіз проблеми (аналіз існуючих рішень) 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714825" y="2484725"/>
            <a:ext cx="16858350" cy="3746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📉 Ск</a:t>
            </a:r>
            <a:r>
              <a:rPr lang="en-US" sz="36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ладність фіксації задач «на ходу» та поділу їх на підзадачі.</a:t>
            </a:r>
          </a:p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🚫 Відсутність офлайн-доступу або залежність від хмарної реєстрації.</a:t>
            </a:r>
          </a:p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🔕 Обмеженість в нагадуваннях (лише візуальні/звукові, без фізичного підтвердження).</a:t>
            </a:r>
          </a:p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⚙️ Відсутність підтримки фізичної інтеракції з користувачем (IoT-нотифікації).</a:t>
            </a:r>
          </a:p>
        </p:txBody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537850" y="8719000"/>
            <a:ext cx="1724500" cy="1163500"/>
            <a:chOff x="0" y="0"/>
            <a:chExt cx="2299333" cy="15513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99335" cy="1551305"/>
            </a:xfrm>
            <a:custGeom>
              <a:avLst/>
              <a:gdLst/>
              <a:ahLst/>
              <a:cxnLst/>
              <a:rect r="r" b="b" t="t" l="l"/>
              <a:pathLst>
                <a:path h="1551305" w="2299335">
                  <a:moveTo>
                    <a:pt x="0" y="0"/>
                  </a:moveTo>
                  <a:lnTo>
                    <a:pt x="2299335" y="0"/>
                  </a:lnTo>
                  <a:lnTo>
                    <a:pt x="2299335" y="1551305"/>
                  </a:lnTo>
                  <a:lnTo>
                    <a:pt x="0" y="15513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-2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7647920" y="9201268"/>
            <a:ext cx="385224" cy="581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091400"/>
            <a:ext cx="18288000" cy="195600"/>
            <a:chOff x="0" y="0"/>
            <a:chExt cx="24384000" cy="260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260858"/>
            </a:xfrm>
            <a:custGeom>
              <a:avLst/>
              <a:gdLst/>
              <a:ahLst/>
              <a:cxnLst/>
              <a:rect r="r" b="b" t="t" l="l"/>
              <a:pathLst>
                <a:path h="26085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260858"/>
                  </a:lnTo>
                  <a:lnTo>
                    <a:pt x="0" y="260858"/>
                  </a:lnTo>
                  <a:close/>
                </a:path>
              </a:pathLst>
            </a:custGeom>
            <a:solidFill>
              <a:srgbClr val="CCA67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23400" y="-249726"/>
            <a:ext cx="17041200" cy="1662600"/>
            <a:chOff x="0" y="0"/>
            <a:chExt cx="22721600" cy="2216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721601" cy="2216800"/>
            </a:xfrm>
            <a:custGeom>
              <a:avLst/>
              <a:gdLst/>
              <a:ahLst/>
              <a:cxnLst/>
              <a:rect r="r" b="b" t="t" l="l"/>
              <a:pathLst>
                <a:path h="2216800" w="22721601">
                  <a:moveTo>
                    <a:pt x="0" y="0"/>
                  </a:moveTo>
                  <a:lnTo>
                    <a:pt x="22721601" y="0"/>
                  </a:lnTo>
                  <a:lnTo>
                    <a:pt x="22721601" y="2216800"/>
                  </a:lnTo>
                  <a:lnTo>
                    <a:pt x="0" y="2216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22721600" cy="22263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680"/>
                </a:lnSpc>
              </a:pPr>
              <a:r>
                <a:rPr lang="en-US" sz="6400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rPr>
                <a:t>Аналіз проблеми (аналіз існуючих рішень) </a:t>
              </a:r>
            </a:p>
          </p:txBody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37850" y="8719000"/>
            <a:ext cx="1724500" cy="1163500"/>
            <a:chOff x="0" y="0"/>
            <a:chExt cx="2299333" cy="15513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99335" cy="1551305"/>
            </a:xfrm>
            <a:custGeom>
              <a:avLst/>
              <a:gdLst/>
              <a:ahLst/>
              <a:cxnLst/>
              <a:rect r="r" b="b" t="t" l="l"/>
              <a:pathLst>
                <a:path h="1551305" w="2299335">
                  <a:moveTo>
                    <a:pt x="0" y="0"/>
                  </a:moveTo>
                  <a:lnTo>
                    <a:pt x="2299335" y="0"/>
                  </a:lnTo>
                  <a:lnTo>
                    <a:pt x="2299335" y="1551305"/>
                  </a:lnTo>
                  <a:lnTo>
                    <a:pt x="0" y="15513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-2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7647920" y="9201268"/>
            <a:ext cx="385224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graphicFrame>
        <p:nvGraphicFramePr>
          <p:cNvPr name="Object 10" id="10"/>
          <p:cNvGraphicFramePr/>
          <p:nvPr/>
        </p:nvGraphicFramePr>
        <p:xfrm>
          <a:off x="2119920" y="2194375"/>
          <a:ext cx="7543800" cy="2514600"/>
        </p:xfrm>
        <a:graphic>
          <a:graphicData uri="http://schemas.openxmlformats.org/presentationml/2006/ole">
            <p:oleObj imgW="9042400" imgH="4013200" r:id="rId5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091400"/>
            <a:ext cx="18288000" cy="195600"/>
            <a:chOff x="0" y="0"/>
            <a:chExt cx="24384000" cy="260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260858"/>
            </a:xfrm>
            <a:custGeom>
              <a:avLst/>
              <a:gdLst/>
              <a:ahLst/>
              <a:cxnLst/>
              <a:rect r="r" b="b" t="t" l="l"/>
              <a:pathLst>
                <a:path h="26085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260858"/>
                  </a:lnTo>
                  <a:lnTo>
                    <a:pt x="0" y="260858"/>
                  </a:lnTo>
                  <a:close/>
                </a:path>
              </a:pathLst>
            </a:custGeom>
            <a:solidFill>
              <a:srgbClr val="CCA67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23400" y="-372552"/>
            <a:ext cx="17041200" cy="1662600"/>
            <a:chOff x="0" y="0"/>
            <a:chExt cx="22721600" cy="2216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721601" cy="2216800"/>
            </a:xfrm>
            <a:custGeom>
              <a:avLst/>
              <a:gdLst/>
              <a:ahLst/>
              <a:cxnLst/>
              <a:rect r="r" b="b" t="t" l="l"/>
              <a:pathLst>
                <a:path h="2216800" w="22721601">
                  <a:moveTo>
                    <a:pt x="0" y="0"/>
                  </a:moveTo>
                  <a:lnTo>
                    <a:pt x="22721601" y="0"/>
                  </a:lnTo>
                  <a:lnTo>
                    <a:pt x="22721601" y="2216800"/>
                  </a:lnTo>
                  <a:lnTo>
                    <a:pt x="0" y="2216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22721600" cy="22263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680"/>
                </a:lnSpc>
              </a:pPr>
              <a:r>
                <a:rPr lang="en-US" sz="6400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rPr>
                <a:t>Постановка задачі та опис системи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714825" y="1939893"/>
            <a:ext cx="16858350" cy="3118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4967"/>
              </a:lnSpc>
              <a:buFont typeface="Arial"/>
              <a:buChar char="•"/>
            </a:pPr>
            <a:r>
              <a:rPr lang="en-US" sz="36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Прос</a:t>
            </a:r>
            <a:r>
              <a:rPr lang="en-US" sz="36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тий, мінімалістичний інтерфейс.</a:t>
            </a:r>
          </a:p>
          <a:p>
            <a:pPr algn="l" marL="777240" indent="-388620" lvl="1">
              <a:lnSpc>
                <a:spcPts val="4967"/>
              </a:lnSpc>
              <a:buFont typeface="Arial"/>
              <a:buChar char="•"/>
            </a:pPr>
            <a:r>
              <a:rPr lang="en-US" sz="36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Підтримка REST API.</a:t>
            </a:r>
          </a:p>
          <a:p>
            <a:pPr algn="l" marL="777240" indent="-388620" lvl="1">
              <a:lnSpc>
                <a:spcPts val="4967"/>
              </a:lnSpc>
              <a:buFont typeface="Arial"/>
              <a:buChar char="•"/>
            </a:pPr>
            <a:r>
              <a:rPr lang="en-US" sz="36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Безпечна авторизація (JWT).</a:t>
            </a:r>
          </a:p>
          <a:p>
            <a:pPr algn="l" marL="777240" indent="-388620" lvl="1">
              <a:lnSpc>
                <a:spcPts val="4967"/>
              </a:lnSpc>
              <a:buFont typeface="Arial"/>
              <a:buChar char="•"/>
            </a:pPr>
            <a:r>
              <a:rPr lang="en-US" sz="36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Можливість масштабування в майбутньому (PostgreSQL, мобільна версія).</a:t>
            </a:r>
          </a:p>
        </p:txBody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537850" y="8719000"/>
            <a:ext cx="1724500" cy="1163500"/>
            <a:chOff x="0" y="0"/>
            <a:chExt cx="2299333" cy="15513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99335" cy="1551305"/>
            </a:xfrm>
            <a:custGeom>
              <a:avLst/>
              <a:gdLst/>
              <a:ahLst/>
              <a:cxnLst/>
              <a:rect r="r" b="b" t="t" l="l"/>
              <a:pathLst>
                <a:path h="1551305" w="2299335">
                  <a:moveTo>
                    <a:pt x="0" y="0"/>
                  </a:moveTo>
                  <a:lnTo>
                    <a:pt x="2299335" y="0"/>
                  </a:lnTo>
                  <a:lnTo>
                    <a:pt x="2299335" y="1551305"/>
                  </a:lnTo>
                  <a:lnTo>
                    <a:pt x="0" y="15513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-2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7647920" y="9201268"/>
            <a:ext cx="385224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091400"/>
            <a:ext cx="18288000" cy="195600"/>
            <a:chOff x="0" y="0"/>
            <a:chExt cx="24384000" cy="260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260858"/>
            </a:xfrm>
            <a:custGeom>
              <a:avLst/>
              <a:gdLst/>
              <a:ahLst/>
              <a:cxnLst/>
              <a:rect r="r" b="b" t="t" l="l"/>
              <a:pathLst>
                <a:path h="26085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260858"/>
                  </a:lnTo>
                  <a:lnTo>
                    <a:pt x="0" y="260858"/>
                  </a:lnTo>
                  <a:close/>
                </a:path>
              </a:pathLst>
            </a:custGeom>
            <a:solidFill>
              <a:srgbClr val="CCA67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23400" y="-296618"/>
            <a:ext cx="17041200" cy="1662600"/>
            <a:chOff x="0" y="0"/>
            <a:chExt cx="22721600" cy="2216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721601" cy="2216800"/>
            </a:xfrm>
            <a:custGeom>
              <a:avLst/>
              <a:gdLst/>
              <a:ahLst/>
              <a:cxnLst/>
              <a:rect r="r" b="b" t="t" l="l"/>
              <a:pathLst>
                <a:path h="2216800" w="22721601">
                  <a:moveTo>
                    <a:pt x="0" y="0"/>
                  </a:moveTo>
                  <a:lnTo>
                    <a:pt x="22721601" y="0"/>
                  </a:lnTo>
                  <a:lnTo>
                    <a:pt x="22721601" y="2216800"/>
                  </a:lnTo>
                  <a:lnTo>
                    <a:pt x="0" y="2216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22721600" cy="22263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680"/>
                </a:lnSpc>
              </a:pPr>
              <a:r>
                <a:rPr lang="en-US" sz="6400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rPr>
                <a:t>Вибір технологій розробки 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714825" y="2484725"/>
            <a:ext cx="16858350" cy="1860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Back</a:t>
            </a:r>
            <a:r>
              <a:rPr lang="en-US" sz="36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end: Python, FastAPI, Postgresql</a:t>
            </a:r>
          </a:p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Desktop: Flutter, Dio, Riverpod</a:t>
            </a:r>
          </a:p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IoT: Micropython</a:t>
            </a:r>
          </a:p>
        </p:txBody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537850" y="8719000"/>
            <a:ext cx="1724500" cy="1163500"/>
            <a:chOff x="0" y="0"/>
            <a:chExt cx="2299333" cy="15513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99335" cy="1551305"/>
            </a:xfrm>
            <a:custGeom>
              <a:avLst/>
              <a:gdLst/>
              <a:ahLst/>
              <a:cxnLst/>
              <a:rect r="r" b="b" t="t" l="l"/>
              <a:pathLst>
                <a:path h="1551305" w="2299335">
                  <a:moveTo>
                    <a:pt x="0" y="0"/>
                  </a:moveTo>
                  <a:lnTo>
                    <a:pt x="2299335" y="0"/>
                  </a:lnTo>
                  <a:lnTo>
                    <a:pt x="2299335" y="1551305"/>
                  </a:lnTo>
                  <a:lnTo>
                    <a:pt x="0" y="15513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-2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7647920" y="9201268"/>
            <a:ext cx="385224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091400"/>
            <a:ext cx="18288000" cy="195600"/>
            <a:chOff x="0" y="0"/>
            <a:chExt cx="24384000" cy="260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260858"/>
            </a:xfrm>
            <a:custGeom>
              <a:avLst/>
              <a:gdLst/>
              <a:ahLst/>
              <a:cxnLst/>
              <a:rect r="r" b="b" t="t" l="l"/>
              <a:pathLst>
                <a:path h="26085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260858"/>
                  </a:lnTo>
                  <a:lnTo>
                    <a:pt x="0" y="260858"/>
                  </a:lnTo>
                  <a:close/>
                </a:path>
              </a:pathLst>
            </a:custGeom>
            <a:solidFill>
              <a:srgbClr val="CCA67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37850" y="699318"/>
            <a:ext cx="17041200" cy="1662600"/>
            <a:chOff x="0" y="0"/>
            <a:chExt cx="22721600" cy="2216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721601" cy="2216800"/>
            </a:xfrm>
            <a:custGeom>
              <a:avLst/>
              <a:gdLst/>
              <a:ahLst/>
              <a:cxnLst/>
              <a:rect r="r" b="b" t="t" l="l"/>
              <a:pathLst>
                <a:path h="2216800" w="22721601">
                  <a:moveTo>
                    <a:pt x="0" y="0"/>
                  </a:moveTo>
                  <a:lnTo>
                    <a:pt x="22721601" y="0"/>
                  </a:lnTo>
                  <a:lnTo>
                    <a:pt x="22721601" y="2216800"/>
                  </a:lnTo>
                  <a:lnTo>
                    <a:pt x="0" y="2216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22721600" cy="22263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680"/>
                </a:lnSpc>
              </a:pPr>
              <a:r>
                <a:rPr lang="en-US" sz="6400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rPr>
                <a:t>Архітектура створенного програмного забезпечення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714825" y="2942075"/>
            <a:ext cx="16858350" cy="1860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🧠 Backend на FastAPI (обробка зад</a:t>
            </a:r>
            <a:r>
              <a:rPr lang="en-US" sz="36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ач, API, база даних).</a:t>
            </a:r>
          </a:p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💻 Десктопний клієнт на Flutter (кросплатформений інтерфейс).</a:t>
            </a:r>
          </a:p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📟 IoT-модуль на ESP32 (фізичне сповіщення про нагальні задачі).</a:t>
            </a:r>
          </a:p>
        </p:txBody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537850" y="8719000"/>
            <a:ext cx="1724500" cy="1163500"/>
            <a:chOff x="0" y="0"/>
            <a:chExt cx="2299333" cy="15513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99335" cy="1551305"/>
            </a:xfrm>
            <a:custGeom>
              <a:avLst/>
              <a:gdLst/>
              <a:ahLst/>
              <a:cxnLst/>
              <a:rect r="r" b="b" t="t" l="l"/>
              <a:pathLst>
                <a:path h="1551305" w="2299335">
                  <a:moveTo>
                    <a:pt x="0" y="0"/>
                  </a:moveTo>
                  <a:lnTo>
                    <a:pt x="2299335" y="0"/>
                  </a:lnTo>
                  <a:lnTo>
                    <a:pt x="2299335" y="1551305"/>
                  </a:lnTo>
                  <a:lnTo>
                    <a:pt x="0" y="15513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-2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7647920" y="9201268"/>
            <a:ext cx="385224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091400"/>
            <a:ext cx="18288000" cy="195600"/>
            <a:chOff x="0" y="0"/>
            <a:chExt cx="24384000" cy="260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260858"/>
            </a:xfrm>
            <a:custGeom>
              <a:avLst/>
              <a:gdLst/>
              <a:ahLst/>
              <a:cxnLst/>
              <a:rect r="r" b="b" t="t" l="l"/>
              <a:pathLst>
                <a:path h="26085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260858"/>
                  </a:lnTo>
                  <a:lnTo>
                    <a:pt x="0" y="260858"/>
                  </a:lnTo>
                  <a:close/>
                </a:path>
              </a:pathLst>
            </a:custGeom>
            <a:solidFill>
              <a:srgbClr val="CCA67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37850" y="-305996"/>
            <a:ext cx="17041200" cy="1662600"/>
            <a:chOff x="0" y="0"/>
            <a:chExt cx="22721600" cy="2216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721601" cy="2216800"/>
            </a:xfrm>
            <a:custGeom>
              <a:avLst/>
              <a:gdLst/>
              <a:ahLst/>
              <a:cxnLst/>
              <a:rect r="r" b="b" t="t" l="l"/>
              <a:pathLst>
                <a:path h="2216800" w="22721601">
                  <a:moveTo>
                    <a:pt x="0" y="0"/>
                  </a:moveTo>
                  <a:lnTo>
                    <a:pt x="22721601" y="0"/>
                  </a:lnTo>
                  <a:lnTo>
                    <a:pt x="22721601" y="2216800"/>
                  </a:lnTo>
                  <a:lnTo>
                    <a:pt x="0" y="2216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22721600" cy="22263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680"/>
                </a:lnSpc>
              </a:pPr>
              <a:r>
                <a:rPr lang="en-US" sz="6400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rPr>
                <a:t>Інте</a:t>
              </a:r>
              <a:r>
                <a:rPr lang="en-US" sz="6400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rPr>
                <a:t>рфейс користувача </a:t>
              </a:r>
            </a:p>
          </p:txBody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37850" y="8719000"/>
            <a:ext cx="1724500" cy="1163500"/>
            <a:chOff x="0" y="0"/>
            <a:chExt cx="2299333" cy="15513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99335" cy="1551305"/>
            </a:xfrm>
            <a:custGeom>
              <a:avLst/>
              <a:gdLst/>
              <a:ahLst/>
              <a:cxnLst/>
              <a:rect r="r" b="b" t="t" l="l"/>
              <a:pathLst>
                <a:path h="1551305" w="2299335">
                  <a:moveTo>
                    <a:pt x="0" y="0"/>
                  </a:moveTo>
                  <a:lnTo>
                    <a:pt x="2299335" y="0"/>
                  </a:lnTo>
                  <a:lnTo>
                    <a:pt x="2299335" y="1551305"/>
                  </a:lnTo>
                  <a:lnTo>
                    <a:pt x="0" y="15513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-2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7647920" y="9201268"/>
            <a:ext cx="385224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291483" y="1965831"/>
            <a:ext cx="6388062" cy="4399778"/>
          </a:xfrm>
          <a:custGeom>
            <a:avLst/>
            <a:gdLst/>
            <a:ahLst/>
            <a:cxnLst/>
            <a:rect r="r" b="b" t="t" l="l"/>
            <a:pathLst>
              <a:path h="4399778" w="6388062">
                <a:moveTo>
                  <a:pt x="0" y="0"/>
                </a:moveTo>
                <a:lnTo>
                  <a:pt x="6388062" y="0"/>
                </a:lnTo>
                <a:lnTo>
                  <a:pt x="6388062" y="4399778"/>
                </a:lnTo>
                <a:lnTo>
                  <a:pt x="0" y="43997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940050" y="1631950"/>
            <a:ext cx="6319250" cy="4399778"/>
          </a:xfrm>
          <a:custGeom>
            <a:avLst/>
            <a:gdLst/>
            <a:ahLst/>
            <a:cxnLst/>
            <a:rect r="r" b="b" t="t" l="l"/>
            <a:pathLst>
              <a:path h="4399778" w="6319250">
                <a:moveTo>
                  <a:pt x="0" y="0"/>
                </a:moveTo>
                <a:lnTo>
                  <a:pt x="6319250" y="0"/>
                </a:lnTo>
                <a:lnTo>
                  <a:pt x="6319250" y="4399778"/>
                </a:lnTo>
                <a:lnTo>
                  <a:pt x="0" y="43997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426926" y="5600892"/>
            <a:ext cx="5913958" cy="4132378"/>
          </a:xfrm>
          <a:custGeom>
            <a:avLst/>
            <a:gdLst/>
            <a:ahLst/>
            <a:cxnLst/>
            <a:rect r="r" b="b" t="t" l="l"/>
            <a:pathLst>
              <a:path h="4132378" w="5913958">
                <a:moveTo>
                  <a:pt x="0" y="0"/>
                </a:moveTo>
                <a:lnTo>
                  <a:pt x="5913958" y="0"/>
                </a:lnTo>
                <a:lnTo>
                  <a:pt x="5913958" y="4132379"/>
                </a:lnTo>
                <a:lnTo>
                  <a:pt x="0" y="41323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091400"/>
            <a:ext cx="18288000" cy="195600"/>
            <a:chOff x="0" y="0"/>
            <a:chExt cx="24384000" cy="260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260858"/>
            </a:xfrm>
            <a:custGeom>
              <a:avLst/>
              <a:gdLst/>
              <a:ahLst/>
              <a:cxnLst/>
              <a:rect r="r" b="b" t="t" l="l"/>
              <a:pathLst>
                <a:path h="26085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260858"/>
                  </a:lnTo>
                  <a:lnTo>
                    <a:pt x="0" y="260858"/>
                  </a:lnTo>
                  <a:close/>
                </a:path>
              </a:pathLst>
            </a:custGeom>
            <a:solidFill>
              <a:srgbClr val="CCA67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37850" y="-287240"/>
            <a:ext cx="17041200" cy="1662600"/>
            <a:chOff x="0" y="0"/>
            <a:chExt cx="22721600" cy="2216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721601" cy="2216800"/>
            </a:xfrm>
            <a:custGeom>
              <a:avLst/>
              <a:gdLst/>
              <a:ahLst/>
              <a:cxnLst/>
              <a:rect r="r" b="b" t="t" l="l"/>
              <a:pathLst>
                <a:path h="2216800" w="22721601">
                  <a:moveTo>
                    <a:pt x="0" y="0"/>
                  </a:moveTo>
                  <a:lnTo>
                    <a:pt x="22721601" y="0"/>
                  </a:lnTo>
                  <a:lnTo>
                    <a:pt x="22721601" y="2216800"/>
                  </a:lnTo>
                  <a:lnTo>
                    <a:pt x="0" y="2216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22721600" cy="22263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680"/>
                </a:lnSpc>
              </a:pPr>
              <a:r>
                <a:rPr lang="en-US" sz="6400">
                  <a:solidFill>
                    <a:srgbClr val="000000"/>
                  </a:solidFill>
                  <a:latin typeface="Economica"/>
                  <a:ea typeface="Economica"/>
                  <a:cs typeface="Economica"/>
                  <a:sym typeface="Economica"/>
                </a:rPr>
                <a:t>Тестування</a:t>
              </a:r>
            </a:p>
          </p:txBody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37850" y="8719000"/>
            <a:ext cx="1724500" cy="1163500"/>
            <a:chOff x="0" y="0"/>
            <a:chExt cx="2299333" cy="15513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99335" cy="1551305"/>
            </a:xfrm>
            <a:custGeom>
              <a:avLst/>
              <a:gdLst/>
              <a:ahLst/>
              <a:cxnLst/>
              <a:rect r="r" b="b" t="t" l="l"/>
              <a:pathLst>
                <a:path h="1551305" w="2299335">
                  <a:moveTo>
                    <a:pt x="0" y="0"/>
                  </a:moveTo>
                  <a:lnTo>
                    <a:pt x="2299335" y="0"/>
                  </a:lnTo>
                  <a:lnTo>
                    <a:pt x="2299335" y="1551305"/>
                  </a:lnTo>
                  <a:lnTo>
                    <a:pt x="0" y="15513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-2"/>
              </a:stretch>
            </a:blipFill>
          </p:spPr>
        </p:sp>
      </p:grpSp>
      <p:graphicFrame>
        <p:nvGraphicFramePr>
          <p:cNvPr name="Object 9" id="9"/>
          <p:cNvGraphicFramePr/>
          <p:nvPr/>
        </p:nvGraphicFramePr>
        <p:xfrm>
          <a:off x="4700881" y="4068863"/>
          <a:ext cx="7586157" cy="4274588"/>
        </p:xfrm>
        <a:graphic>
          <a:graphicData uri="http://schemas.openxmlformats.org/presentationml/2006/ole">
            <p:oleObj imgW="9105900" imgH="5791200" r:id="rId5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10" id="10"/>
          <p:cNvSpPr txBox="true"/>
          <p:nvPr/>
        </p:nvSpPr>
        <p:spPr>
          <a:xfrm rot="0">
            <a:off x="17647920" y="9201268"/>
            <a:ext cx="385224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DAGrXiDtZcY</dc:identifier>
  <dcterms:modified xsi:type="dcterms:W3CDTF">2011-08-01T06:04:30Z</dcterms:modified>
  <cp:revision>1</cp:revision>
  <dc:title>Віолетта</dc:title>
</cp:coreProperties>
</file>