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9" r:id="rId4"/>
    <p:sldId id="260" r:id="rId5"/>
    <p:sldId id="285" r:id="rId6"/>
    <p:sldId id="261" r:id="rId7"/>
    <p:sldId id="284" r:id="rId8"/>
    <p:sldId id="272" r:id="rId9"/>
    <p:sldId id="273" r:id="rId10"/>
    <p:sldId id="294" r:id="rId11"/>
    <p:sldId id="295" r:id="rId12"/>
    <p:sldId id="274" r:id="rId13"/>
    <p:sldId id="286" r:id="rId14"/>
  </p:sldIdLst>
  <p:sldSz cx="9144000" cy="5143500" type="screen16x9"/>
  <p:notesSz cx="6858000" cy="9144000"/>
  <p:embeddedFontLst>
    <p:embeddedFont>
      <p:font typeface="Economica" panose="020B060402020202020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1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181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5554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628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66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95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394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937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4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350" y="-714036"/>
            <a:ext cx="5896500" cy="23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ru-UA" sz="2400" dirty="0" err="1"/>
              <a:t>Програмна</a:t>
            </a:r>
            <a:r>
              <a:rPr lang="ru-UA" sz="2400" dirty="0"/>
              <a:t> система для </a:t>
            </a:r>
            <a:r>
              <a:rPr lang="ru-UA" sz="2400" dirty="0" err="1"/>
              <a:t>організації</a:t>
            </a:r>
            <a:r>
              <a:rPr lang="ru-UA" sz="2400" dirty="0"/>
              <a:t> </a:t>
            </a:r>
            <a:r>
              <a:rPr lang="ru-UA" sz="2400" dirty="0" err="1"/>
              <a:t>зборів</a:t>
            </a:r>
            <a:r>
              <a:rPr lang="ru-UA" sz="2400" dirty="0"/>
              <a:t> </a:t>
            </a:r>
            <a:r>
              <a:rPr lang="ru-UA" sz="2400" dirty="0" err="1"/>
              <a:t>коштів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028300" y="2945168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Жмайцев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 О.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ПЗПІ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 </a:t>
            </a:r>
            <a:r>
              <a:rPr lang="ru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викл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Ляпота</a:t>
            </a:r>
            <a:r>
              <a:rPr lang="ru-UA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В. М.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червня 202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372045" y="-1535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UA" sz="3200" dirty="0" err="1"/>
              <a:t>Алгоритми</a:t>
            </a:r>
            <a:r>
              <a:rPr lang="ru-UA" sz="3200" dirty="0"/>
              <a:t> та </a:t>
            </a:r>
            <a:r>
              <a:rPr lang="ru-UA" sz="3200" dirty="0" err="1"/>
              <a:t>методи</a:t>
            </a:r>
            <a:endParaRPr lang="ru-UA"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7EABDFF-BEE6-53C8-5FCA-CFF021F1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" y="-102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2CC14-19A6-49D4-8F3D-9067F36922B8}"/>
              </a:ext>
            </a:extLst>
          </p:cNvPr>
          <p:cNvSpPr txBox="1"/>
          <p:nvPr/>
        </p:nvSpPr>
        <p:spPr>
          <a:xfrm>
            <a:off x="171770" y="2387084"/>
            <a:ext cx="5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Stripe </a:t>
            </a:r>
            <a:r>
              <a:rPr lang="uk-UA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pip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</a:t>
            </a:r>
            <a:r>
              <a:rPr lang="uk-UA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</a:t>
            </a:r>
            <a:endParaRPr lang="uk-UA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77D32E7-66A6-4EA5-A04E-1D38D00B73D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372045" y="1091565"/>
            <a:ext cx="6496050" cy="296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5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372045" y="-1535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UA" sz="3200" dirty="0" err="1"/>
              <a:t>Алгоритми</a:t>
            </a:r>
            <a:r>
              <a:rPr lang="ru-UA" sz="3200" dirty="0"/>
              <a:t> та </a:t>
            </a:r>
            <a:r>
              <a:rPr lang="ru-UA" sz="3200" dirty="0" err="1"/>
              <a:t>методи</a:t>
            </a:r>
            <a:endParaRPr lang="ru-UA"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7EABDFF-BEE6-53C8-5FCA-CFF021F1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" y="-102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BE0C6A-8BFA-4686-A24D-6287BAAFAA8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24610" y="884555"/>
            <a:ext cx="6494780" cy="3374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204269-D209-4B31-B622-EC0180D61892}"/>
              </a:ext>
            </a:extLst>
          </p:cNvPr>
          <p:cNvSpPr txBox="1"/>
          <p:nvPr/>
        </p:nvSpPr>
        <p:spPr>
          <a:xfrm>
            <a:off x="3563112" y="4359500"/>
            <a:ext cx="54437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Схема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пайплайну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донату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1291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443925" y="-213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3200" dirty="0"/>
              <a:t>Т</a:t>
            </a:r>
            <a:r>
              <a:rPr lang="ru-UA" sz="3200" dirty="0" err="1"/>
              <a:t>естування</a:t>
            </a:r>
            <a:endParaRPr lang="ru-RU"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7EABDFF-BEE6-53C8-5FCA-CFF021F1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" y="-102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6875A4-0341-456F-9374-305DCDACCA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202250"/>
            <a:ext cx="3066042" cy="406874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4BDC5E-7CF1-4819-AADD-B05049C73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2296" y="202250"/>
            <a:ext cx="3359914" cy="32918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F42841-EB73-47D9-A207-335A220893AA}"/>
              </a:ext>
            </a:extLst>
          </p:cNvPr>
          <p:cNvSpPr txBox="1"/>
          <p:nvPr/>
        </p:nvSpPr>
        <p:spPr>
          <a:xfrm>
            <a:off x="1227578" y="4234876"/>
            <a:ext cx="2793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</a:rPr>
              <a:t>П</a:t>
            </a:r>
            <a:r>
              <a:rPr lang="uk-UA" sz="1200" dirty="0" err="1">
                <a:latin typeface="Times New Roman" panose="02020603050405020304" pitchFamily="18" charset="0"/>
              </a:rPr>
              <a:t>ротестовано</a:t>
            </a:r>
            <a:r>
              <a:rPr lang="uk-UA" sz="1200" dirty="0">
                <a:latin typeface="Times New Roman" panose="02020603050405020304" pitchFamily="18" charset="0"/>
              </a:rPr>
              <a:t> роботу категорій, каскадне видалення, проходження атрибуту авторизованого юзера, </a:t>
            </a:r>
            <a:r>
              <a:rPr lang="uk-UA" sz="1200" dirty="0" err="1">
                <a:latin typeface="Times New Roman" panose="02020603050405020304" pitchFamily="18" charset="0"/>
              </a:rPr>
              <a:t>валідація</a:t>
            </a:r>
            <a:r>
              <a:rPr lang="uk-UA" sz="1200" dirty="0">
                <a:latin typeface="Times New Roman" panose="02020603050405020304" pitchFamily="18" charset="0"/>
              </a:rPr>
              <a:t> створення</a:t>
            </a:r>
            <a:endParaRPr lang="uk-UA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67AF78-7E2F-40CC-9215-DAA583057E15}"/>
              </a:ext>
            </a:extLst>
          </p:cNvPr>
          <p:cNvSpPr txBox="1"/>
          <p:nvPr/>
        </p:nvSpPr>
        <p:spPr>
          <a:xfrm>
            <a:off x="5637346" y="3528503"/>
            <a:ext cx="27938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>
                <a:latin typeface="Times New Roman" panose="02020603050405020304" pitchFamily="18" charset="0"/>
              </a:rPr>
              <a:t>П</a:t>
            </a:r>
            <a:r>
              <a:rPr lang="uk-UA" sz="1200" dirty="0" err="1">
                <a:latin typeface="Times New Roman" panose="02020603050405020304" pitchFamily="18" charset="0"/>
              </a:rPr>
              <a:t>ротестовано</a:t>
            </a:r>
            <a:r>
              <a:rPr lang="uk-UA" sz="1200" dirty="0">
                <a:latin typeface="Times New Roman" panose="02020603050405020304" pitchFamily="18" charset="0"/>
              </a:rPr>
              <a:t> роботу оплати та її загального </a:t>
            </a:r>
            <a:r>
              <a:rPr lang="uk-UA" sz="1200" dirty="0" err="1">
                <a:latin typeface="Times New Roman" panose="02020603050405020304" pitchFamily="18" charset="0"/>
              </a:rPr>
              <a:t>пайплайну</a:t>
            </a:r>
            <a:r>
              <a:rPr lang="uk-UA" sz="1200" dirty="0">
                <a:latin typeface="Times New Roman" panose="02020603050405020304" pitchFamily="18" charset="0"/>
              </a:rPr>
              <a:t>, відпрацювання </a:t>
            </a:r>
            <a:r>
              <a:rPr lang="uk-UA" sz="1200" dirty="0" err="1">
                <a:latin typeface="Times New Roman" panose="02020603050405020304" pitchFamily="18" charset="0"/>
              </a:rPr>
              <a:t>івентів</a:t>
            </a:r>
            <a:r>
              <a:rPr lang="uk-UA" sz="1200" dirty="0">
                <a:latin typeface="Times New Roman" panose="02020603050405020304" pitchFamily="18" charset="0"/>
              </a:rPr>
              <a:t> на оплату(успішних, не </a:t>
            </a:r>
            <a:r>
              <a:rPr lang="uk-UA" sz="1200" dirty="0" err="1">
                <a:latin typeface="Times New Roman" panose="02020603050405020304" pitchFamily="18" charset="0"/>
              </a:rPr>
              <a:t>успіішних</a:t>
            </a:r>
            <a:r>
              <a:rPr lang="uk-UA" sz="1200" dirty="0">
                <a:latin typeface="Times New Roman" panose="02020603050405020304" pitchFamily="18" charset="0"/>
              </a:rPr>
              <a:t>, </a:t>
            </a:r>
            <a:r>
              <a:rPr lang="uk-UA" sz="1200" dirty="0" err="1">
                <a:latin typeface="Times New Roman" panose="02020603050405020304" pitchFamily="18" charset="0"/>
              </a:rPr>
              <a:t>компліти</a:t>
            </a:r>
            <a:r>
              <a:rPr lang="uk-UA" sz="1200" dirty="0">
                <a:latin typeface="Times New Roman" panose="02020603050405020304" pitchFamily="18" charset="0"/>
              </a:rPr>
              <a:t>), </a:t>
            </a:r>
            <a:r>
              <a:rPr lang="ru-UA" sz="1200" dirty="0" err="1">
                <a:latin typeface="Times New Roman" panose="02020603050405020304" pitchFamily="18" charset="0"/>
              </a:rPr>
              <a:t>релевантність</a:t>
            </a:r>
            <a:r>
              <a:rPr lang="ru-UA" sz="1200" dirty="0">
                <a:latin typeface="Times New Roman" panose="02020603050405020304" pitchFamily="18" charset="0"/>
              </a:rPr>
              <a:t> та </a:t>
            </a:r>
            <a:r>
              <a:rPr lang="ru-UA" sz="1200" dirty="0" err="1">
                <a:latin typeface="Times New Roman" panose="02020603050405020304" pitchFamily="18" charset="0"/>
              </a:rPr>
              <a:t>працездатність</a:t>
            </a:r>
            <a:r>
              <a:rPr lang="ru-UA" sz="1200" dirty="0">
                <a:latin typeface="Times New Roman" panose="02020603050405020304" pitchFamily="18" charset="0"/>
              </a:rPr>
              <a:t> </a:t>
            </a:r>
            <a:r>
              <a:rPr lang="en-US" sz="1200" dirty="0">
                <a:latin typeface="Times New Roman" panose="02020603050405020304" pitchFamily="18" charset="0"/>
              </a:rPr>
              <a:t>webhook</a:t>
            </a:r>
            <a:r>
              <a:rPr lang="ru-UA" sz="1200" dirty="0">
                <a:latin typeface="Times New Roman" panose="02020603050405020304" pitchFamily="18" charset="0"/>
              </a:rPr>
              <a:t>. </a:t>
            </a:r>
            <a:endParaRPr lang="uk-UA" sz="1200" dirty="0"/>
          </a:p>
        </p:txBody>
      </p:sp>
    </p:spTree>
    <p:extLst>
      <p:ext uri="{BB962C8B-B14F-4D97-AF65-F5344CB8AC3E}">
        <p14:creationId xmlns:p14="http://schemas.microsoft.com/office/powerpoint/2010/main" val="3693178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67194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</a:t>
            </a:r>
            <a:endParaRPr lang="ru-RU" sz="3200" b="1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7EABDFF-BEE6-53C8-5FCA-CFF021F1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" y="-102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A4F24-E759-4A73-9ECF-E9117BD430EC}"/>
              </a:ext>
            </a:extLst>
          </p:cNvPr>
          <p:cNvSpPr txBox="1"/>
          <p:nvPr/>
        </p:nvSpPr>
        <p:spPr>
          <a:xfrm>
            <a:off x="521812" y="1377384"/>
            <a:ext cx="8395825" cy="25399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92075" algn="just">
              <a:lnSpc>
                <a:spcPct val="150000"/>
              </a:lnSpc>
              <a:spcAft>
                <a:spcPts val="0"/>
              </a:spcAft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 результаті виконання 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практики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було розроблено програмну</a:t>
            </a:r>
            <a:r>
              <a:rPr lang="uk-UA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систему</a:t>
            </a:r>
            <a:r>
              <a:rPr lang="uk-UA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uk-UA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організації</a:t>
            </a:r>
            <a:r>
              <a:rPr lang="uk-UA" sz="1800" spc="-4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збору</a:t>
            </a:r>
            <a:r>
              <a:rPr lang="uk-UA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коштів,</a:t>
            </a:r>
            <a:r>
              <a:rPr lang="uk-UA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яка</a:t>
            </a:r>
            <a:r>
              <a:rPr lang="uk-UA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реалізує</a:t>
            </a:r>
            <a:r>
              <a:rPr lang="uk-UA" sz="18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повноцінний</a:t>
            </a:r>
            <a:r>
              <a:rPr lang="uk-UA" sz="1800" spc="-4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набір функцій</a:t>
            </a:r>
            <a:r>
              <a:rPr lang="uk-UA" sz="18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для</a:t>
            </a:r>
            <a:r>
              <a:rPr lang="uk-UA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взаємодії</a:t>
            </a:r>
            <a:r>
              <a:rPr lang="uk-UA" sz="1800" spc="20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uk-UA" sz="18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користувачами,</a:t>
            </a:r>
            <a:r>
              <a:rPr lang="uk-UA" sz="1800" spc="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донорами,</a:t>
            </a:r>
            <a:r>
              <a:rPr lang="uk-UA" sz="1800" spc="19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адміністраторами</a:t>
            </a:r>
            <a:r>
              <a:rPr lang="uk-UA" sz="1800" spc="2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uk-UA" sz="1800" spc="-2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</a:t>
            </a:r>
            <a:r>
              <a:rPr lang="en-US" sz="18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зовнішніми сервісами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CRUD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операціям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пов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язаним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із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ініціативами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та сборами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Увага була приділена загалом розробці статистики </a:t>
            </a:r>
            <a:r>
              <a:rPr lang="ru-UA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зборів</a:t>
            </a:r>
            <a:r>
              <a:rPr lang="ru-UA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UA" sz="18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ініціатив</a:t>
            </a:r>
            <a:r>
              <a:rPr lang="ru-UA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та 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пайп</a:t>
            </a:r>
            <a:r>
              <a:rPr lang="ru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лайну </a:t>
            </a:r>
            <a:r>
              <a:rPr lang="ru-UA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борів </a:t>
            </a:r>
            <a:r>
              <a:rPr lang="ru-UA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</a:t>
            </a:r>
            <a:r>
              <a:rPr lang="uk-UA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ключно</a:t>
            </a: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із реалізацією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Stripe.</a:t>
            </a:r>
            <a:endParaRPr lang="uk-UA" sz="18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316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68925" y="8662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</a:t>
            </a:r>
            <a:r>
              <a:rPr lang="ru-UA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960839"/>
            <a:ext cx="8520600" cy="38558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0850" indent="-336550"/>
            <a:r>
              <a:rPr lang="uk-UA" dirty="0"/>
              <a:t>Програмна система для організації збору коштів. Серверна частина. Функціонал для донорів, адміністраторів</a:t>
            </a:r>
            <a:endParaRPr lang="en-US" dirty="0"/>
          </a:p>
          <a:p>
            <a:pPr marL="450850" indent="-336550"/>
            <a:r>
              <a:rPr lang="uk-UA" dirty="0"/>
              <a:t>Реалізація системи користувачів, донорів та сповіщень.</a:t>
            </a:r>
          </a:p>
          <a:p>
            <a:pPr marL="450850" indent="-336550"/>
            <a:r>
              <a:rPr lang="uk-UA" dirty="0"/>
              <a:t>Налаштування авторизації та профілів користувачів.</a:t>
            </a:r>
          </a:p>
          <a:p>
            <a:pPr marL="450850" indent="-336550"/>
            <a:r>
              <a:rPr lang="uk-UA" dirty="0"/>
              <a:t>Адміністративна частина для контролю та моніторингу.</a:t>
            </a:r>
          </a:p>
          <a:p>
            <a:pPr marL="450850" indent="-336550"/>
            <a:r>
              <a:rPr lang="ru-RU" dirty="0"/>
              <a:t>Метод </a:t>
            </a:r>
            <a:r>
              <a:rPr lang="ru-RU" dirty="0" err="1"/>
              <a:t>реалізації</a:t>
            </a:r>
            <a:r>
              <a:rPr lang="ru-RU" dirty="0"/>
              <a:t> – стек </a:t>
            </a:r>
            <a:r>
              <a:rPr lang="ru-RU" dirty="0" err="1"/>
              <a:t>технологій</a:t>
            </a:r>
            <a:r>
              <a:rPr lang="ru-RU" dirty="0"/>
              <a:t> .NET </a:t>
            </a:r>
            <a:r>
              <a:rPr lang="ru-UA" dirty="0"/>
              <a:t>6</a:t>
            </a:r>
            <a:r>
              <a:rPr lang="ru-RU" dirty="0"/>
              <a:t> (C#), </a:t>
            </a:r>
            <a:r>
              <a:rPr lang="ru-RU" dirty="0" err="1"/>
              <a:t>Entity</a:t>
            </a:r>
            <a:r>
              <a:rPr lang="ru-RU" dirty="0"/>
              <a:t> Framework Core, </a:t>
            </a:r>
            <a:r>
              <a:rPr lang="ru-RU" dirty="0" err="1"/>
              <a:t>Identity</a:t>
            </a:r>
            <a:r>
              <a:rPr lang="ru-RU" dirty="0"/>
              <a:t>, </a:t>
            </a:r>
            <a:r>
              <a:rPr lang="ru-RU" dirty="0" err="1"/>
              <a:t>PostgreSQL</a:t>
            </a:r>
            <a:r>
              <a:rPr lang="ru-RU" dirty="0"/>
              <a:t>, ASP.NET Core Web API, </a:t>
            </a:r>
            <a:r>
              <a:rPr lang="ru-RU" dirty="0" err="1"/>
              <a:t>SignalR</a:t>
            </a:r>
            <a:r>
              <a:rPr lang="ru-RU" dirty="0"/>
              <a:t>, </a:t>
            </a:r>
            <a:r>
              <a:rPr lang="ru-RU" dirty="0" err="1"/>
              <a:t>Firebase</a:t>
            </a:r>
            <a:r>
              <a:rPr lang="ru-RU" dirty="0"/>
              <a:t> </a:t>
            </a:r>
            <a:r>
              <a:rPr lang="ru-RU" dirty="0" err="1"/>
              <a:t>Cloud</a:t>
            </a:r>
            <a:r>
              <a:rPr lang="ru-RU" dirty="0"/>
              <a:t> </a:t>
            </a:r>
            <a:r>
              <a:rPr lang="ru-RU" dirty="0" err="1"/>
              <a:t>Messaging</a:t>
            </a:r>
            <a:r>
              <a:rPr lang="ru-UA" dirty="0"/>
              <a:t>.</a:t>
            </a:r>
            <a:r>
              <a:rPr lang="uk-UA" dirty="0"/>
              <a:t>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 dirty="0"/>
              <a:t>Аналіз проблеми (аналіз існуючих рішень)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9">
            <a:extLst>
              <a:ext uri="{FF2B5EF4-FFF2-40B4-BE49-F238E27FC236}">
                <a16:creationId xmlns:a16="http://schemas.microsoft.com/office/drawing/2014/main" id="{78944A9A-D912-49CC-A0BB-B7B49669E5A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92860" y="1411405"/>
            <a:ext cx="3692979" cy="18609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993081-49ED-4301-B082-840F80460EDA}"/>
              </a:ext>
            </a:extLst>
          </p:cNvPr>
          <p:cNvSpPr txBox="1"/>
          <p:nvPr/>
        </p:nvSpPr>
        <p:spPr>
          <a:xfrm>
            <a:off x="268925" y="1326218"/>
            <a:ext cx="39491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uk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Н</a:t>
            </a:r>
            <a:r>
              <a:rPr lang="ru-UA" sz="1800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едовіра</a:t>
            </a:r>
            <a:r>
              <a:rPr lang="ru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sz="1800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користувачів</a:t>
            </a:r>
            <a:endParaRPr lang="ru-UA" sz="18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FontTx/>
              <a:buChar char="-"/>
            </a:pPr>
            <a:r>
              <a:rPr lang="uk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Н</a:t>
            </a:r>
            <a:r>
              <a:rPr lang="ru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е </a:t>
            </a:r>
            <a:r>
              <a:rPr lang="ru-UA" sz="1800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зручний</a:t>
            </a:r>
            <a:r>
              <a:rPr lang="ru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sz="1800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інтерфейс</a:t>
            </a:r>
            <a:endParaRPr lang="ru-UA" sz="18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FontTx/>
              <a:buChar char="-"/>
            </a:pPr>
            <a:r>
              <a:rPr lang="ru-UA" sz="1800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Недоліки</a:t>
            </a:r>
            <a:r>
              <a:rPr lang="ru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sz="1800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прозорості</a:t>
            </a:r>
            <a:endParaRPr lang="ru-UA" sz="18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marL="285750" indent="-285750">
              <a:buFontTx/>
              <a:buChar char="-"/>
            </a:pPr>
            <a:r>
              <a:rPr lang="ru-UA" sz="1800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Відсутність</a:t>
            </a:r>
            <a:r>
              <a:rPr lang="ru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акценту на </a:t>
            </a:r>
            <a:r>
              <a:rPr lang="ru-UA" sz="1800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контролі</a:t>
            </a:r>
            <a:r>
              <a:rPr lang="ru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sz="1800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учасників</a:t>
            </a:r>
            <a:r>
              <a:rPr lang="ru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та </a:t>
            </a:r>
            <a:r>
              <a:rPr lang="ru-UA" sz="1800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організаторів</a:t>
            </a:r>
            <a:r>
              <a:rPr lang="ru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sz="1800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сборів</a:t>
            </a:r>
            <a:r>
              <a:rPr lang="ru-UA" sz="1800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285750" indent="-285750">
              <a:buFontTx/>
              <a:buChar char="-"/>
            </a:pPr>
            <a:endParaRPr lang="uk-UA" sz="18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EF1293-A8A4-435D-B7FA-2FB543BB85D4}"/>
              </a:ext>
            </a:extLst>
          </p:cNvPr>
          <p:cNvSpPr txBox="1"/>
          <p:nvPr/>
        </p:nvSpPr>
        <p:spPr>
          <a:xfrm>
            <a:off x="5667279" y="337891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spc="-1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Donate24</a:t>
            </a:r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59300" y="319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 dirty="0"/>
              <a:t>Постановка задачі та опис системи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593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r>
              <a:rPr lang="uk-UA" dirty="0"/>
              <a:t>С</a:t>
            </a:r>
            <a:r>
              <a:rPr lang="ru-UA" dirty="0" err="1"/>
              <a:t>истема</a:t>
            </a:r>
            <a:r>
              <a:rPr lang="ru-UA" dirty="0"/>
              <a:t> </a:t>
            </a:r>
            <a:r>
              <a:rPr lang="ru-UA" dirty="0" err="1"/>
              <a:t>збору</a:t>
            </a:r>
            <a:r>
              <a:rPr lang="ru-UA" dirty="0"/>
              <a:t> </a:t>
            </a:r>
            <a:r>
              <a:rPr lang="ru-UA" dirty="0" err="1"/>
              <a:t>коштів</a:t>
            </a:r>
            <a:r>
              <a:rPr lang="ru-UA" dirty="0"/>
              <a:t> для широкого спектру потреб, де </a:t>
            </a:r>
            <a:r>
              <a:rPr lang="ru-UA" dirty="0" err="1"/>
              <a:t>користувачі</a:t>
            </a:r>
            <a:r>
              <a:rPr lang="ru-UA" dirty="0"/>
              <a:t> </a:t>
            </a:r>
            <a:r>
              <a:rPr lang="ru-UA" dirty="0" err="1"/>
              <a:t>можуть</a:t>
            </a:r>
            <a:r>
              <a:rPr lang="ru-UA" dirty="0"/>
              <a:t> </a:t>
            </a:r>
            <a:r>
              <a:rPr lang="ru-UA" dirty="0" err="1"/>
              <a:t>робити</a:t>
            </a:r>
            <a:r>
              <a:rPr lang="ru-UA" dirty="0"/>
              <a:t> </a:t>
            </a:r>
            <a:r>
              <a:rPr lang="ru-UA" dirty="0" err="1"/>
              <a:t>розгалуджені</a:t>
            </a:r>
            <a:r>
              <a:rPr lang="ru-UA" dirty="0"/>
              <a:t> напрямки </a:t>
            </a:r>
            <a:r>
              <a:rPr lang="ru-UA" dirty="0" err="1"/>
              <a:t>зборів</a:t>
            </a:r>
            <a:r>
              <a:rPr lang="ru-UA" dirty="0"/>
              <a:t> та </a:t>
            </a:r>
            <a:r>
              <a:rPr lang="ru-UA" dirty="0" err="1"/>
              <a:t>приймати</a:t>
            </a:r>
            <a:r>
              <a:rPr lang="ru-UA" dirty="0"/>
              <a:t> в них участь.</a:t>
            </a:r>
          </a:p>
          <a:p>
            <a:pPr indent="-323850">
              <a:buClr>
                <a:srgbClr val="0D0D0D"/>
              </a:buClr>
              <a:buSzPts val="1500"/>
              <a:buFont typeface="Open Sans"/>
              <a:buChar char="-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П</a:t>
            </a:r>
            <a:r>
              <a:rPr lang="ru-UA" dirty="0" err="1">
                <a:solidFill>
                  <a:srgbClr val="0D0D0D"/>
                </a:solidFill>
                <a:highlight>
                  <a:srgbClr val="FFFFFF"/>
                </a:highlight>
              </a:rPr>
              <a:t>ідсистема</a:t>
            </a: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UA" dirty="0" err="1">
                <a:solidFill>
                  <a:srgbClr val="0D0D0D"/>
                </a:solidFill>
                <a:highlight>
                  <a:srgbClr val="FFFFFF"/>
                </a:highlight>
              </a:rPr>
              <a:t>орієнтуєтся</a:t>
            </a: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</a:rPr>
              <a:t> на </a:t>
            </a:r>
            <a:r>
              <a:rPr lang="ru-UA" dirty="0" err="1">
                <a:solidFill>
                  <a:srgbClr val="0D0D0D"/>
                </a:solidFill>
                <a:highlight>
                  <a:srgbClr val="FFFFFF"/>
                </a:highlight>
              </a:rPr>
              <a:t>реалізацію</a:t>
            </a: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UA" dirty="0" err="1">
                <a:solidFill>
                  <a:srgbClr val="0D0D0D"/>
                </a:solidFill>
                <a:highlight>
                  <a:srgbClr val="FFFFFF"/>
                </a:highlight>
              </a:rPr>
              <a:t>роботи</a:t>
            </a: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</a:rPr>
              <a:t> з </a:t>
            </a:r>
            <a:r>
              <a:rPr lang="ru-UA" dirty="0" err="1">
                <a:solidFill>
                  <a:srgbClr val="0D0D0D"/>
                </a:solidFill>
                <a:highlight>
                  <a:srgbClr val="FFFFFF"/>
                </a:highlight>
              </a:rPr>
              <a:t>ініціативами</a:t>
            </a: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UA" dirty="0" err="1">
                <a:solidFill>
                  <a:srgbClr val="0D0D0D"/>
                </a:solidFill>
                <a:highlight>
                  <a:srgbClr val="FFFFFF"/>
                </a:highlight>
              </a:rPr>
              <a:t>відображення</a:t>
            </a: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</a:rPr>
              <a:t> статистики по </a:t>
            </a:r>
            <a:r>
              <a:rPr lang="ru-UA" dirty="0" err="1">
                <a:solidFill>
                  <a:srgbClr val="0D0D0D"/>
                </a:solidFill>
                <a:highlight>
                  <a:srgbClr val="FFFFFF"/>
                </a:highlight>
              </a:rPr>
              <a:t>ініціативах</a:t>
            </a: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</a:rPr>
              <a:t> та сборах.</a:t>
            </a:r>
          </a:p>
          <a:p>
            <a:pPr indent="-323850">
              <a:buClr>
                <a:srgbClr val="0D0D0D"/>
              </a:buClr>
              <a:buSzPts val="1500"/>
              <a:buFont typeface="Open Sans"/>
              <a:buChar char="-"/>
            </a:pP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</a:rPr>
              <a:t>Робота з </a:t>
            </a:r>
            <a:r>
              <a:rPr lang="ru-UA" dirty="0" err="1">
                <a:solidFill>
                  <a:srgbClr val="0D0D0D"/>
                </a:solidFill>
                <a:highlight>
                  <a:srgbClr val="FFFFFF"/>
                </a:highlight>
              </a:rPr>
              <a:t>платіжною</a:t>
            </a: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</a:rPr>
              <a:t> системою та </a:t>
            </a:r>
            <a:r>
              <a:rPr lang="ru-UA" dirty="0" err="1">
                <a:solidFill>
                  <a:srgbClr val="0D0D0D"/>
                </a:solidFill>
                <a:highlight>
                  <a:srgbClr val="FFFFFF"/>
                </a:highlight>
              </a:rPr>
              <a:t>усим</a:t>
            </a: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UA" dirty="0" err="1">
                <a:solidFill>
                  <a:srgbClr val="0D0D0D"/>
                </a:solidFill>
                <a:highlight>
                  <a:srgbClr val="FFFFFF"/>
                </a:highlight>
              </a:rPr>
              <a:t>пов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’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язаним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із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цим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пайп-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лайно</a:t>
            </a: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</a:rPr>
              <a:t>м,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включно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сбором та статистикою по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ньому</a:t>
            </a: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endParaRPr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59300" y="319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.NET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LTS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MSSQL, POSTGRES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EF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Stripe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endParaRPr sz="15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Install .NET on Windows - .NET | Microsoft Learn">
            <a:extLst>
              <a:ext uri="{FF2B5EF4-FFF2-40B4-BE49-F238E27FC236}">
                <a16:creationId xmlns:a16="http://schemas.microsoft.com/office/drawing/2014/main" id="{14293116-C03D-4B78-94B6-FFC060D3E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320" y="1327933"/>
            <a:ext cx="1574292" cy="157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Конфигурация сущностей в EF Core / Хабр">
            <a:extLst>
              <a:ext uri="{FF2B5EF4-FFF2-40B4-BE49-F238E27FC236}">
                <a16:creationId xmlns:a16="http://schemas.microsoft.com/office/drawing/2014/main" id="{C307C93B-AB92-4819-9F72-DC22F5613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301" y="3302913"/>
            <a:ext cx="1594961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Що таке Stripe для eCom? | Finevolution">
            <a:extLst>
              <a:ext uri="{FF2B5EF4-FFF2-40B4-BE49-F238E27FC236}">
                <a16:creationId xmlns:a16="http://schemas.microsoft.com/office/drawing/2014/main" id="{C9267313-A6B5-4744-A335-B39FD34F7D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818" y="1327933"/>
            <a:ext cx="2547257" cy="143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732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79560" y="271341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lang="ru-RU" sz="3200" b="1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11" descr="Изображение выглядит как текст, снимок экрана, диаграмма, Параллельный  Автоматически созданное описание">
            <a:extLst>
              <a:ext uri="{FF2B5EF4-FFF2-40B4-BE49-F238E27FC236}">
                <a16:creationId xmlns:a16="http://schemas.microsoft.com/office/drawing/2014/main" id="{D863078A-C19A-4598-9161-FE99C661893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310" y="1461882"/>
            <a:ext cx="3188335" cy="25098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Image 12" descr="Изображение выглядит как текст, диаграмма, круг, снимок экрана  Автоматически созданное описание">
            <a:extLst>
              <a:ext uri="{FF2B5EF4-FFF2-40B4-BE49-F238E27FC236}">
                <a16:creationId xmlns:a16="http://schemas.microsoft.com/office/drawing/2014/main" id="{F7EAFE9A-B29C-4A27-AC3F-1B907E99BE55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" y="1394414"/>
            <a:ext cx="3188335" cy="2644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94CA4D-2CD2-4C1C-A71F-58350A74F29A}"/>
              </a:ext>
            </a:extLst>
          </p:cNvPr>
          <p:cNvSpPr txBox="1"/>
          <p:nvPr/>
        </p:nvSpPr>
        <p:spPr>
          <a:xfrm>
            <a:off x="1624446" y="4052193"/>
            <a:ext cx="4572000" cy="39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1800"/>
            </a:pPr>
            <a:r>
              <a:rPr lang="ru-RU" sz="1800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Clean-architecture</a:t>
            </a:r>
            <a:endParaRPr lang="uk-UA" sz="1800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59425" y="-1600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Структура </a:t>
            </a:r>
            <a:r>
              <a:rPr lang="ru-RU" sz="3200" dirty="0" err="1"/>
              <a:t>бази</a:t>
            </a:r>
            <a:r>
              <a:rPr lang="ru-RU" sz="3200" dirty="0"/>
              <a:t> </a:t>
            </a:r>
            <a:r>
              <a:rPr lang="ru-RU" sz="3200" dirty="0" err="1"/>
              <a:t>даних</a:t>
            </a:r>
            <a:r>
              <a:rPr lang="ru-RU" sz="3200" dirty="0"/>
              <a:t> 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1FFD63-9531-4034-ABED-0FE90FE2788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72000" y="898420"/>
            <a:ext cx="4306425" cy="3113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32563A-0516-4B5C-9299-DE09C18EBD73}"/>
              </a:ext>
            </a:extLst>
          </p:cNvPr>
          <p:cNvSpPr txBox="1"/>
          <p:nvPr/>
        </p:nvSpPr>
        <p:spPr>
          <a:xfrm>
            <a:off x="4637315" y="4034988"/>
            <a:ext cx="4572000" cy="32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1800"/>
            </a:pP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Детальна </a:t>
            </a:r>
            <a:r>
              <a:rPr lang="ru-UA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архітектура</a:t>
            </a: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після</a:t>
            </a: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проведеня</a:t>
            </a: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ru-UA" dirty="0" err="1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міграцій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E861D7-C049-415C-B3DB-DBD7AB9A1F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317" y="1059269"/>
            <a:ext cx="2181529" cy="2534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6DAF2EB-D9F2-4B17-978C-D9495D8723F4}"/>
              </a:ext>
            </a:extLst>
          </p:cNvPr>
          <p:cNvSpPr txBox="1"/>
          <p:nvPr/>
        </p:nvSpPr>
        <p:spPr>
          <a:xfrm>
            <a:off x="265575" y="3698852"/>
            <a:ext cx="4572000" cy="32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1800"/>
            </a:pP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Набір моделей сутностей у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Domain</a:t>
            </a:r>
            <a:r>
              <a:rPr lang="ru-UA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шарі</a:t>
            </a:r>
          </a:p>
        </p:txBody>
      </p:sp>
    </p:spTree>
    <p:extLst>
      <p:ext uri="{BB962C8B-B14F-4D97-AF65-F5344CB8AC3E}">
        <p14:creationId xmlns:p14="http://schemas.microsoft.com/office/powerpoint/2010/main" val="1826358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59425" y="-1600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3200" dirty="0" err="1"/>
              <a:t>Файлова</a:t>
            </a:r>
            <a:r>
              <a:rPr lang="ru-UA" sz="3200" dirty="0"/>
              <a:t> структура</a:t>
            </a:r>
            <a:endParaRPr lang="ru-RU"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63975" y="709260"/>
            <a:ext cx="6931769" cy="3557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1785" marR="92075" indent="0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  <a:buNone/>
            </a:pPr>
            <a:r>
              <a:rPr lang="ru-U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Застосунковий</a:t>
            </a:r>
            <a:r>
              <a:rPr lang="ru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шар (</a:t>
            </a:r>
            <a:r>
              <a:rPr lang="ru-U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Fun.Application</a:t>
            </a:r>
            <a:r>
              <a:rPr lang="ru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endParaRPr lang="uk-U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" marR="92075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</a:pPr>
            <a:r>
              <a:rPr lang="ru-U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доменний</a:t>
            </a:r>
            <a:r>
              <a:rPr lang="ru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шар (</a:t>
            </a:r>
            <a:r>
              <a:rPr lang="ru-U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fun.domain</a:t>
            </a:r>
            <a:r>
              <a:rPr lang="ru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endParaRPr lang="uk-U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" marR="92075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</a:pPr>
            <a:r>
              <a:rPr lang="ru-U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інфраструктурний</a:t>
            </a:r>
            <a:r>
              <a:rPr lang="ru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шар (</a:t>
            </a:r>
            <a:r>
              <a:rPr lang="ru-U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fun.infrastructure</a:t>
            </a:r>
            <a:r>
              <a:rPr lang="ru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endParaRPr lang="uk-U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" marR="92075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</a:pPr>
            <a:r>
              <a:rPr lang="ru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шар доступу до </a:t>
            </a:r>
            <a:r>
              <a:rPr lang="ru-U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даних</a:t>
            </a:r>
            <a:r>
              <a:rPr lang="ru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UA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fun.persistance</a:t>
            </a:r>
            <a:r>
              <a:rPr lang="ru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endParaRPr lang="uk-U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0170" marR="92075">
              <a:lnSpc>
                <a:spcPct val="100000"/>
              </a:lnSpc>
              <a:spcBef>
                <a:spcPts val="1435"/>
              </a:spcBef>
              <a:spcAft>
                <a:spcPts val="0"/>
              </a:spcAft>
            </a:pPr>
            <a:r>
              <a:rPr lang="ru-UA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веб-шар (fun.plan.v2):</a:t>
            </a:r>
            <a:endParaRPr lang="uk-UA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7EABDFF-BEE6-53C8-5FCA-CFF021F1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" y="-102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20A1915-250E-4ABF-9EB7-2235842591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9113" y="134112"/>
            <a:ext cx="1658112" cy="46965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8F45B6-DB6E-4B50-820D-F1EFD3ABCA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5" y="2901323"/>
            <a:ext cx="2124371" cy="16194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9E1C69-624F-4286-AEC3-0DD7A4CD0A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4347" y="3232265"/>
            <a:ext cx="1428949" cy="19052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EE9879C-E2FC-461D-8387-798D944C54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1346" y="3654408"/>
            <a:ext cx="1971950" cy="1905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297E058-DE9E-4428-87BF-64B826602B7D}"/>
              </a:ext>
            </a:extLst>
          </p:cNvPr>
          <p:cNvSpPr txBox="1"/>
          <p:nvPr/>
        </p:nvSpPr>
        <p:spPr>
          <a:xfrm>
            <a:off x="1407321" y="3922662"/>
            <a:ext cx="4912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Структурні</a:t>
            </a:r>
            <a:r>
              <a:rPr lang="ru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е</a:t>
            </a:r>
            <a:r>
              <a:rPr lang="ru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лементи</a:t>
            </a:r>
            <a:r>
              <a:rPr lang="ru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пайп-лайну </a:t>
            </a:r>
            <a:r>
              <a:rPr lang="ru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донату</a:t>
            </a:r>
            <a:r>
              <a:rPr lang="ru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973537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372045" y="-1535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UA" sz="3200" dirty="0" err="1"/>
              <a:t>Алгоритми</a:t>
            </a:r>
            <a:r>
              <a:rPr lang="ru-UA" sz="3200" dirty="0"/>
              <a:t> та </a:t>
            </a:r>
            <a:r>
              <a:rPr lang="ru-UA" sz="3200" dirty="0" err="1"/>
              <a:t>методи</a:t>
            </a:r>
            <a:endParaRPr lang="ru-UA"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7EABDFF-BEE6-53C8-5FCA-CFF021F1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" y="-102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243410-B268-461F-A2AA-585DF898B94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700272" y="1575828"/>
            <a:ext cx="5293235" cy="1661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85D9D2-B1AF-4C43-B739-41A358B45AA3}"/>
              </a:ext>
            </a:extLst>
          </p:cNvPr>
          <p:cNvSpPr txBox="1"/>
          <p:nvPr/>
        </p:nvSpPr>
        <p:spPr>
          <a:xfrm>
            <a:off x="3700272" y="774834"/>
            <a:ext cx="54437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 стартовій конфігурації (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appsettings.json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ми передбачили два рядки підключення </a:t>
            </a:r>
            <a:r>
              <a:rPr lang="ru-RU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для SQL Server (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SqlConnection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і для 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PostgreSQL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uk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Postgres</a:t>
            </a:r>
            <a:r>
              <a:rPr lang="uk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</a:t>
            </a:r>
            <a:endParaRPr lang="uk-U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53A75-D76B-4B1C-9969-D6BF25AED292}"/>
              </a:ext>
            </a:extLst>
          </p:cNvPr>
          <p:cNvSpPr txBox="1"/>
          <p:nvPr/>
        </p:nvSpPr>
        <p:spPr>
          <a:xfrm>
            <a:off x="1403860" y="3333246"/>
            <a:ext cx="7895581" cy="1608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0170" marR="182245" indent="450215" algn="just">
              <a:lnSpc>
                <a:spcPct val="144000"/>
              </a:lnSpc>
              <a:spcAft>
                <a:spcPts val="0"/>
              </a:spcAft>
            </a:pPr>
            <a:r>
              <a:rPr lang="ru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 </a:t>
            </a:r>
            <a:r>
              <a:rPr lang="ru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нашій</a:t>
            </a:r>
            <a:r>
              <a:rPr lang="ru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системі</a:t>
            </a:r>
            <a:r>
              <a:rPr lang="ru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статистичні</a:t>
            </a:r>
            <a:r>
              <a:rPr lang="ru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показники</a:t>
            </a:r>
            <a:r>
              <a:rPr lang="ru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фандрейзингової</a:t>
            </a:r>
            <a:r>
              <a:rPr lang="ru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активності</a:t>
            </a:r>
            <a:r>
              <a:rPr lang="ru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організовані</a:t>
            </a:r>
            <a:r>
              <a:rPr lang="ru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на </a:t>
            </a:r>
            <a:r>
              <a:rPr lang="ru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двох</a:t>
            </a:r>
            <a:r>
              <a:rPr lang="ru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рівнях</a:t>
            </a:r>
            <a:r>
              <a:rPr lang="ru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агрегатному (</a:t>
            </a:r>
            <a:r>
              <a:rPr lang="ru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сутність</a:t>
            </a:r>
            <a:r>
              <a:rPr lang="ru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FundraisingStat</a:t>
            </a:r>
            <a:r>
              <a:rPr lang="ru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і </a:t>
            </a:r>
            <a:r>
              <a:rPr lang="ru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щоденному</a:t>
            </a:r>
            <a:r>
              <a:rPr lang="ru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ru-UA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FundraisingDailyIncome</a:t>
            </a:r>
            <a:r>
              <a:rPr lang="ru-UA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Кожен виклик методу DonateAsync виконує атомарне створення запису у таблиці Donates (з фіксацією суми та часу) та відразу оновлює відповідний FundraisingStat – інкрементує TotalCollected і виставляє UpdatedAt.</a:t>
            </a:r>
            <a:endParaRPr lang="uk-UA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7EC1D4-0881-4914-AC4A-31B47DDE0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5" y="1068871"/>
            <a:ext cx="3167788" cy="220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4381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469</Words>
  <Application>Microsoft Office PowerPoint</Application>
  <PresentationFormat>On-screen Show (16:9)</PresentationFormat>
  <Paragraphs>52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Open Sans</vt:lpstr>
      <vt:lpstr>Times New Roman</vt:lpstr>
      <vt:lpstr>Arial</vt:lpstr>
      <vt:lpstr>Calibri</vt:lpstr>
      <vt:lpstr>Economica</vt:lpstr>
      <vt:lpstr>Luxe</vt:lpstr>
      <vt:lpstr>Програмна система для організації зборів коштів</vt:lpstr>
      <vt:lpstr>Мета роботи</vt:lpstr>
      <vt:lpstr>Аналіз проблеми (аналіз існуючих рішень)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Структура бази даних </vt:lpstr>
      <vt:lpstr>Файлова структура</vt:lpstr>
      <vt:lpstr>Алгоритми та методи</vt:lpstr>
      <vt:lpstr>Алгоритми та методи</vt:lpstr>
      <vt:lpstr>Алгоритми та методи</vt:lpstr>
      <vt:lpstr>Тестування</vt:lpstr>
      <vt:lpstr>Підсумки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Жмайцев Михайло</cp:lastModifiedBy>
  <cp:revision>15</cp:revision>
  <dcterms:modified xsi:type="dcterms:W3CDTF">2025-06-17T17:45:00Z</dcterms:modified>
</cp:coreProperties>
</file>