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4" r:id="rId10"/>
    <p:sldId id="265" r:id="rId11"/>
    <p:sldId id="267" r:id="rId12"/>
  </p:sldIdLst>
  <p:sldSz cx="9144000" cy="5143500" type="screen16x9"/>
  <p:notesSz cx="6858000" cy="9144000"/>
  <p:embeddedFontLst>
    <p:embeddedFont>
      <p:font typeface="Economica" panose="020B0604020202020204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8755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24928" y="807740"/>
            <a:ext cx="3494143" cy="10133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Веб-сайт для дослідження туристичних місць та обміну враженнями. </a:t>
            </a:r>
            <a:r>
              <a:rPr lang="uk-UA" sz="18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Бекенд</a:t>
            </a:r>
            <a:r>
              <a:rPr lang="uk-UA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-частина</a:t>
            </a:r>
            <a:endParaRPr sz="2400" dirty="0">
              <a:latin typeface="Economica" panose="020B060402020202020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700050" y="3501226"/>
            <a:ext cx="6193427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Зозуля Олена Юріївна, ПЗПІ-22-1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Керівник: доц. </a:t>
            </a:r>
            <a:r>
              <a:rPr lang="uk-UA" dirty="0"/>
              <a:t>каф</a:t>
            </a:r>
            <a:r>
              <a:rPr lang="uk" dirty="0"/>
              <a:t>. ПІ Мельнікова Роксана Валеріївна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	24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7EAD989-58A5-4B61-8DAD-1D129B1A8B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385"/>
          <a:stretch/>
        </p:blipFill>
        <p:spPr>
          <a:xfrm>
            <a:off x="223734" y="715480"/>
            <a:ext cx="3529997" cy="352288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5672AF-B3E9-491E-9A39-14563B73B05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0804"/>
          <a:stretch/>
        </p:blipFill>
        <p:spPr>
          <a:xfrm>
            <a:off x="3422822" y="679183"/>
            <a:ext cx="3691416" cy="364401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291FE44-4B4B-4AE3-8822-202F1A421F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8632" y="651383"/>
            <a:ext cx="3361634" cy="36718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024181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Розроблене</a:t>
            </a:r>
            <a:r>
              <a:rPr lang="ru-RU" dirty="0"/>
              <a:t> </a:t>
            </a:r>
            <a:r>
              <a:rPr lang="ru-RU" dirty="0" err="1"/>
              <a:t>серверне</a:t>
            </a:r>
            <a:r>
              <a:rPr lang="ru-RU" dirty="0"/>
              <a:t> </a:t>
            </a:r>
            <a:r>
              <a:rPr lang="ru-RU" dirty="0" err="1"/>
              <a:t>програмне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є </a:t>
            </a:r>
            <a:r>
              <a:rPr lang="ru-RU" dirty="0" err="1"/>
              <a:t>реалістичним</a:t>
            </a:r>
            <a:r>
              <a:rPr lang="ru-RU" dirty="0"/>
              <a:t> і </a:t>
            </a:r>
            <a:r>
              <a:rPr lang="ru-RU" dirty="0" err="1"/>
              <a:t>корисним</a:t>
            </a:r>
            <a:r>
              <a:rPr lang="ru-RU" dirty="0"/>
              <a:t>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ru-RU" dirty="0" err="1"/>
              <a:t>відповідає</a:t>
            </a:r>
            <a:r>
              <a:rPr lang="ru-RU" dirty="0"/>
              <a:t> </a:t>
            </a:r>
            <a:r>
              <a:rPr lang="ru-RU" dirty="0" err="1"/>
              <a:t>вимогам</a:t>
            </a:r>
            <a:r>
              <a:rPr lang="ru-RU" dirty="0"/>
              <a:t> </a:t>
            </a:r>
            <a:r>
              <a:rPr lang="ru-RU" dirty="0" err="1"/>
              <a:t>сучасного</a:t>
            </a:r>
            <a:r>
              <a:rPr lang="ru-RU" dirty="0"/>
              <a:t> веб-</a:t>
            </a:r>
            <a:r>
              <a:rPr lang="ru-RU" dirty="0" err="1"/>
              <a:t>сервісу</a:t>
            </a:r>
            <a:r>
              <a:rPr lang="ru-RU" dirty="0"/>
              <a:t> в </a:t>
            </a:r>
            <a:r>
              <a:rPr lang="ru-RU" dirty="0" err="1"/>
              <a:t>туристичній</a:t>
            </a:r>
            <a:r>
              <a:rPr lang="ru-RU" dirty="0"/>
              <a:t> </a:t>
            </a:r>
            <a:r>
              <a:rPr lang="ru-RU" dirty="0" err="1"/>
              <a:t>сфері</a:t>
            </a:r>
            <a:r>
              <a:rPr lang="uk-UA" dirty="0"/>
              <a:t>.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Реалізовано повноцінну авторизацію, підтримку ролей користувачів, управління інформацією, завантаження зображень через хмарний сервіс</a:t>
            </a:r>
            <a:r>
              <a:rPr lang="en-US" dirty="0"/>
              <a:t>, </a:t>
            </a:r>
            <a:r>
              <a:rPr lang="uk-UA" dirty="0"/>
              <a:t>інтеграцію з базою даних</a:t>
            </a:r>
            <a:r>
              <a:rPr lang="en-US" dirty="0"/>
              <a:t>. </a:t>
            </a:r>
            <a:r>
              <a:rPr lang="uk-UA" dirty="0"/>
              <a:t>Серверна частина успішно взаємодіє з клієнтською частиною, яка розроблялася другим учасником комплексного курсового </a:t>
            </a:r>
            <a:r>
              <a:rPr lang="uk-UA" dirty="0" err="1"/>
              <a:t>проєкту</a:t>
            </a:r>
            <a:r>
              <a:rPr lang="uk-UA" dirty="0"/>
              <a:t>, що підтверджує її коректність, гнучкість та відповідність </a:t>
            </a:r>
            <a:r>
              <a:rPr lang="en-US" dirty="0"/>
              <a:t>REST-</a:t>
            </a:r>
            <a:r>
              <a:rPr lang="uk-UA" dirty="0"/>
              <a:t>архітектурі.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У перспективі система може розвиватися за рахунок додавання мобільного клієнта, інтеграції з картографічними сервісами, впровадження інтелектуальних рекомендацій, що зроблять веб-сайт ще зручнішим та привабливішим для користувачів.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Bef>
                <a:spcPts val="1200"/>
              </a:spcBef>
              <a:buNone/>
            </a:pPr>
            <a:r>
              <a:rPr lang="uk-UA" dirty="0"/>
              <a:t>Метою роботи є розробка серверної частини веб-сайту для обміну інформацією про туризм, що забезпечить зручну взаємодію з клієнтською частиною через </a:t>
            </a:r>
            <a:r>
              <a:rPr lang="en-US" dirty="0"/>
              <a:t>REST API.</a:t>
            </a:r>
            <a:endParaRPr lang="uk-UA"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-UA" dirty="0"/>
              <a:t>Зростання попиту на цифрові платформи у сфері туризму потребує рішень із розширеним функціоналом. Більшість ресурсів обмежують можливості користувача. Тому актуально створити гнучкий сервер, який дозволить зберігати, обробляти та керувати інформацією із можливістю користувацької взаємодії.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предметної галузі та аналогів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05289" y="719617"/>
            <a:ext cx="4088774" cy="37042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algn="just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–"/>
              <a:tabLst>
                <a:tab pos="450215" algn="l"/>
              </a:tabLst>
            </a:pPr>
            <a:r>
              <a:rPr lang="en-US" dirty="0"/>
              <a:t>Travels in Ukraine</a:t>
            </a:r>
            <a:r>
              <a:rPr lang="uk-UA" dirty="0"/>
              <a:t> – </a:t>
            </a:r>
            <a:r>
              <a:rPr lang="uk-UA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онлайн-портал про подорожі, що фокусується переважно на Україні, але містить інформацію про закордонні локації</a:t>
            </a:r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algn="just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–"/>
              <a:tabLst>
                <a:tab pos="450215" algn="l"/>
              </a:tabLst>
            </a:pPr>
            <a:r>
              <a:rPr lang="uk-UA" sz="18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IGotoWorld</a:t>
            </a:r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uk-UA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онлайн-портал про туристичні об’єкти по всьому світу.</a:t>
            </a: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E85B3C-62B5-4EFC-AAEA-1078A5888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706437"/>
            <a:ext cx="4018952" cy="209111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B06040F-188E-43D5-B582-9C63097859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469"/>
          <a:stretch/>
        </p:blipFill>
        <p:spPr>
          <a:xfrm>
            <a:off x="4572000" y="2818829"/>
            <a:ext cx="4028303" cy="20483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Виявлення та вирішення проблеми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000897"/>
            <a:ext cx="8520600" cy="3578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  <a:tabLst>
                <a:tab pos="450215" algn="l"/>
              </a:tabLst>
            </a:pPr>
            <a:r>
              <a:rPr lang="uk-UA" dirty="0"/>
              <a:t>Наявні сервіси не дозволяють користувачам створювати власний матеріал, зберігати улюблені місця чи вести персональні блоги. Взаємодія між користувачами обмежена або повністю відсутня. Веб-сайти мають застарілий дизайн, перевантажений інтерфейс і повільну роботу. </a:t>
            </a:r>
          </a:p>
          <a:p>
            <a:pPr marL="0" indent="0" algn="just">
              <a:lnSpc>
                <a:spcPct val="150000"/>
              </a:lnSpc>
              <a:spcAft>
                <a:spcPts val="800"/>
              </a:spcAft>
              <a:buNone/>
              <a:tabLst>
                <a:tab pos="450215" algn="l"/>
              </a:tabLst>
            </a:pPr>
            <a:r>
              <a:rPr lang="uk-UA" dirty="0"/>
              <a:t>Розробка нового веб-сайту з сучасною архітектурою, розширеним функціоналом і зручним інтерфейсом дозволить усунути ці недоліки, </a:t>
            </a:r>
            <a:r>
              <a:rPr lang="ru-RU" dirty="0" err="1"/>
              <a:t>забезпечивши</a:t>
            </a:r>
            <a:r>
              <a:rPr lang="ru-RU" dirty="0"/>
              <a:t> </a:t>
            </a:r>
            <a:r>
              <a:rPr lang="ru-RU" dirty="0" err="1"/>
              <a:t>користувачам</a:t>
            </a:r>
            <a:r>
              <a:rPr lang="ru-RU" dirty="0"/>
              <a:t> </a:t>
            </a:r>
            <a:r>
              <a:rPr lang="ru-RU" dirty="0" err="1"/>
              <a:t>зручну</a:t>
            </a:r>
            <a:r>
              <a:rPr lang="ru-RU" dirty="0"/>
              <a:t> платформу для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матеріалу</a:t>
            </a:r>
            <a:r>
              <a:rPr lang="ru-RU" dirty="0"/>
              <a:t>, </a:t>
            </a:r>
            <a:r>
              <a:rPr lang="ru-RU" dirty="0" err="1"/>
              <a:t>обміну</a:t>
            </a:r>
            <a:r>
              <a:rPr lang="ru-RU" dirty="0"/>
              <a:t> </a:t>
            </a:r>
            <a:r>
              <a:rPr lang="ru-RU" dirty="0" err="1"/>
              <a:t>враженнями</a:t>
            </a:r>
            <a:r>
              <a:rPr lang="ru-RU" dirty="0"/>
              <a:t> та </a:t>
            </a:r>
            <a:r>
              <a:rPr lang="ru-RU" dirty="0" err="1"/>
              <a:t>взаємодії</a:t>
            </a:r>
            <a:r>
              <a:rPr lang="ru-RU" dirty="0"/>
              <a:t> </a:t>
            </a:r>
            <a:r>
              <a:rPr lang="ru-RU" dirty="0" err="1"/>
              <a:t>навколо</a:t>
            </a:r>
            <a:r>
              <a:rPr lang="ru-RU" dirty="0"/>
              <a:t> </a:t>
            </a:r>
            <a:r>
              <a:rPr lang="ru-RU" dirty="0" err="1"/>
              <a:t>туристичних</a:t>
            </a:r>
            <a:r>
              <a:rPr lang="ru-RU" dirty="0"/>
              <a:t> </a:t>
            </a:r>
            <a:r>
              <a:rPr lang="ru-RU" dirty="0" err="1"/>
              <a:t>об’єктів</a:t>
            </a:r>
            <a:r>
              <a:rPr lang="uk-UA" dirty="0"/>
              <a:t>.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199208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948686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/>
              <a:t>Існуючі туристичні веб-ресурси часто не мають повноцінної серверної логіки, що обмежує функціональність, безпеку та можливості масштабування. Відсутність зручного </a:t>
            </a:r>
            <a:r>
              <a:rPr lang="en-US" dirty="0"/>
              <a:t>API </a:t>
            </a:r>
            <a:r>
              <a:rPr lang="uk-UA" dirty="0"/>
              <a:t>ускладнює інтеграцію з клієнтською частиною та обмежує розвиток </a:t>
            </a:r>
            <a:r>
              <a:rPr lang="uk-UA" dirty="0" err="1"/>
              <a:t>проєктів</a:t>
            </a:r>
            <a:r>
              <a:rPr lang="uk-UA" dirty="0"/>
              <a:t>.</a:t>
            </a:r>
          </a:p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/>
              <a:t>Завдання полягає у створенні серверної частини веб-сайту, яка забезпечує обробку запитів, взаємодію з базою даних, автентифікацію користувачів, розмежування прав доступу, а також надає функціональність для керування вмістом веб-сайту</a:t>
            </a:r>
            <a:r>
              <a:rPr lang="en-US" dirty="0"/>
              <a:t>. </a:t>
            </a:r>
            <a:r>
              <a:rPr lang="uk-UA" dirty="0"/>
              <a:t>Система має бути готовою до подальшої інтеграції з клієнтською частиною.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09109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342900" algn="just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–"/>
              <a:tabLst>
                <a:tab pos="450215" algn="l"/>
              </a:tabLst>
            </a:pPr>
            <a:r>
              <a:rPr lang="en-US" dirty="0"/>
              <a:t>.NET </a:t>
            </a:r>
            <a:r>
              <a:rPr lang="uk-UA" dirty="0"/>
              <a:t>9</a:t>
            </a:r>
            <a:r>
              <a:rPr lang="en-US" dirty="0"/>
              <a:t> – </a:t>
            </a:r>
            <a:r>
              <a:rPr lang="uk-UA" dirty="0"/>
              <a:t>сучасна </a:t>
            </a:r>
            <a:r>
              <a:rPr lang="uk-UA" dirty="0" err="1"/>
              <a:t>багатоплатформна</a:t>
            </a:r>
            <a:r>
              <a:rPr lang="uk-UA" dirty="0"/>
              <a:t> платформа розробки</a:t>
            </a:r>
            <a:r>
              <a:rPr lang="en-US" dirty="0"/>
              <a:t>, </a:t>
            </a:r>
            <a:r>
              <a:rPr lang="uk-UA" dirty="0"/>
              <a:t>яка забезпечує основу для створення веб-застосунків</a:t>
            </a:r>
            <a:r>
              <a:rPr lang="en-US" dirty="0"/>
              <a:t>;</a:t>
            </a:r>
            <a:endParaRPr lang="ru-RU" dirty="0"/>
          </a:p>
          <a:p>
            <a:pPr marL="342900" algn="just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–"/>
              <a:tabLst>
                <a:tab pos="450215" algn="l"/>
              </a:tabLst>
            </a:pPr>
            <a:r>
              <a:rPr lang="ru-RU" dirty="0"/>
              <a:t>ASP.NET Core Web API – фреймворк для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серверної</a:t>
            </a:r>
            <a:r>
              <a:rPr lang="ru-RU" dirty="0"/>
              <a:t> </a:t>
            </a:r>
            <a:r>
              <a:rPr lang="ru-RU" dirty="0" err="1"/>
              <a:t>частини</a:t>
            </a:r>
            <a:r>
              <a:rPr lang="ru-RU" dirty="0"/>
              <a:t> веб-</a:t>
            </a:r>
            <a:r>
              <a:rPr lang="ru-RU" dirty="0" err="1"/>
              <a:t>застосунку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реалізує</a:t>
            </a:r>
            <a:r>
              <a:rPr lang="ru-RU" dirty="0"/>
              <a:t> REST API для </a:t>
            </a:r>
            <a:r>
              <a:rPr lang="ru-RU" dirty="0" err="1"/>
              <a:t>взаємодії</a:t>
            </a:r>
            <a:r>
              <a:rPr lang="ru-RU" dirty="0"/>
              <a:t> </a:t>
            </a:r>
            <a:r>
              <a:rPr lang="ru-RU" dirty="0" err="1"/>
              <a:t>клієнта</a:t>
            </a:r>
            <a:r>
              <a:rPr lang="ru-RU" dirty="0"/>
              <a:t> з сервером</a:t>
            </a:r>
            <a:r>
              <a:rPr lang="en-US" dirty="0"/>
              <a:t>;</a:t>
            </a:r>
            <a:endParaRPr lang="ru-RU" dirty="0"/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–"/>
              <a:tabLst>
                <a:tab pos="450215" algn="l"/>
              </a:tabLst>
            </a:pPr>
            <a:r>
              <a:rPr lang="en-US" dirty="0"/>
              <a:t>Entity Framework Core – ORM-</a:t>
            </a:r>
            <a:r>
              <a:rPr lang="uk-UA" dirty="0"/>
              <a:t>бібліотека для роботи з базою даних</a:t>
            </a:r>
            <a:r>
              <a:rPr lang="en-US" dirty="0"/>
              <a:t>;</a:t>
            </a:r>
            <a:endParaRPr lang="uk-UA" dirty="0"/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–"/>
              <a:tabLst>
                <a:tab pos="450215" algn="l"/>
              </a:tabLst>
            </a:pPr>
            <a:r>
              <a:rPr lang="en-US" dirty="0"/>
              <a:t>Microsoft SQL Server – </a:t>
            </a:r>
            <a:r>
              <a:rPr lang="uk-UA" dirty="0"/>
              <a:t>реляційна СУБД для зберігання даних</a:t>
            </a:r>
            <a:r>
              <a:rPr lang="en-US" dirty="0"/>
              <a:t>;</a:t>
            </a:r>
            <a:endParaRPr lang="uk-UA" dirty="0"/>
          </a:p>
          <a:p>
            <a:pPr marL="342900" algn="just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–"/>
              <a:tabLst>
                <a:tab pos="450215" algn="l"/>
              </a:tabLst>
            </a:pPr>
            <a:r>
              <a:rPr lang="ru-RU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Swagger</a:t>
            </a:r>
            <a:r>
              <a:rPr lang="ru-RU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 </a:t>
            </a:r>
            <a:r>
              <a:rPr lang="ru-RU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інструмент</a:t>
            </a:r>
            <a:r>
              <a:rPr lang="ru-RU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для </a:t>
            </a:r>
            <a:r>
              <a:rPr lang="ru-RU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тестування</a:t>
            </a:r>
            <a:r>
              <a:rPr lang="ru-RU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API</a:t>
            </a:r>
            <a:r>
              <a:rPr lang="en-US" dirty="0"/>
              <a:t>;</a:t>
            </a:r>
            <a:endParaRPr lang="uk-UA" dirty="0"/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–"/>
              <a:tabLst>
                <a:tab pos="450215" algn="l"/>
              </a:tabLst>
            </a:pPr>
            <a:r>
              <a:rPr lang="ru-RU" dirty="0" err="1"/>
              <a:t>Cloudinary</a:t>
            </a:r>
            <a:r>
              <a:rPr lang="ru-RU" dirty="0"/>
              <a:t> – </a:t>
            </a:r>
            <a:r>
              <a:rPr lang="ru-RU" dirty="0" err="1"/>
              <a:t>зовнішній</a:t>
            </a:r>
            <a:r>
              <a:rPr lang="ru-RU" dirty="0"/>
              <a:t> </a:t>
            </a:r>
            <a:r>
              <a:rPr lang="ru-RU" dirty="0" err="1"/>
              <a:t>сервіс</a:t>
            </a:r>
            <a:r>
              <a:rPr lang="ru-RU" dirty="0"/>
              <a:t> для </a:t>
            </a:r>
            <a:r>
              <a:rPr lang="ru-RU" dirty="0" err="1"/>
              <a:t>зберігання</a:t>
            </a:r>
            <a:r>
              <a:rPr lang="ru-RU" dirty="0"/>
              <a:t> </a:t>
            </a:r>
            <a:r>
              <a:rPr lang="ru-RU" dirty="0" err="1"/>
              <a:t>зображень</a:t>
            </a:r>
            <a:r>
              <a:rPr lang="ru-RU" dirty="0"/>
              <a:t> у </a:t>
            </a:r>
            <a:r>
              <a:rPr lang="ru-RU" dirty="0" err="1"/>
              <a:t>хмарі</a:t>
            </a:r>
            <a:r>
              <a:rPr lang="ru-RU" dirty="0"/>
              <a:t>.</a:t>
            </a: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07476" y="1772908"/>
            <a:ext cx="3032196" cy="2268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–"/>
              <a:tabLst>
                <a:tab pos="450215" algn="l"/>
              </a:tabLst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клієнтська частина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;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–"/>
              <a:tabLst>
                <a:tab pos="450215" algn="l"/>
              </a:tabLst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серверна частина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;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–"/>
              <a:tabLst>
                <a:tab pos="450215" algn="l"/>
              </a:tabLst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база даних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;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–"/>
              <a:tabLst>
                <a:tab pos="450215" algn="l"/>
              </a:tabLst>
            </a:pP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</a:rPr>
              <a:t>Cloudinary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9EE4DF-CB54-4681-B343-311C3A8F7A67}"/>
              </a:ext>
            </a:extLst>
          </p:cNvPr>
          <p:cNvPicPr/>
          <p:nvPr/>
        </p:nvPicPr>
        <p:blipFill rotWithShape="1">
          <a:blip r:embed="rId4"/>
          <a:srcRect l="1283"/>
          <a:stretch/>
        </p:blipFill>
        <p:spPr bwMode="auto">
          <a:xfrm>
            <a:off x="2915580" y="1102043"/>
            <a:ext cx="6119272" cy="325745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106722"/>
            <a:ext cx="8520600" cy="6081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Структура бази даних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5788667" y="731643"/>
            <a:ext cx="3086408" cy="3597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проєкті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використано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реляційну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базу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даних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для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забезпечення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цілісності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зручного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доступу до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інформації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Схема бази даних демонструє основні сутності системи та зв’язки між ними.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2BDF35-4874-4787-B030-E22596793F2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68925" y="652762"/>
            <a:ext cx="5315643" cy="36597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AE4557-BCDD-49B7-8C4A-6E6E498CA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225" y="675939"/>
            <a:ext cx="4188550" cy="244847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2BBADA4-D55B-4F49-97BB-8C476E8A8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1173" y="3197739"/>
            <a:ext cx="5209822" cy="161986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6C0FBB3-745F-41FE-955F-A3D4DF3366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333" y="678302"/>
            <a:ext cx="3881878" cy="24437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2025_Б_ККП_ПЗПІ-22-1_Зозуля_О_Ю</Template>
  <TotalTime>394</TotalTime>
  <Words>524</Words>
  <Application>Microsoft Office PowerPoint</Application>
  <PresentationFormat>Экран (16:9)</PresentationFormat>
  <Paragraphs>50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Open Sans</vt:lpstr>
      <vt:lpstr>Times New Roman</vt:lpstr>
      <vt:lpstr>Arial</vt:lpstr>
      <vt:lpstr>Economica</vt:lpstr>
      <vt:lpstr>Шаблон презентації кваліфікаційної роботи магістрів</vt:lpstr>
      <vt:lpstr>Веб-сайт для дослідження туристичних місць та обміну враженнями. Бекенд-частина</vt:lpstr>
      <vt:lpstr>Мета роботи</vt:lpstr>
      <vt:lpstr>Аналіз предметної галузі та аналогів</vt:lpstr>
      <vt:lpstr>Виявлення та вирішення проблеми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Структура бази даних</vt:lpstr>
      <vt:lpstr>Приклад реалізації</vt:lpstr>
      <vt:lpstr>Інтерфейс користувача </vt:lpstr>
      <vt:lpstr>Підсумки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Веб-сайт для дослідження туристичних місць та обміну враженнями. Бекенд-частина</dc:title>
  <dc:creator>Helen</dc:creator>
  <cp:lastModifiedBy>Helen</cp:lastModifiedBy>
  <cp:revision>25</cp:revision>
  <dcterms:created xsi:type="dcterms:W3CDTF">2025-06-14T14:33:25Z</dcterms:created>
  <dcterms:modified xsi:type="dcterms:W3CDTF">2025-06-19T11:01:59Z</dcterms:modified>
</cp:coreProperties>
</file>