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9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0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1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2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3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4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5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6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7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36576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1E63"/>
    <a:srgbClr val="9C27B0"/>
    <a:srgbClr val="F44336"/>
    <a:srgbClr val="03A9F4"/>
    <a:srgbClr val="8BC34A"/>
    <a:srgbClr val="FFC10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1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1.5</c:v>
                </c:pt>
                <c:pt idx="2">
                  <c:v>2</c:v>
                </c:pt>
                <c:pt idx="3">
                  <c:v>2.5</c:v>
                </c:pt>
                <c:pt idx="4">
                  <c:v>3</c:v>
                </c:pt>
                <c:pt idx="5">
                  <c:v>3.5</c:v>
                </c:pt>
                <c:pt idx="6">
                  <c:v>4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4</c:v>
                </c:pt>
                <c:pt idx="6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9A6-4788-9A77-9E9A234921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6469208"/>
        <c:axId val="306469864"/>
      </c:scatterChart>
      <c:valAx>
        <c:axId val="306469208"/>
        <c:scaling>
          <c:orientation val="minMax"/>
          <c:max val="4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306469864"/>
        <c:crosses val="autoZero"/>
        <c:crossBetween val="midCat"/>
      </c:valAx>
      <c:valAx>
        <c:axId val="306469864"/>
        <c:scaling>
          <c:orientation val="minMax"/>
          <c:max val="6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30646920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2.2000000000000002</c:v>
                </c:pt>
                <c:pt idx="1">
                  <c:v>2.1</c:v>
                </c:pt>
                <c:pt idx="2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CC3-4CED-BE54-39B97C491F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4846944"/>
        <c:axId val="494847272"/>
      </c:scatterChart>
      <c:valAx>
        <c:axId val="49484694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94847272"/>
        <c:crosses val="autoZero"/>
        <c:crossBetween val="midCat"/>
      </c:valAx>
      <c:valAx>
        <c:axId val="494847272"/>
        <c:scaling>
          <c:orientation val="minMax"/>
          <c:max val="3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94846944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 w="19050" cap="flat" cmpd="sng" algn="ctr">
                <a:solidFill>
                  <a:schemeClr val="lt1"/>
                </a:solidFill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3F92-411E-9F8A-0EC4EE546EB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 w="19050" cap="flat" cmpd="sng" algn="ctr">
                <a:solidFill>
                  <a:schemeClr val="lt1"/>
                </a:solidFill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4-3F92-411E-9F8A-0EC4EE546EB2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92-411E-9F8A-0EC4EE546E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9151888"/>
        <c:axId val="669144672"/>
      </c:barChart>
      <c:catAx>
        <c:axId val="6691518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69144672"/>
        <c:crosses val="autoZero"/>
        <c:auto val="1"/>
        <c:lblAlgn val="ctr"/>
        <c:lblOffset val="100"/>
        <c:noMultiLvlLbl val="0"/>
      </c:catAx>
      <c:valAx>
        <c:axId val="66914467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69151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ไม่มี</c:v>
                </c:pt>
                <c:pt idx="1">
                  <c:v>คิดไว้แต่ไม่ได้กำหนด</c:v>
                </c:pt>
                <c:pt idx="2">
                  <c:v>มีไว้ชัดเจน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45</c:v>
                </c:pt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AE-4E76-BCF9-519B96CF54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974-4FD0-869C-A6CD7D4DB36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B974-4FD0-869C-A6CD7D4DB36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974-4FD0-869C-A6CD7D4DB36B}"/>
              </c:ext>
            </c:extLst>
          </c:dPt>
          <c:cat>
            <c:strRef>
              <c:f>Sheet1!$A$2:$A$4</c:f>
              <c:strCache>
                <c:ptCount val="3"/>
                <c:pt idx="0">
                  <c:v>เรียนคนเดียว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45</c:v>
                </c:pt>
                <c:pt idx="1">
                  <c:v>70</c:v>
                </c:pt>
                <c:pt idx="2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74-4FD0-869C-A6CD7D4DB3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626458528"/>
        <c:axId val="626462792"/>
      </c:barChart>
      <c:catAx>
        <c:axId val="62645852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26462792"/>
        <c:crosses val="autoZero"/>
        <c:auto val="1"/>
        <c:lblAlgn val="ctr"/>
        <c:lblOffset val="100"/>
        <c:noMultiLvlLbl val="0"/>
      </c:catAx>
      <c:valAx>
        <c:axId val="62646279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626458528"/>
        <c:crosses val="autoZero"/>
        <c:crossBetween val="between"/>
        <c:majorUnit val="25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7AF-44A5-AFB5-C50E086D91D9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7AF-44A5-AFB5-C50E086D91D9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7AF-44A5-AFB5-C50E086D91D9}"/>
              </c:ext>
            </c:extLst>
          </c:dPt>
          <c:cat>
            <c:strRef>
              <c:f>Sheet1!$A$2:$A$4</c:f>
              <c:strCache>
                <c:ptCount val="3"/>
                <c:pt idx="0">
                  <c:v>เรียนคนเดียว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45</c:v>
                </c:pt>
                <c:pt idx="1">
                  <c:v>80</c:v>
                </c:pt>
                <c:pt idx="2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7AF-44A5-AFB5-C50E086D91D9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6458528"/>
        <c:axId val="626462792"/>
      </c:barChart>
      <c:catAx>
        <c:axId val="6264585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26462792"/>
        <c:crosses val="autoZero"/>
        <c:auto val="1"/>
        <c:lblAlgn val="ctr"/>
        <c:lblOffset val="100"/>
        <c:noMultiLvlLbl val="0"/>
      </c:catAx>
      <c:valAx>
        <c:axId val="62646279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626458528"/>
        <c:crosses val="autoZero"/>
        <c:crossBetween val="between"/>
        <c:majorUnit val="2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ไม่เคย</c:v>
                </c:pt>
                <c:pt idx="1">
                  <c:v>บางครั้ง</c:v>
                </c:pt>
                <c:pt idx="2">
                  <c:v>เคย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</c:v>
                </c:pt>
                <c:pt idx="1">
                  <c:v>65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BD-4E5E-B95E-B34F3CE127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116-4E18-BD9B-654C3D528C96}"/>
              </c:ext>
            </c:extLst>
          </c:dPt>
          <c:dPt>
            <c:idx val="1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116-4E18-BD9B-654C3D528C96}"/>
              </c:ext>
            </c:extLst>
          </c:dPt>
          <c:dPt>
            <c:idx val="2"/>
            <c:bubble3D val="0"/>
            <c:spPr>
              <a:solidFill>
                <a:schemeClr val="accent1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116-4E18-BD9B-654C3D528C9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1 สัปดาห์ก่อนสอบ</c:v>
                </c:pt>
                <c:pt idx="1">
                  <c:v>1 เดือนก่อนสอบ</c:v>
                </c:pt>
                <c:pt idx="2">
                  <c:v>สม่ำเสมอตลอดเทอม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67</c:v>
                </c:pt>
                <c:pt idx="1">
                  <c:v>15</c:v>
                </c:pt>
                <c:pt idx="2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116-4E18-BD9B-654C3D528C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4433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285-441B-A825-57CCBA721DD6}"/>
              </c:ext>
            </c:extLst>
          </c:dPt>
          <c:dPt>
            <c:idx val="1"/>
            <c:invertIfNegative val="0"/>
            <c:bubble3D val="0"/>
            <c:spPr>
              <a:solidFill>
                <a:srgbClr val="9C27B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285-441B-A825-57CCBA721DD6}"/>
              </c:ext>
            </c:extLst>
          </c:dPt>
          <c:dPt>
            <c:idx val="2"/>
            <c:invertIfNegative val="0"/>
            <c:bubble3D val="0"/>
            <c:spPr>
              <a:solidFill>
                <a:srgbClr val="E91E6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285-441B-A825-57CCBA721DD6}"/>
              </c:ext>
            </c:extLst>
          </c:dPt>
          <c:cat>
            <c:strRef>
              <c:f>Sheet1!$A$2:$A$4</c:f>
              <c:strCache>
                <c:ptCount val="3"/>
                <c:pt idx="0">
                  <c:v>เรียนคนเดียว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45</c:v>
                </c:pt>
                <c:pt idx="1">
                  <c:v>50</c:v>
                </c:pt>
                <c:pt idx="2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285-441B-A825-57CCBA721D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6458528"/>
        <c:axId val="626462792"/>
      </c:barChart>
      <c:catAx>
        <c:axId val="6264585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26462792"/>
        <c:crosses val="autoZero"/>
        <c:auto val="1"/>
        <c:lblAlgn val="ctr"/>
        <c:lblOffset val="100"/>
        <c:noMultiLvlLbl val="0"/>
      </c:catAx>
      <c:valAx>
        <c:axId val="62646279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626458528"/>
        <c:crosses val="autoZero"/>
        <c:crossBetween val="between"/>
        <c:majorUnit val="2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138456112457807E-2"/>
          <c:y val="4.377323450769384E-2"/>
          <c:w val="0.8767577129997145"/>
          <c:h val="0.906461334051767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28575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dPt>
            <c:idx val="0"/>
            <c:invertIfNegative val="0"/>
            <c:bubble3D val="0"/>
            <c:spPr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c:spPr>
            <c:extLst>
              <c:ext xmlns:c16="http://schemas.microsoft.com/office/drawing/2014/chart" uri="{C3380CC4-5D6E-409C-BE32-E72D297353CC}">
                <c16:uniqueId val="{00000004-E772-4A26-989C-DD009BF6F5B6}"/>
              </c:ext>
            </c:extLst>
          </c:dPt>
          <c:dPt>
            <c:idx val="1"/>
            <c:invertIfNegative val="0"/>
            <c:bubble3D val="0"/>
            <c:spPr>
              <a:noFill/>
              <a:ln w="2857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c:spPr>
            <c:extLst>
              <c:ext xmlns:c16="http://schemas.microsoft.com/office/drawing/2014/chart" uri="{C3380CC4-5D6E-409C-BE32-E72D297353CC}">
                <c16:uniqueId val="{00000005-E772-4A26-989C-DD009BF6F5B6}"/>
              </c:ext>
            </c:extLst>
          </c:dPt>
          <c:dPt>
            <c:idx val="2"/>
            <c:invertIfNegative val="0"/>
            <c:bubble3D val="0"/>
            <c:spPr>
              <a:noFill/>
              <a:ln w="2857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c:spPr>
            <c:extLst>
              <c:ext xmlns:c16="http://schemas.microsoft.com/office/drawing/2014/chart" uri="{C3380CC4-5D6E-409C-BE32-E72D297353CC}">
                <c16:uniqueId val="{00000006-E772-4A26-989C-DD009BF6F5B6}"/>
              </c:ext>
            </c:extLst>
          </c:dPt>
          <c:dPt>
            <c:idx val="3"/>
            <c:invertIfNegative val="0"/>
            <c:bubble3D val="0"/>
            <c:spPr>
              <a:noFill/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c:spPr>
            <c:extLst>
              <c:ext xmlns:c16="http://schemas.microsoft.com/office/drawing/2014/chart" uri="{C3380CC4-5D6E-409C-BE32-E72D297353CC}">
                <c16:uniqueId val="{00000007-E772-4A26-989C-DD009BF6F5B6}"/>
              </c:ext>
            </c:extLst>
          </c:dPt>
          <c:cat>
            <c:strRef>
              <c:f>Sheet1!$A$2:$A$5</c:f>
              <c:strCache>
                <c:ptCount val="4"/>
                <c:pt idx="0">
                  <c:v>สารสนเทศศาสตร์</c:v>
                </c:pt>
                <c:pt idx="1">
                  <c:v>การจัดการ</c:v>
                </c:pt>
                <c:pt idx="2">
                  <c:v>เภสัชศาสตร์</c:v>
                </c:pt>
                <c:pt idx="3">
                  <c:v>ศิลปศาสตร์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8</c:v>
                </c:pt>
                <c:pt idx="2">
                  <c:v>8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72-4A26-989C-DD009BF6F5B6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306779336"/>
        <c:axId val="306780976"/>
      </c:barChart>
      <c:catAx>
        <c:axId val="306779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306780976"/>
        <c:crosses val="autoZero"/>
        <c:auto val="1"/>
        <c:lblAlgn val="ctr"/>
        <c:lblOffset val="100"/>
        <c:noMultiLvlLbl val="0"/>
      </c:catAx>
      <c:valAx>
        <c:axId val="306780976"/>
        <c:scaling>
          <c:orientation val="minMax"/>
          <c:max val="10"/>
          <c:min val="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30677933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138456112457807E-2"/>
          <c:y val="4.377323450769384E-2"/>
          <c:w val="0.8767577129997145"/>
          <c:h val="0.906461334051767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alpha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14F-4925-975B-A0CF50813E63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>
                  <a:alpha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14F-4925-975B-A0CF50813E63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alpha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14F-4925-975B-A0CF50813E6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alpha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14F-4925-975B-A0CF50813E63}"/>
              </c:ext>
            </c:extLst>
          </c:dPt>
          <c:cat>
            <c:strRef>
              <c:f>Sheet1!$A$2:$A$5</c:f>
              <c:strCache>
                <c:ptCount val="4"/>
                <c:pt idx="0">
                  <c:v>สารสนเทศศาสตร์</c:v>
                </c:pt>
                <c:pt idx="1">
                  <c:v>การจัดการ</c:v>
                </c:pt>
                <c:pt idx="2">
                  <c:v>เภสัชศาสตร์</c:v>
                </c:pt>
                <c:pt idx="3">
                  <c:v>ศิลปศาสตร์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14F-4925-975B-A0CF50813E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306779336"/>
        <c:axId val="306780976"/>
      </c:barChart>
      <c:catAx>
        <c:axId val="306779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306780976"/>
        <c:crosses val="autoZero"/>
        <c:auto val="1"/>
        <c:lblAlgn val="ctr"/>
        <c:lblOffset val="100"/>
        <c:noMultiLvlLbl val="0"/>
      </c:catAx>
      <c:valAx>
        <c:axId val="306780976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306779336"/>
        <c:crosses val="autoZero"/>
        <c:crossBetween val="between"/>
        <c:majorUnit val="1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หอ7</c:v>
                </c:pt>
                <c:pt idx="1">
                  <c:v>หอ13</c:v>
                </c:pt>
                <c:pt idx="2">
                  <c:v>หอ2</c:v>
                </c:pt>
                <c:pt idx="3">
                  <c:v>หอ17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A51-4CB3-87E3-CDBD9BBFD2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upDownBars>
          <c:gapWidth val="219"/>
          <c:upBars>
            <c:spPr>
              <a:solidFill>
                <a:schemeClr val="lt1"/>
              </a:solidFill>
              <a:ln w="9525">
                <a:solidFill>
                  <a:schemeClr val="tx1">
                    <a:lumMod val="15000"/>
                    <a:lumOff val="85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65000"/>
                  <a:lumOff val="35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downBars>
        </c:upDownBars>
        <c:marker val="1"/>
        <c:smooth val="0"/>
        <c:axId val="492224480"/>
        <c:axId val="492226120"/>
      </c:lineChart>
      <c:catAx>
        <c:axId val="4922244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492226120"/>
        <c:crosses val="autoZero"/>
        <c:auto val="1"/>
        <c:lblAlgn val="ctr"/>
        <c:lblOffset val="100"/>
        <c:noMultiLvlLbl val="0"/>
      </c:catAx>
      <c:valAx>
        <c:axId val="492226120"/>
        <c:scaling>
          <c:orientation val="minMax"/>
          <c:max val="10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49222448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flip="none" rotWithShape="1">
              <a:gsLst>
                <a:gs pos="0">
                  <a:schemeClr val="accent4"/>
                </a:gs>
                <a:gs pos="75000">
                  <a:schemeClr val="accent4">
                    <a:lumMod val="60000"/>
                    <a:lumOff val="40000"/>
                  </a:schemeClr>
                </a:gs>
                <a:gs pos="51000">
                  <a:schemeClr val="accent4">
                    <a:alpha val="75000"/>
                  </a:schemeClr>
                </a:gs>
                <a:gs pos="100000">
                  <a:schemeClr val="accent4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เทคโนโลยีการเกษตร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DA-4B45-924F-4B108A7F6CC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55"/>
        <c:overlap val="-70"/>
        <c:axId val="617850416"/>
        <c:axId val="617853368"/>
      </c:barChart>
      <c:catAx>
        <c:axId val="6178504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17853368"/>
        <c:crosses val="autoZero"/>
        <c:auto val="1"/>
        <c:lblAlgn val="ctr"/>
        <c:lblOffset val="100"/>
        <c:noMultiLvlLbl val="0"/>
      </c:catAx>
      <c:valAx>
        <c:axId val="617853368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61785041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23819450318594"/>
          <c:y val="7.324428196475441E-2"/>
          <c:w val="0.86265091094067381"/>
          <c:h val="0.8535114360704911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พยาบาลศาสตร์</c:v>
                </c:pt>
                <c:pt idx="1">
                  <c:v>แพทยศาสตร์</c:v>
                </c:pt>
                <c:pt idx="2">
                  <c:v>วิศวกรรมไฟฟ้า</c:v>
                </c:pt>
                <c:pt idx="3">
                  <c:v>วิศวกรรมโยธา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44-4D63-AC7F-50914B65F8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upDownBars>
          <c:gapWidth val="219"/>
          <c:upBars>
            <c:spPr>
              <a:solidFill>
                <a:schemeClr val="lt1"/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>
                <a:solidFill>
                  <a:schemeClr val="tx1">
                    <a:lumMod val="15000"/>
                    <a:lumOff val="85000"/>
                  </a:schemeClr>
                </a:solidFill>
              </a:ln>
              <a:effectLst/>
            </c:spPr>
          </c:downBars>
        </c:upDownBars>
        <c:marker val="1"/>
        <c:smooth val="0"/>
        <c:axId val="492224480"/>
        <c:axId val="492226120"/>
      </c:lineChart>
      <c:catAx>
        <c:axId val="49222448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92226120"/>
        <c:crosses val="autoZero"/>
        <c:auto val="1"/>
        <c:lblAlgn val="ctr"/>
        <c:lblOffset val="100"/>
        <c:noMultiLvlLbl val="0"/>
      </c:catAx>
      <c:valAx>
        <c:axId val="492226120"/>
        <c:scaling>
          <c:orientation val="minMax"/>
          <c:max val="10"/>
          <c:min val="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49222448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ผู้รักษาความปลอดภัย</c:v>
                </c:pt>
                <c:pt idx="1">
                  <c:v>สัญญาณอินเทอร์เน็ต</c:v>
                </c:pt>
                <c:pt idx="2">
                  <c:v>ค่าหอแพง</c:v>
                </c:pt>
                <c:pt idx="3">
                  <c:v>เสียงรบกวนจากห้องข้างๆ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82-4339-9836-FCC15A7253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0964175388177533"/>
          <c:y val="0.16386006283227011"/>
          <c:w val="0.39035824611822473"/>
          <c:h val="0.65356758594499065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7564171793623394"/>
          <c:y val="5.481324652149723E-2"/>
          <c:w val="0.52435828206376611"/>
          <c:h val="0.9006268457959342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529-4280-AD3D-21E8E0710B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8529-4280-AD3D-21E8E0710B1F}"/>
              </c:ext>
            </c:extLst>
          </c:dPt>
          <c:cat>
            <c:strRef>
              <c:f>Sheet1!$A$2:$A$4</c:f>
              <c:strCache>
                <c:ptCount val="3"/>
                <c:pt idx="0">
                  <c:v>สบายใจเมื่อกลับมายังห้องพัก</c:v>
                </c:pt>
                <c:pt idx="1">
                  <c:v>พึงพอใจกับการใช้ชีวิตในหอพัก</c:v>
                </c:pt>
                <c:pt idx="2">
                  <c:v>ชีวิตมีความสุข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2.5</c:v>
                </c:pt>
                <c:pt idx="2">
                  <c:v>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29-4280-AD3D-21E8E0710B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03209936"/>
        <c:axId val="503215840"/>
      </c:barChart>
      <c:catAx>
        <c:axId val="503209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503215840"/>
        <c:crosses val="autoZero"/>
        <c:auto val="1"/>
        <c:lblAlgn val="ctr"/>
        <c:lblOffset val="100"/>
        <c:noMultiLvlLbl val="0"/>
      </c:catAx>
      <c:valAx>
        <c:axId val="503215840"/>
        <c:scaling>
          <c:orientation val="minMax"/>
          <c:max val="4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0320993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2430452603122E-2"/>
          <c:y val="0.10111384463499494"/>
          <c:w val="0.90407255603034797"/>
          <c:h val="0.882920811475269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 w="571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lt1"/>
              </a:solidFill>
              <a:ln w="57150" cap="flat" cmpd="sng" algn="ctr">
                <a:solidFill>
                  <a:schemeClr val="accent2"/>
                </a:solidFill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75CA-4627-BCD8-7AAE26767283}"/>
              </c:ext>
            </c:extLst>
          </c:dPt>
          <c:dPt>
            <c:idx val="1"/>
            <c:invertIfNegative val="0"/>
            <c:bubble3D val="0"/>
            <c:spPr>
              <a:solidFill>
                <a:schemeClr val="lt1"/>
              </a:solidFill>
              <a:ln w="5715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4-75CA-4627-BCD8-7AAE26767283}"/>
              </c:ext>
            </c:extLst>
          </c:dPt>
          <c:dPt>
            <c:idx val="2"/>
            <c:invertIfNegative val="0"/>
            <c:bubble3D val="0"/>
            <c:spPr>
              <a:solidFill>
                <a:schemeClr val="lt1"/>
              </a:solidFill>
              <a:ln w="57150" cap="flat" cmpd="sng" algn="ctr">
                <a:solidFill>
                  <a:schemeClr val="accent6"/>
                </a:solidFill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5-75CA-4627-BCD8-7AAE26767283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CA-4627-BCD8-7AAE267672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3133776"/>
        <c:axId val="623143616"/>
      </c:barChart>
      <c:catAx>
        <c:axId val="6231337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23143616"/>
        <c:crosses val="autoZero"/>
        <c:auto val="1"/>
        <c:lblAlgn val="ctr"/>
        <c:lblOffset val="100"/>
        <c:noMultiLvlLbl val="0"/>
      </c:catAx>
      <c:valAx>
        <c:axId val="623143616"/>
        <c:scaling>
          <c:orientation val="minMax"/>
          <c:max val="3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2313377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Category 1</cx:pt>
          <cx:pt idx="1">Category 2</cx:pt>
          <cx:pt idx="2">Category 3</cx:pt>
          <cx:pt idx="3">Category 4</cx:pt>
          <cx:pt idx="4">Category 5</cx:pt>
          <cx:pt idx="5">Category 6</cx:pt>
          <cx:pt idx="6">Category 7</cx:pt>
          <cx:pt idx="7">Category 8</cx:pt>
        </cx:lvl>
      </cx:strDim>
      <cx:numDim type="val">
        <cx:f>Sheet1!$B$2:$B$9</cx:f>
        <cx:lvl ptCount="8" formatCode="General"/>
      </cx:numDim>
    </cx:data>
  </cx:chartData>
  <cx:chart>
    <cx:plotArea>
      <cx:plotAreaRegion>
        <cx:series layoutId="waterfall" uniqueId="{E9233AE2-F452-4769-B62B-F6DBBC28AF71}">
          <cx:tx>
            <cx:txData>
              <cx:f>Sheet1!$B$1</cx:f>
              <cx:v>Series1</cx:v>
            </cx:txData>
          </cx:tx>
          <cx:dataLabels pos="inBase">
            <cx:visibility seriesName="0" categoryName="0" value="1"/>
            <cx:separator>, </cx:separator>
          </cx:dataLabels>
          <cx:dataId val="0"/>
          <cx:layoutPr>
            <cx:subtotals>
              <cx:idx val="0"/>
              <cx:idx val="4"/>
              <cx:idx val="7"/>
            </cx:subtotals>
          </cx:layoutPr>
        </cx:series>
      </cx:plotAreaRegion>
      <cx:axis id="0" hidden="1">
        <cx:catScaling gapWidth="0.5"/>
        <cx:tickLabels/>
      </cx:axis>
      <cx:axis id="1">
        <cx:valScaling max="10" min="1"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6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7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598593"/>
            <a:ext cx="3108960" cy="1273387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21087"/>
            <a:ext cx="2743200" cy="883073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6F2F-CCF4-4575-A698-0E31D343FCB2}" type="datetimeFigureOut">
              <a:rPr lang="th-TH" smtClean="0"/>
              <a:t>05/05/61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40A1-0E72-47E8-826D-8887C184BE4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67348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6F2F-CCF4-4575-A698-0E31D343FCB2}" type="datetimeFigureOut">
              <a:rPr lang="th-TH" smtClean="0"/>
              <a:t>05/05/61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40A1-0E72-47E8-826D-8887C184BE4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17921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194733"/>
            <a:ext cx="78867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94733"/>
            <a:ext cx="2320290" cy="309964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6F2F-CCF4-4575-A698-0E31D343FCB2}" type="datetimeFigureOut">
              <a:rPr lang="th-TH" smtClean="0"/>
              <a:t>05/05/61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40A1-0E72-47E8-826D-8887C184BE4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0517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6F2F-CCF4-4575-A698-0E31D343FCB2}" type="datetimeFigureOut">
              <a:rPr lang="th-TH" smtClean="0"/>
              <a:t>05/05/61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40A1-0E72-47E8-826D-8887C184BE4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3348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911861"/>
            <a:ext cx="3154680" cy="15214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2447714"/>
            <a:ext cx="3154680" cy="800100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6F2F-CCF4-4575-A698-0E31D343FCB2}" type="datetimeFigureOut">
              <a:rPr lang="th-TH" smtClean="0"/>
              <a:t>05/05/61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40A1-0E72-47E8-826D-8887C184BE4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6518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973666"/>
            <a:ext cx="155448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973666"/>
            <a:ext cx="155448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6F2F-CCF4-4575-A698-0E31D343FCB2}" type="datetimeFigureOut">
              <a:rPr lang="th-TH" smtClean="0"/>
              <a:t>05/05/61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40A1-0E72-47E8-826D-8887C184BE4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9287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194734"/>
            <a:ext cx="315468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896620"/>
            <a:ext cx="154733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336040"/>
            <a:ext cx="1547336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896620"/>
            <a:ext cx="155495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336040"/>
            <a:ext cx="1554956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6F2F-CCF4-4575-A698-0E31D343FCB2}" type="datetimeFigureOut">
              <a:rPr lang="th-TH" smtClean="0"/>
              <a:t>05/05/61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40A1-0E72-47E8-826D-8887C184BE4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6290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6F2F-CCF4-4575-A698-0E31D343FCB2}" type="datetimeFigureOut">
              <a:rPr lang="th-TH" smtClean="0"/>
              <a:t>05/05/61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40A1-0E72-47E8-826D-8887C184BE4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9082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6F2F-CCF4-4575-A698-0E31D343FCB2}" type="datetimeFigureOut">
              <a:rPr lang="th-TH" smtClean="0"/>
              <a:t>05/05/61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40A1-0E72-47E8-826D-8887C184BE4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2794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526627"/>
            <a:ext cx="1851660" cy="2599267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6F2F-CCF4-4575-A698-0E31D343FCB2}" type="datetimeFigureOut">
              <a:rPr lang="th-TH" smtClean="0"/>
              <a:t>05/05/61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40A1-0E72-47E8-826D-8887C184BE4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311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526627"/>
            <a:ext cx="1851660" cy="2599267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6F2F-CCF4-4575-A698-0E31D343FCB2}" type="datetimeFigureOut">
              <a:rPr lang="th-TH" smtClean="0"/>
              <a:t>05/05/61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40A1-0E72-47E8-826D-8887C184BE4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80131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94734"/>
            <a:ext cx="315468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973666"/>
            <a:ext cx="315468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E6F2F-CCF4-4575-A698-0E31D343FCB2}" type="datetimeFigureOut">
              <a:rPr lang="th-TH" smtClean="0"/>
              <a:t>05/05/61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640A1-0E72-47E8-826D-8887C184BE4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403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7883F-19F9-40D8-AB35-6611D7852E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E3259-EFF2-45AD-BB33-DBF50C9E9E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4614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871DFC-0B37-4992-8E2B-34B8D813C5D4}"/>
              </a:ext>
            </a:extLst>
          </p:cNvPr>
          <p:cNvSpPr txBox="1"/>
          <p:nvPr/>
        </p:nvSpPr>
        <p:spPr>
          <a:xfrm>
            <a:off x="212651" y="198474"/>
            <a:ext cx="1391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/>
              <a:t>ด้านความรู้สึกที่ดี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3A0DCA-622E-445D-9DA5-58E3D8B3DC9C}"/>
              </a:ext>
            </a:extLst>
          </p:cNvPr>
          <p:cNvSpPr/>
          <p:nvPr/>
        </p:nvSpPr>
        <p:spPr>
          <a:xfrm>
            <a:off x="-12048" y="0"/>
            <a:ext cx="3657600" cy="3657600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D3FF019-509F-4B2B-9B34-AF982B97D5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5191574"/>
              </p:ext>
            </p:extLst>
          </p:nvPr>
        </p:nvGraphicFramePr>
        <p:xfrm>
          <a:off x="212650" y="554473"/>
          <a:ext cx="3324447" cy="2493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DD29D2D-50F8-470C-89AF-43C9206A66EC}"/>
              </a:ext>
            </a:extLst>
          </p:cNvPr>
          <p:cNvSpPr txBox="1"/>
          <p:nvPr/>
        </p:nvSpPr>
        <p:spPr>
          <a:xfrm>
            <a:off x="1569729" y="2949238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/>
              <a:t>ไม่เคย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B025BB-EC96-4F86-8AD1-2625DA3B2DED}"/>
              </a:ext>
            </a:extLst>
          </p:cNvPr>
          <p:cNvSpPr txBox="1"/>
          <p:nvPr/>
        </p:nvSpPr>
        <p:spPr>
          <a:xfrm>
            <a:off x="1949302" y="2949237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/>
              <a:t>เล็กน้อย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7F3E64-8A76-4CA3-A14B-EAA2DB856737}"/>
              </a:ext>
            </a:extLst>
          </p:cNvPr>
          <p:cNvSpPr txBox="1"/>
          <p:nvPr/>
        </p:nvSpPr>
        <p:spPr>
          <a:xfrm>
            <a:off x="2845267" y="2940515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/>
              <a:t>มากที่สุด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C40255-4B07-4727-A2EE-D5EC8B473449}"/>
              </a:ext>
            </a:extLst>
          </p:cNvPr>
          <p:cNvSpPr txBox="1"/>
          <p:nvPr/>
        </p:nvSpPr>
        <p:spPr>
          <a:xfrm>
            <a:off x="2526359" y="2940515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/>
              <a:t>มาก</a:t>
            </a:r>
          </a:p>
        </p:txBody>
      </p:sp>
    </p:spTree>
    <p:extLst>
      <p:ext uri="{BB962C8B-B14F-4D97-AF65-F5344CB8AC3E}">
        <p14:creationId xmlns:p14="http://schemas.microsoft.com/office/powerpoint/2010/main" val="2506787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303BBE-A359-4CCD-BC5B-303ED495521B}"/>
              </a:ext>
            </a:extLst>
          </p:cNvPr>
          <p:cNvSpPr txBox="1"/>
          <p:nvPr/>
        </p:nvSpPr>
        <p:spPr>
          <a:xfrm>
            <a:off x="212651" y="198474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/>
              <a:t>ด้านความรู้สึกที่ไม่ดี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E3320A-F27D-45F9-B3A9-21C2E773313E}"/>
              </a:ext>
            </a:extLst>
          </p:cNvPr>
          <p:cNvSpPr/>
          <p:nvPr/>
        </p:nvSpPr>
        <p:spPr>
          <a:xfrm>
            <a:off x="0" y="0"/>
            <a:ext cx="3657600" cy="3657600"/>
          </a:xfrm>
          <a:prstGeom prst="rect">
            <a:avLst/>
          </a:prstGeom>
          <a:noFill/>
          <a:ln w="762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4A70FE-A96F-489A-915A-F932408B1E24}"/>
              </a:ext>
            </a:extLst>
          </p:cNvPr>
          <p:cNvSpPr txBox="1"/>
          <p:nvPr/>
        </p:nvSpPr>
        <p:spPr>
          <a:xfrm>
            <a:off x="248025" y="766371"/>
            <a:ext cx="737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/>
              <a:t>มากที่สุด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A02491-BCC1-46EA-8DE2-0595E2F04F51}"/>
              </a:ext>
            </a:extLst>
          </p:cNvPr>
          <p:cNvSpPr txBox="1"/>
          <p:nvPr/>
        </p:nvSpPr>
        <p:spPr>
          <a:xfrm>
            <a:off x="382769" y="1347040"/>
            <a:ext cx="737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/>
              <a:t>มาก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593170-779D-4A90-AED7-F37C7D4D33AB}"/>
              </a:ext>
            </a:extLst>
          </p:cNvPr>
          <p:cNvSpPr txBox="1"/>
          <p:nvPr/>
        </p:nvSpPr>
        <p:spPr>
          <a:xfrm>
            <a:off x="281487" y="1966177"/>
            <a:ext cx="737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/>
              <a:t>เล็กน้อย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9B2569-23A3-4042-9949-47230BDDCC80}"/>
              </a:ext>
            </a:extLst>
          </p:cNvPr>
          <p:cNvSpPr txBox="1"/>
          <p:nvPr/>
        </p:nvSpPr>
        <p:spPr>
          <a:xfrm>
            <a:off x="330183" y="2546846"/>
            <a:ext cx="737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/>
              <a:t>ไม่เคย</a:t>
            </a: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F6DDE58D-9A21-49D9-BED0-861F87E50A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8793377"/>
              </p:ext>
            </p:extLst>
          </p:nvPr>
        </p:nvGraphicFramePr>
        <p:xfrm>
          <a:off x="688596" y="731198"/>
          <a:ext cx="2899143" cy="2003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7EA7BB17-EA16-4814-B335-E4D58CB8A5C0}"/>
              </a:ext>
            </a:extLst>
          </p:cNvPr>
          <p:cNvSpPr txBox="1"/>
          <p:nvPr/>
        </p:nvSpPr>
        <p:spPr>
          <a:xfrm>
            <a:off x="851692" y="2696518"/>
            <a:ext cx="9771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/>
              <a:t>เบื่อหน่ายท้อแท้กับการดำเนินชีวิตประจำวัน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C0F84D-1548-4B1B-8FBF-CD0F1D5CCE4F}"/>
              </a:ext>
            </a:extLst>
          </p:cNvPr>
          <p:cNvSpPr txBox="1"/>
          <p:nvPr/>
        </p:nvSpPr>
        <p:spPr>
          <a:xfrm>
            <a:off x="1772576" y="2730214"/>
            <a:ext cx="907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/>
              <a:t>ผิดหวังที่เลือกมาอยู่ห้องนี้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CEF8F4-95B8-4FBB-AEBA-8936E1D6F4A8}"/>
              </a:ext>
            </a:extLst>
          </p:cNvPr>
          <p:cNvSpPr txBox="1"/>
          <p:nvPr/>
        </p:nvSpPr>
        <p:spPr>
          <a:xfrm>
            <a:off x="2680491" y="2696518"/>
            <a:ext cx="9771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/>
              <a:t>ปรับตัวเข้ากับเพื่อนร่วมห้องไม่ได้</a:t>
            </a:r>
          </a:p>
        </p:txBody>
      </p:sp>
    </p:spTree>
    <p:extLst>
      <p:ext uri="{BB962C8B-B14F-4D97-AF65-F5344CB8AC3E}">
        <p14:creationId xmlns:p14="http://schemas.microsoft.com/office/powerpoint/2010/main" val="4122292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F16689-2B1A-4E7C-BAC9-10C60BAEC051}"/>
              </a:ext>
            </a:extLst>
          </p:cNvPr>
          <p:cNvSpPr txBox="1"/>
          <p:nvPr/>
        </p:nvSpPr>
        <p:spPr>
          <a:xfrm>
            <a:off x="212651" y="198474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/>
              <a:t>ด้าน</a:t>
            </a:r>
            <a:r>
              <a:rPr lang="th-TH" dirty="0"/>
              <a:t>สมรรถภาพจิตใจ</a:t>
            </a:r>
            <a:endParaRPr lang="th-TH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60AEC7-6959-454A-9F64-33C4CC8B972E}"/>
              </a:ext>
            </a:extLst>
          </p:cNvPr>
          <p:cNvSpPr/>
          <p:nvPr/>
        </p:nvSpPr>
        <p:spPr>
          <a:xfrm>
            <a:off x="0" y="0"/>
            <a:ext cx="3657600" cy="3657600"/>
          </a:xfrm>
          <a:prstGeom prst="rect">
            <a:avLst/>
          </a:prstGeom>
          <a:noFill/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AC1AE4E-F200-4200-8A9B-925418351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4486429"/>
              </p:ext>
            </p:extLst>
          </p:nvPr>
        </p:nvGraphicFramePr>
        <p:xfrm>
          <a:off x="659219" y="639780"/>
          <a:ext cx="2870783" cy="27909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2433B2E-3274-4AD1-98DA-A4B4ACE44BEA}"/>
              </a:ext>
            </a:extLst>
          </p:cNvPr>
          <p:cNvSpPr txBox="1"/>
          <p:nvPr/>
        </p:nvSpPr>
        <p:spPr>
          <a:xfrm>
            <a:off x="138227" y="945830"/>
            <a:ext cx="737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/>
              <a:t>มากที่สุด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62C747-D38B-4ED1-9E7E-2391BFFD7FFF}"/>
              </a:ext>
            </a:extLst>
          </p:cNvPr>
          <p:cNvSpPr txBox="1"/>
          <p:nvPr/>
        </p:nvSpPr>
        <p:spPr>
          <a:xfrm>
            <a:off x="212651" y="1512493"/>
            <a:ext cx="737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/>
              <a:t>มาก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762006-557B-41B5-BB89-255DDAFB31FB}"/>
              </a:ext>
            </a:extLst>
          </p:cNvPr>
          <p:cNvSpPr txBox="1"/>
          <p:nvPr/>
        </p:nvSpPr>
        <p:spPr>
          <a:xfrm>
            <a:off x="175731" y="2103098"/>
            <a:ext cx="737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/>
              <a:t>เล็กน้อย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AE64A3-845A-4DDF-8087-B44C52E8BA9F}"/>
              </a:ext>
            </a:extLst>
          </p:cNvPr>
          <p:cNvSpPr txBox="1"/>
          <p:nvPr/>
        </p:nvSpPr>
        <p:spPr>
          <a:xfrm>
            <a:off x="212651" y="2683339"/>
            <a:ext cx="737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/>
              <a:t>ไม่เคย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962492-54EC-4437-957F-E21DC9BB094C}"/>
              </a:ext>
            </a:extLst>
          </p:cNvPr>
          <p:cNvSpPr txBox="1"/>
          <p:nvPr/>
        </p:nvSpPr>
        <p:spPr>
          <a:xfrm>
            <a:off x="912922" y="1435326"/>
            <a:ext cx="974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/>
              <a:t>เห็นอกเห็นใจเมื่อเพื่อนร่วมหอ/ร่วมห้องมีความทุกข์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604B7C-0B5B-4267-AAA6-00E3A2B3A601}"/>
              </a:ext>
            </a:extLst>
          </p:cNvPr>
          <p:cNvSpPr txBox="1"/>
          <p:nvPr/>
        </p:nvSpPr>
        <p:spPr>
          <a:xfrm>
            <a:off x="1750837" y="632690"/>
            <a:ext cx="9277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/>
              <a:t>เป็นสุขในการช่วยเหลือเพื่อนร่วมหอ/ร่วมห้องที่มีปัญหา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57E6CA-E410-426E-AE07-688F209F115A}"/>
              </a:ext>
            </a:extLst>
          </p:cNvPr>
          <p:cNvSpPr txBox="1"/>
          <p:nvPr/>
        </p:nvSpPr>
        <p:spPr>
          <a:xfrm>
            <a:off x="2585708" y="1658853"/>
            <a:ext cx="11199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/>
              <a:t>ให้ความช่วยเหลือเพื่อนร่วมหอ/ร่วมห้องเมื่อมีโอกาส</a:t>
            </a:r>
          </a:p>
        </p:txBody>
      </p:sp>
    </p:spTree>
    <p:extLst>
      <p:ext uri="{BB962C8B-B14F-4D97-AF65-F5344CB8AC3E}">
        <p14:creationId xmlns:p14="http://schemas.microsoft.com/office/powerpoint/2010/main" val="662672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F5262B-8CB5-435F-BF63-6E0CB05CC40E}"/>
              </a:ext>
            </a:extLst>
          </p:cNvPr>
          <p:cNvSpPr txBox="1"/>
          <p:nvPr/>
        </p:nvSpPr>
        <p:spPr>
          <a:xfrm>
            <a:off x="212651" y="198474"/>
            <a:ext cx="2092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/>
              <a:t>ด้าน</a:t>
            </a:r>
            <a:r>
              <a:rPr lang="th-TH" dirty="0"/>
              <a:t>ปัจจัยสนับสนุนของหอพัก</a:t>
            </a:r>
            <a:endParaRPr lang="th-TH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7F0808-5C55-40B2-9F84-0A4295A4BD4C}"/>
              </a:ext>
            </a:extLst>
          </p:cNvPr>
          <p:cNvSpPr/>
          <p:nvPr/>
        </p:nvSpPr>
        <p:spPr>
          <a:xfrm>
            <a:off x="-12048" y="0"/>
            <a:ext cx="3657600" cy="3657600"/>
          </a:xfrm>
          <a:prstGeom prst="rect">
            <a:avLst/>
          </a:prstGeom>
          <a:noFill/>
          <a:ln w="762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1D5D58C-EF4F-46AF-B905-B0A078D8EF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0700598"/>
              </p:ext>
            </p:extLst>
          </p:nvPr>
        </p:nvGraphicFramePr>
        <p:xfrm>
          <a:off x="361507" y="737191"/>
          <a:ext cx="3203944" cy="2147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9E4DABD-3E65-4E22-A219-AFD369E5016F}"/>
              </a:ext>
            </a:extLst>
          </p:cNvPr>
          <p:cNvSpPr txBox="1"/>
          <p:nvPr/>
        </p:nvSpPr>
        <p:spPr>
          <a:xfrm>
            <a:off x="602513" y="2703493"/>
            <a:ext cx="978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/>
              <a:t>มั่นคงปลอดภัยเมื่ออยู่ในหอพัก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5E8178-AA9E-4D19-923A-4C7726929EF3}"/>
              </a:ext>
            </a:extLst>
          </p:cNvPr>
          <p:cNvSpPr txBox="1"/>
          <p:nvPr/>
        </p:nvSpPr>
        <p:spPr>
          <a:xfrm>
            <a:off x="1498476" y="2714035"/>
            <a:ext cx="11383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/>
              <a:t>เมื่อป่วยมีปรึกษาหอพัก/เพื่อนในหอพัก จะดูแลเป็นอย่างดี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F1B3A5-8E73-497B-998F-B824BC595894}"/>
              </a:ext>
            </a:extLst>
          </p:cNvPr>
          <p:cNvSpPr txBox="1"/>
          <p:nvPr/>
        </p:nvSpPr>
        <p:spPr>
          <a:xfrm>
            <a:off x="2539054" y="2714035"/>
            <a:ext cx="9781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/>
              <a:t>สมาชิกในหอพักมีความรักผูกพันกันเสมือนบ้านอีกหลังหนึ่ง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25DFEF-8048-414A-A161-DB98D145A45D}"/>
              </a:ext>
            </a:extLst>
          </p:cNvPr>
          <p:cNvSpPr txBox="1"/>
          <p:nvPr/>
        </p:nvSpPr>
        <p:spPr>
          <a:xfrm>
            <a:off x="63781" y="784107"/>
            <a:ext cx="737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/>
              <a:t>มากที่สุด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DF3E55-4640-4BD8-9DBA-98C293DAFA32}"/>
              </a:ext>
            </a:extLst>
          </p:cNvPr>
          <p:cNvSpPr txBox="1"/>
          <p:nvPr/>
        </p:nvSpPr>
        <p:spPr>
          <a:xfrm>
            <a:off x="134685" y="1343599"/>
            <a:ext cx="737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/>
              <a:t>มาก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DA8C09-D653-476B-A545-FB6C3FD3D432}"/>
              </a:ext>
            </a:extLst>
          </p:cNvPr>
          <p:cNvSpPr txBox="1"/>
          <p:nvPr/>
        </p:nvSpPr>
        <p:spPr>
          <a:xfrm>
            <a:off x="92149" y="1950007"/>
            <a:ext cx="737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/>
              <a:t>เล็กน้อย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77FD0B-D348-4539-B9FA-82E56DE77E51}"/>
              </a:ext>
            </a:extLst>
          </p:cNvPr>
          <p:cNvSpPr txBox="1"/>
          <p:nvPr/>
        </p:nvSpPr>
        <p:spPr>
          <a:xfrm>
            <a:off x="127597" y="2518645"/>
            <a:ext cx="737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/>
              <a:t>ไม่เคย</a:t>
            </a:r>
          </a:p>
        </p:txBody>
      </p:sp>
    </p:spTree>
    <p:extLst>
      <p:ext uri="{BB962C8B-B14F-4D97-AF65-F5344CB8AC3E}">
        <p14:creationId xmlns:p14="http://schemas.microsoft.com/office/powerpoint/2010/main" val="3703952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4E9816-0414-45EC-AE8D-470168A58F17}"/>
              </a:ext>
            </a:extLst>
          </p:cNvPr>
          <p:cNvSpPr/>
          <p:nvPr/>
        </p:nvSpPr>
        <p:spPr>
          <a:xfrm>
            <a:off x="0" y="0"/>
            <a:ext cx="3657600" cy="559981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>
                <a:solidFill>
                  <a:schemeClr val="bg1"/>
                </a:solidFill>
              </a:rPr>
              <a:t>เป้าหมายด้านการเรียน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5C366AC-57A1-46B6-92AA-35139E9B43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1720185"/>
              </p:ext>
            </p:extLst>
          </p:nvPr>
        </p:nvGraphicFramePr>
        <p:xfrm>
          <a:off x="269358" y="758456"/>
          <a:ext cx="3274828" cy="2665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5631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146695-0BD8-4B0B-978C-0971D80DB5F8}"/>
              </a:ext>
            </a:extLst>
          </p:cNvPr>
          <p:cNvSpPr/>
          <p:nvPr/>
        </p:nvSpPr>
        <p:spPr>
          <a:xfrm>
            <a:off x="0" y="0"/>
            <a:ext cx="3657600" cy="559981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/>
              <a:t>รูปแบบการเรียน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E8D86B7-058F-47D0-B0F9-A5BACAD5F0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4138056"/>
              </p:ext>
            </p:extLst>
          </p:nvPr>
        </p:nvGraphicFramePr>
        <p:xfrm>
          <a:off x="297712" y="829340"/>
          <a:ext cx="3083441" cy="2122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D2115C4-DA57-4EB1-9E86-DA6516C9BF9C}"/>
              </a:ext>
            </a:extLst>
          </p:cNvPr>
          <p:cNvSpPr txBox="1"/>
          <p:nvPr/>
        </p:nvSpPr>
        <p:spPr>
          <a:xfrm>
            <a:off x="605254" y="2937767"/>
            <a:ext cx="875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/>
              <a:t>พี่เทคช่วยดูแล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6795E6-EFA8-42F7-8410-582EA13632A8}"/>
              </a:ext>
            </a:extLst>
          </p:cNvPr>
          <p:cNvSpPr txBox="1"/>
          <p:nvPr/>
        </p:nvSpPr>
        <p:spPr>
          <a:xfrm>
            <a:off x="1491303" y="2937767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/>
              <a:t>เรียนเป็นกลุ่ม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B24385-225E-4031-81E2-E09EE8735B9E}"/>
              </a:ext>
            </a:extLst>
          </p:cNvPr>
          <p:cNvSpPr txBox="1"/>
          <p:nvPr/>
        </p:nvSpPr>
        <p:spPr>
          <a:xfrm>
            <a:off x="2495104" y="2937767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/>
              <a:t>เรียนคนเดียว</a:t>
            </a:r>
          </a:p>
        </p:txBody>
      </p:sp>
    </p:spTree>
    <p:extLst>
      <p:ext uri="{BB962C8B-B14F-4D97-AF65-F5344CB8AC3E}">
        <p14:creationId xmlns:p14="http://schemas.microsoft.com/office/powerpoint/2010/main" val="1442460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23AF0F-4C9C-49F5-9FB8-0717634A0EAA}"/>
              </a:ext>
            </a:extLst>
          </p:cNvPr>
          <p:cNvSpPr/>
          <p:nvPr/>
        </p:nvSpPr>
        <p:spPr>
          <a:xfrm>
            <a:off x="0" y="0"/>
            <a:ext cx="3657600" cy="559981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/>
              <a:t>การติวหนังสือ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1B0DC82-43AD-41FA-A0B6-B411E32F5E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8882475"/>
              </p:ext>
            </p:extLst>
          </p:nvPr>
        </p:nvGraphicFramePr>
        <p:xfrm>
          <a:off x="297712" y="829340"/>
          <a:ext cx="3083441" cy="2122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649196D-361F-4105-9996-57156B747E76}"/>
              </a:ext>
            </a:extLst>
          </p:cNvPr>
          <p:cNvSpPr txBox="1"/>
          <p:nvPr/>
        </p:nvSpPr>
        <p:spPr>
          <a:xfrm>
            <a:off x="707834" y="2828260"/>
            <a:ext cx="909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/>
              <a:t>ไม่ได้เข้าติวหนังสือ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7B375-B93F-4058-B176-60178DCC854B}"/>
              </a:ext>
            </a:extLst>
          </p:cNvPr>
          <p:cNvSpPr txBox="1"/>
          <p:nvPr/>
        </p:nvSpPr>
        <p:spPr>
          <a:xfrm>
            <a:off x="1601469" y="2824623"/>
            <a:ext cx="909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/>
              <a:t>ติวกับกลุ่มเพื่อน</a:t>
            </a:r>
            <a:r>
              <a:rPr lang="en-US" sz="1400" dirty="0"/>
              <a:t>/</a:t>
            </a:r>
            <a:r>
              <a:rPr lang="th-TH" sz="1400" dirty="0"/>
              <a:t>พี่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839B2F-DF9E-4DC5-9E65-3F9F860B2FC9}"/>
              </a:ext>
            </a:extLst>
          </p:cNvPr>
          <p:cNvSpPr txBox="1"/>
          <p:nvPr/>
        </p:nvSpPr>
        <p:spPr>
          <a:xfrm>
            <a:off x="2495104" y="2831803"/>
            <a:ext cx="864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/>
              <a:t>เข้าโครงการติวของสำนัก</a:t>
            </a:r>
          </a:p>
        </p:txBody>
      </p:sp>
    </p:spTree>
    <p:extLst>
      <p:ext uri="{BB962C8B-B14F-4D97-AF65-F5344CB8AC3E}">
        <p14:creationId xmlns:p14="http://schemas.microsoft.com/office/powerpoint/2010/main" val="2328974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FCAF9E-879F-4E69-8AEC-4F6D754DE15A}"/>
              </a:ext>
            </a:extLst>
          </p:cNvPr>
          <p:cNvSpPr/>
          <p:nvPr/>
        </p:nvSpPr>
        <p:spPr>
          <a:xfrm>
            <a:off x="0" y="0"/>
            <a:ext cx="3657600" cy="559981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/>
              <a:t>ขอรับการปรึกษาจากอาจารย์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EAB3A97-8CF9-4676-9B18-1BB646A506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4548369"/>
              </p:ext>
            </p:extLst>
          </p:nvPr>
        </p:nvGraphicFramePr>
        <p:xfrm>
          <a:off x="0" y="786809"/>
          <a:ext cx="3657600" cy="2665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7891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28A56E-4623-4C8A-A28E-F9A465E2B22C}"/>
              </a:ext>
            </a:extLst>
          </p:cNvPr>
          <p:cNvSpPr/>
          <p:nvPr/>
        </p:nvSpPr>
        <p:spPr>
          <a:xfrm>
            <a:off x="0" y="0"/>
            <a:ext cx="3657600" cy="559981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/>
              <a:t>จัดการเวลาในการเตรียมตัวสอบ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25ADA0F-689C-43AB-8217-2FC40B6FED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7617906"/>
              </p:ext>
            </p:extLst>
          </p:nvPr>
        </p:nvGraphicFramePr>
        <p:xfrm>
          <a:off x="269358" y="758456"/>
          <a:ext cx="3274828" cy="2665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51844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8D84FE-995C-4F8B-BCA8-6A70B3C8900C}"/>
              </a:ext>
            </a:extLst>
          </p:cNvPr>
          <p:cNvSpPr/>
          <p:nvPr/>
        </p:nvSpPr>
        <p:spPr>
          <a:xfrm>
            <a:off x="0" y="0"/>
            <a:ext cx="3657600" cy="559981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/>
              <a:t>จัดการตนเองให้บรรลุตามวัตถุประสงค์ที่กำหนดไว้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2FBF439-9341-4EF0-8D54-2AD157A1C9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6578768"/>
              </p:ext>
            </p:extLst>
          </p:nvPr>
        </p:nvGraphicFramePr>
        <p:xfrm>
          <a:off x="297712" y="829340"/>
          <a:ext cx="3083441" cy="2122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D188F80-734E-467D-994F-94321C7271B0}"/>
              </a:ext>
            </a:extLst>
          </p:cNvPr>
          <p:cNvSpPr txBox="1"/>
          <p:nvPr/>
        </p:nvSpPr>
        <p:spPr>
          <a:xfrm>
            <a:off x="707835" y="2828260"/>
            <a:ext cx="864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/>
              <a:t>ทำไม่ได้ตามที่กำหนด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D8C8DF-E747-4B85-9D00-9AE4D895177F}"/>
              </a:ext>
            </a:extLst>
          </p:cNvPr>
          <p:cNvSpPr txBox="1"/>
          <p:nvPr/>
        </p:nvSpPr>
        <p:spPr>
          <a:xfrm>
            <a:off x="1601469" y="2824623"/>
            <a:ext cx="864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/>
              <a:t>ผัดวันประกันพรุ่งอยู่เสมอๆ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E99089-177E-48DF-8CA5-10AD6A1CE1E2}"/>
              </a:ext>
            </a:extLst>
          </p:cNvPr>
          <p:cNvSpPr txBox="1"/>
          <p:nvPr/>
        </p:nvSpPr>
        <p:spPr>
          <a:xfrm>
            <a:off x="2495104" y="2831803"/>
            <a:ext cx="864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/>
              <a:t>ทำได้บรรลุตามที่ตั้งใจไว้</a:t>
            </a:r>
          </a:p>
        </p:txBody>
      </p:sp>
    </p:spTree>
    <p:extLst>
      <p:ext uri="{BB962C8B-B14F-4D97-AF65-F5344CB8AC3E}">
        <p14:creationId xmlns:p14="http://schemas.microsoft.com/office/powerpoint/2010/main" val="84403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17B0AEC-0828-4D43-A066-0D55341787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2520851"/>
              </p:ext>
            </p:extLst>
          </p:nvPr>
        </p:nvGraphicFramePr>
        <p:xfrm>
          <a:off x="150678" y="1406174"/>
          <a:ext cx="3189423" cy="1238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032153-F48D-4D06-960C-53D7B6177564}"/>
              </a:ext>
            </a:extLst>
          </p:cNvPr>
          <p:cNvSpPr txBox="1"/>
          <p:nvPr/>
        </p:nvSpPr>
        <p:spPr>
          <a:xfrm>
            <a:off x="57949" y="1288591"/>
            <a:ext cx="5806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800" dirty="0"/>
              <a:t>ระดับความสุข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507150-6FEC-41E4-8E00-289BF9C17480}"/>
              </a:ext>
            </a:extLst>
          </p:cNvPr>
          <p:cNvSpPr txBox="1"/>
          <p:nvPr/>
        </p:nvSpPr>
        <p:spPr>
          <a:xfrm>
            <a:off x="3299490" y="2480824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800" dirty="0"/>
              <a:t>เกรดเฉลี่ย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343570-95C9-47F0-8203-D6563829D9AD}"/>
              </a:ext>
            </a:extLst>
          </p:cNvPr>
          <p:cNvSpPr txBox="1"/>
          <p:nvPr/>
        </p:nvSpPr>
        <p:spPr>
          <a:xfrm>
            <a:off x="1275516" y="1012631"/>
            <a:ext cx="1215397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067" dirty="0"/>
              <a:t>ดัชนีความสุขตามเกรดเฉลี่ย</a:t>
            </a:r>
          </a:p>
        </p:txBody>
      </p:sp>
    </p:spTree>
    <p:extLst>
      <p:ext uri="{BB962C8B-B14F-4D97-AF65-F5344CB8AC3E}">
        <p14:creationId xmlns:p14="http://schemas.microsoft.com/office/powerpoint/2010/main" val="4150941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20A682-E9B3-4F29-A2D6-2528DCF9E3FE}"/>
              </a:ext>
            </a:extLst>
          </p:cNvPr>
          <p:cNvSpPr/>
          <p:nvPr/>
        </p:nvSpPr>
        <p:spPr>
          <a:xfrm>
            <a:off x="138224" y="173735"/>
            <a:ext cx="2636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/>
              <a:t>ดัชนีความสุขแยกตามหอพัก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DE7C6645-F924-47DE-A791-C0AA954EDA6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07492594"/>
                  </p:ext>
                </p:extLst>
              </p:nvPr>
            </p:nvGraphicFramePr>
            <p:xfrm>
              <a:off x="138224" y="799781"/>
              <a:ext cx="3381152" cy="259676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DE7C6645-F924-47DE-A791-C0AA954EDA6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224" y="799781"/>
                <a:ext cx="3381152" cy="2596762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1FF2FD46-030E-4DB2-9B4F-576E874038CA}"/>
              </a:ext>
            </a:extLst>
          </p:cNvPr>
          <p:cNvSpPr/>
          <p:nvPr/>
        </p:nvSpPr>
        <p:spPr>
          <a:xfrm>
            <a:off x="589583" y="967009"/>
            <a:ext cx="370345" cy="5032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FF747E-8D9C-4800-AFF3-E1FA200F543C}"/>
              </a:ext>
            </a:extLst>
          </p:cNvPr>
          <p:cNvSpPr/>
          <p:nvPr/>
        </p:nvSpPr>
        <p:spPr>
          <a:xfrm>
            <a:off x="1084095" y="1209591"/>
            <a:ext cx="334167" cy="2516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FE2DA0-2F5B-47EA-A07C-5BDD733DAFAE}"/>
              </a:ext>
            </a:extLst>
          </p:cNvPr>
          <p:cNvSpPr/>
          <p:nvPr/>
        </p:nvSpPr>
        <p:spPr>
          <a:xfrm>
            <a:off x="1471559" y="964025"/>
            <a:ext cx="343197" cy="2516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8DC6D6-7ECB-4F45-BEFA-559AE3085AEC}"/>
              </a:ext>
            </a:extLst>
          </p:cNvPr>
          <p:cNvSpPr/>
          <p:nvPr/>
        </p:nvSpPr>
        <p:spPr>
          <a:xfrm>
            <a:off x="1897523" y="957956"/>
            <a:ext cx="294089" cy="7549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064E27-8B7E-490A-9B75-81F7CE710AB3}"/>
              </a:ext>
            </a:extLst>
          </p:cNvPr>
          <p:cNvSpPr/>
          <p:nvPr/>
        </p:nvSpPr>
        <p:spPr>
          <a:xfrm>
            <a:off x="2284864" y="1222750"/>
            <a:ext cx="330067" cy="5032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1CC9E-0E3F-4227-AC34-788D630AE83D}"/>
              </a:ext>
            </a:extLst>
          </p:cNvPr>
          <p:cNvSpPr/>
          <p:nvPr/>
        </p:nvSpPr>
        <p:spPr>
          <a:xfrm>
            <a:off x="2658977" y="949849"/>
            <a:ext cx="330067" cy="5316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705F9F-37E7-4CC6-8E1F-36B1DACA87FD}"/>
              </a:ext>
            </a:extLst>
          </p:cNvPr>
          <p:cNvSpPr/>
          <p:nvPr/>
        </p:nvSpPr>
        <p:spPr>
          <a:xfrm>
            <a:off x="3051063" y="1201486"/>
            <a:ext cx="330067" cy="7655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35D23F-DB82-4797-A84E-3CFE70531BE9}"/>
              </a:ext>
            </a:extLst>
          </p:cNvPr>
          <p:cNvSpPr txBox="1"/>
          <p:nvPr/>
        </p:nvSpPr>
        <p:spPr>
          <a:xfrm>
            <a:off x="513701" y="1396902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หอ</a:t>
            </a:r>
            <a:r>
              <a:rPr lang="en-US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11</a:t>
            </a:r>
            <a:endParaRPr lang="th-TH" sz="1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CEDB40-C9B3-4425-A4F9-60C3C7C303B6}"/>
              </a:ext>
            </a:extLst>
          </p:cNvPr>
          <p:cNvSpPr txBox="1"/>
          <p:nvPr/>
        </p:nvSpPr>
        <p:spPr>
          <a:xfrm>
            <a:off x="1033850" y="1405090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หอ</a:t>
            </a:r>
            <a:r>
              <a:rPr lang="en-US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1</a:t>
            </a:r>
            <a:endParaRPr lang="th-TH" sz="1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444E62-FAFB-48D9-8BAB-9078779899B6}"/>
              </a:ext>
            </a:extLst>
          </p:cNvPr>
          <p:cNvSpPr txBox="1"/>
          <p:nvPr/>
        </p:nvSpPr>
        <p:spPr>
          <a:xfrm>
            <a:off x="1814756" y="1709515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หอ</a:t>
            </a:r>
            <a:r>
              <a:rPr lang="en-US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14</a:t>
            </a:r>
            <a:endParaRPr lang="th-TH" sz="1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438696-96DE-4414-A3AD-B4BA6E410E0C}"/>
              </a:ext>
            </a:extLst>
          </p:cNvPr>
          <p:cNvSpPr txBox="1"/>
          <p:nvPr/>
        </p:nvSpPr>
        <p:spPr>
          <a:xfrm>
            <a:off x="1451956" y="1181522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หอ</a:t>
            </a:r>
            <a:r>
              <a:rPr lang="en-US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4</a:t>
            </a:r>
            <a:endParaRPr lang="th-TH" sz="1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B36AD7-994B-4E77-B3D1-DD54C71E5352}"/>
              </a:ext>
            </a:extLst>
          </p:cNvPr>
          <p:cNvSpPr txBox="1"/>
          <p:nvPr/>
        </p:nvSpPr>
        <p:spPr>
          <a:xfrm>
            <a:off x="2217477" y="1704679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หอ</a:t>
            </a:r>
            <a:r>
              <a:rPr lang="en-US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18</a:t>
            </a:r>
            <a:endParaRPr lang="th-TH" sz="1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490CEF-A120-4208-B352-D056A146CF24}"/>
              </a:ext>
            </a:extLst>
          </p:cNvPr>
          <p:cNvSpPr txBox="1"/>
          <p:nvPr/>
        </p:nvSpPr>
        <p:spPr>
          <a:xfrm>
            <a:off x="2633374" y="1415416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หอ</a:t>
            </a:r>
            <a:r>
              <a:rPr lang="en-US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5</a:t>
            </a:r>
            <a:endParaRPr lang="th-TH" sz="1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4D8876-3A66-4D78-9716-B417D5BCEFED}"/>
              </a:ext>
            </a:extLst>
          </p:cNvPr>
          <p:cNvSpPr txBox="1"/>
          <p:nvPr/>
        </p:nvSpPr>
        <p:spPr>
          <a:xfrm>
            <a:off x="3051063" y="1958070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หอ</a:t>
            </a:r>
            <a:r>
              <a:rPr lang="en-US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1</a:t>
            </a:r>
            <a:endParaRPr lang="th-TH" sz="1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70625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91346B-F669-4A38-9C6B-C792D429F5B3}"/>
              </a:ext>
            </a:extLst>
          </p:cNvPr>
          <p:cNvSpPr/>
          <p:nvPr/>
        </p:nvSpPr>
        <p:spPr>
          <a:xfrm>
            <a:off x="138224" y="173735"/>
            <a:ext cx="2636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/>
              <a:t>ดัชนีความสุขแยกตามสำนักวิชา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FBEBB458-CFA5-44B3-BF7B-9A9FAACA6C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1332422"/>
              </p:ext>
            </p:extLst>
          </p:nvPr>
        </p:nvGraphicFramePr>
        <p:xfrm>
          <a:off x="116958" y="648586"/>
          <a:ext cx="3572540" cy="2360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957FFED-232D-4037-A394-1D46A7B9068F}"/>
              </a:ext>
            </a:extLst>
          </p:cNvPr>
          <p:cNvSpPr txBox="1"/>
          <p:nvPr/>
        </p:nvSpPr>
        <p:spPr>
          <a:xfrm>
            <a:off x="224130" y="2908286"/>
            <a:ext cx="122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/>
              <a:t>สารสนเทศศาสตร์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8FDB4F-208D-4389-AF14-BE0B25F55A08}"/>
              </a:ext>
            </a:extLst>
          </p:cNvPr>
          <p:cNvSpPr txBox="1"/>
          <p:nvPr/>
        </p:nvSpPr>
        <p:spPr>
          <a:xfrm>
            <a:off x="1177866" y="2894109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/>
              <a:t>เภสัชศาสตร์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E2B421-E41E-4BEA-8310-ECFE3979DA65}"/>
              </a:ext>
            </a:extLst>
          </p:cNvPr>
          <p:cNvSpPr txBox="1"/>
          <p:nvPr/>
        </p:nvSpPr>
        <p:spPr>
          <a:xfrm>
            <a:off x="2775098" y="2894109"/>
            <a:ext cx="739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/>
              <a:t>การจัดการ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BCDFCF-3C5B-4C56-AD82-5909E7F3AF05}"/>
              </a:ext>
            </a:extLst>
          </p:cNvPr>
          <p:cNvSpPr txBox="1"/>
          <p:nvPr/>
        </p:nvSpPr>
        <p:spPr>
          <a:xfrm>
            <a:off x="1990909" y="2903253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/>
              <a:t>ศิลปศาสตร์ </a:t>
            </a:r>
          </a:p>
        </p:txBody>
      </p:sp>
    </p:spTree>
    <p:extLst>
      <p:ext uri="{BB962C8B-B14F-4D97-AF65-F5344CB8AC3E}">
        <p14:creationId xmlns:p14="http://schemas.microsoft.com/office/powerpoint/2010/main" val="1569068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DE9060-5CA4-4933-8F31-E3212FF82454}"/>
              </a:ext>
            </a:extLst>
          </p:cNvPr>
          <p:cNvSpPr/>
          <p:nvPr/>
        </p:nvSpPr>
        <p:spPr>
          <a:xfrm>
            <a:off x="138224" y="173735"/>
            <a:ext cx="2636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/>
              <a:t>ดัชนีความสุขแยกตามหลักสูตร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2B437B6D-C457-4887-AC63-1AE45A7489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238419"/>
              </p:ext>
            </p:extLst>
          </p:nvPr>
        </p:nvGraphicFramePr>
        <p:xfrm>
          <a:off x="85060" y="673396"/>
          <a:ext cx="3572540" cy="2360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A35D8FC0-613A-4923-A52B-83BF885EBB4A}"/>
              </a:ext>
            </a:extLst>
          </p:cNvPr>
          <p:cNvSpPr txBox="1"/>
          <p:nvPr/>
        </p:nvSpPr>
        <p:spPr>
          <a:xfrm>
            <a:off x="307437" y="3028410"/>
            <a:ext cx="975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/>
              <a:t>เทคโนโลยีสารสนเทศศาตร์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CA90B2-CADC-43D8-8C86-FFA072E0F458}"/>
              </a:ext>
            </a:extLst>
          </p:cNvPr>
          <p:cNvSpPr txBox="1"/>
          <p:nvPr/>
        </p:nvSpPr>
        <p:spPr>
          <a:xfrm>
            <a:off x="1179750" y="3027154"/>
            <a:ext cx="89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/>
              <a:t>ภาษาอังกฤษ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B7AAB7-6AE4-4C48-9AE7-9414D2B3CE66}"/>
              </a:ext>
            </a:extLst>
          </p:cNvPr>
          <p:cNvSpPr txBox="1"/>
          <p:nvPr/>
        </p:nvSpPr>
        <p:spPr>
          <a:xfrm>
            <a:off x="2775098" y="3020484"/>
            <a:ext cx="78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/>
              <a:t>นิเทศศาสตร์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7D0F21-8AD4-4CE6-8E49-BEE442D4436C}"/>
              </a:ext>
            </a:extLst>
          </p:cNvPr>
          <p:cNvSpPr txBox="1"/>
          <p:nvPr/>
        </p:nvSpPr>
        <p:spPr>
          <a:xfrm>
            <a:off x="1990909" y="3020483"/>
            <a:ext cx="784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/>
              <a:t>บริหารธุรกิจ</a:t>
            </a:r>
          </a:p>
        </p:txBody>
      </p:sp>
    </p:spTree>
    <p:extLst>
      <p:ext uri="{BB962C8B-B14F-4D97-AF65-F5344CB8AC3E}">
        <p14:creationId xmlns:p14="http://schemas.microsoft.com/office/powerpoint/2010/main" val="138750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CE9629-4CF4-48A3-877E-14014ED8B0B7}"/>
              </a:ext>
            </a:extLst>
          </p:cNvPr>
          <p:cNvSpPr txBox="1"/>
          <p:nvPr/>
        </p:nvSpPr>
        <p:spPr>
          <a:xfrm>
            <a:off x="113414" y="177209"/>
            <a:ext cx="2593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นักศึกษาที่ไม่มีความสุขแยกตามหอพัก</a:t>
            </a:r>
          </a:p>
          <a:p>
            <a:endParaRPr lang="th-TH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D7CF124-D63C-4BE6-A9DD-B9016E5260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9120657"/>
              </p:ext>
            </p:extLst>
          </p:nvPr>
        </p:nvGraphicFramePr>
        <p:xfrm>
          <a:off x="226828" y="708837"/>
          <a:ext cx="3211032" cy="2530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5454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2BA660-6357-4B4D-B06F-6E38C0AFA745}"/>
              </a:ext>
            </a:extLst>
          </p:cNvPr>
          <p:cNvSpPr txBox="1"/>
          <p:nvPr/>
        </p:nvSpPr>
        <p:spPr>
          <a:xfrm>
            <a:off x="113414" y="177209"/>
            <a:ext cx="281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นักศึกษาที่ไม่มีความสุขแยกตามสำนักวิชา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D8BD593-55C4-45FF-9C89-DBFBB842B3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2810487"/>
              </p:ext>
            </p:extLst>
          </p:nvPr>
        </p:nvGraphicFramePr>
        <p:xfrm>
          <a:off x="113414" y="546542"/>
          <a:ext cx="3544186" cy="2366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751F66F-FB73-4AF2-833D-4AFD41731692}"/>
              </a:ext>
            </a:extLst>
          </p:cNvPr>
          <p:cNvSpPr txBox="1"/>
          <p:nvPr/>
        </p:nvSpPr>
        <p:spPr>
          <a:xfrm>
            <a:off x="378443" y="2775653"/>
            <a:ext cx="696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/>
              <a:t>เทคโนโลยีการเกษตร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092848-FA77-4ED4-A030-A7B8F8D4C6D6}"/>
              </a:ext>
            </a:extLst>
          </p:cNvPr>
          <p:cNvSpPr txBox="1"/>
          <p:nvPr/>
        </p:nvSpPr>
        <p:spPr>
          <a:xfrm>
            <a:off x="1173508" y="2760263"/>
            <a:ext cx="696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/>
              <a:t>พยาบาลศาสตร์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721CBF-96A8-48F4-9001-21E9E8E463D6}"/>
              </a:ext>
            </a:extLst>
          </p:cNvPr>
          <p:cNvSpPr txBox="1"/>
          <p:nvPr/>
        </p:nvSpPr>
        <p:spPr>
          <a:xfrm>
            <a:off x="1777696" y="2772504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/>
              <a:t>แพทยศาสตร์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A59686-012D-4F33-9F66-0CE339D61708}"/>
              </a:ext>
            </a:extLst>
          </p:cNvPr>
          <p:cNvSpPr txBox="1"/>
          <p:nvPr/>
        </p:nvSpPr>
        <p:spPr>
          <a:xfrm>
            <a:off x="2597849" y="2760264"/>
            <a:ext cx="1130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/>
              <a:t>วิศวกรรมศาสตร์และทรัพยากร</a:t>
            </a:r>
          </a:p>
        </p:txBody>
      </p:sp>
    </p:spTree>
    <p:extLst>
      <p:ext uri="{BB962C8B-B14F-4D97-AF65-F5344CB8AC3E}">
        <p14:creationId xmlns:p14="http://schemas.microsoft.com/office/powerpoint/2010/main" val="3172125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068FD13-0EB9-4050-B2CF-D92BE693A569}"/>
              </a:ext>
            </a:extLst>
          </p:cNvPr>
          <p:cNvSpPr txBox="1"/>
          <p:nvPr/>
        </p:nvSpPr>
        <p:spPr>
          <a:xfrm>
            <a:off x="113414" y="177209"/>
            <a:ext cx="27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นักศึกษาที่ไม่มีความสุขแยกตามหลักสูตร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50DA2E6-57DF-4078-91A6-EE44E85D2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2216173"/>
              </p:ext>
            </p:extLst>
          </p:nvPr>
        </p:nvGraphicFramePr>
        <p:xfrm>
          <a:off x="113416" y="673395"/>
          <a:ext cx="3452036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8800BEB-18A5-4774-A24E-F5EC3D379479}"/>
              </a:ext>
            </a:extLst>
          </p:cNvPr>
          <p:cNvSpPr txBox="1"/>
          <p:nvPr/>
        </p:nvSpPr>
        <p:spPr>
          <a:xfrm>
            <a:off x="511957" y="2773455"/>
            <a:ext cx="6964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/>
              <a:t>พยาบาลศาสตร์</a:t>
            </a:r>
          </a:p>
          <a:p>
            <a:endParaRPr lang="th-TH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8F8943-A86F-47FA-AE25-B0EA2339B1A2}"/>
              </a:ext>
            </a:extLst>
          </p:cNvPr>
          <p:cNvSpPr txBox="1"/>
          <p:nvPr/>
        </p:nvSpPr>
        <p:spPr>
          <a:xfrm>
            <a:off x="1286126" y="2805058"/>
            <a:ext cx="696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/>
              <a:t>วิศวกรรม ไฟฟ้า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EC58D4-0B42-4CF4-8024-F29EEE374F99}"/>
              </a:ext>
            </a:extLst>
          </p:cNvPr>
          <p:cNvSpPr txBox="1"/>
          <p:nvPr/>
        </p:nvSpPr>
        <p:spPr>
          <a:xfrm>
            <a:off x="1924311" y="2773455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/>
              <a:t>แพทยศาสตร์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C98EF2-2F48-48DB-89CA-D2523B2A1C7B}"/>
              </a:ext>
            </a:extLst>
          </p:cNvPr>
          <p:cNvSpPr txBox="1"/>
          <p:nvPr/>
        </p:nvSpPr>
        <p:spPr>
          <a:xfrm>
            <a:off x="2748576" y="2767881"/>
            <a:ext cx="1130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/>
              <a:t>วิศวกรรมโยธา</a:t>
            </a:r>
          </a:p>
        </p:txBody>
      </p:sp>
    </p:spTree>
    <p:extLst>
      <p:ext uri="{BB962C8B-B14F-4D97-AF65-F5344CB8AC3E}">
        <p14:creationId xmlns:p14="http://schemas.microsoft.com/office/powerpoint/2010/main" val="1940915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66C001-9885-4E52-865D-998225EF1C51}"/>
              </a:ext>
            </a:extLst>
          </p:cNvPr>
          <p:cNvSpPr txBox="1"/>
          <p:nvPr/>
        </p:nvSpPr>
        <p:spPr>
          <a:xfrm>
            <a:off x="113414" y="177209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นักศึกษาที่ไม่มีความสุขแยกตามปัจจัยอื่นๆ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277A02D-9184-46CC-AB75-2643D17646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6957594"/>
              </p:ext>
            </p:extLst>
          </p:nvPr>
        </p:nvGraphicFramePr>
        <p:xfrm>
          <a:off x="113414" y="673395"/>
          <a:ext cx="3437860" cy="2714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805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511</TotalTime>
  <Words>306</Words>
  <Application>Microsoft Office PowerPoint</Application>
  <PresentationFormat>Custom</PresentationFormat>
  <Paragraphs>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Angsana New</vt:lpstr>
      <vt:lpstr>Arial</vt:lpstr>
      <vt:lpstr>Calibri</vt:lpstr>
      <vt:lpstr>Calibri Light</vt:lpstr>
      <vt:lpstr>Cordia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Nury</dc:creator>
  <cp:lastModifiedBy>Nury</cp:lastModifiedBy>
  <cp:revision>37</cp:revision>
  <dcterms:created xsi:type="dcterms:W3CDTF">2018-05-05T14:09:27Z</dcterms:created>
  <dcterms:modified xsi:type="dcterms:W3CDTF">2018-05-05T22:40:35Z</dcterms:modified>
</cp:coreProperties>
</file>