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99"/>
    <a:srgbClr val="FF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408216177766198"/>
          <c:y val="4.295510192535406E-2"/>
          <c:w val="0.6048149175508426"/>
          <c:h val="0.914089796149291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215-40E6-904A-D536509A39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15-40E6-904A-D536509A39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4215-40E6-904A-D536509A39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15-40E6-904A-D536509A396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 w="19050" cap="flat" cmpd="sng" algn="ctr">
                <a:solidFill>
                  <a:schemeClr val="l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4215-40E6-904A-D536509A396A}"/>
              </c:ext>
            </c:extLst>
          </c:dPt>
          <c:cat>
            <c:strRef>
              <c:f>Sheet1!$A$2:$A$7</c:f>
              <c:strCache>
                <c:ptCount val="6"/>
                <c:pt idx="0">
                  <c:v>โกรธโดยไม่มีเหตุผล</c:v>
                </c:pt>
                <c:pt idx="1">
                  <c:v>ควบคุมอารมณ์ไม่ได้</c:v>
                </c:pt>
                <c:pt idx="2">
                  <c:v>ไม่ฟังเหตุผลคนอื่น</c:v>
                </c:pt>
                <c:pt idx="3">
                  <c:v>เป็นคนมีเหตุผล</c:v>
                </c:pt>
                <c:pt idx="4">
                  <c:v>เอาเปรียบคนอื่น</c:v>
                </c:pt>
                <c:pt idx="5">
                  <c:v>ไม่ชอบอยู่กับคนที่ไม่รู้จัก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5-40E6-904A-D536509A3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7888856"/>
        <c:axId val="587889184"/>
      </c:barChart>
      <c:catAx>
        <c:axId val="587888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87889184"/>
        <c:crosses val="autoZero"/>
        <c:auto val="1"/>
        <c:lblAlgn val="ctr"/>
        <c:lblOffset val="100"/>
        <c:noMultiLvlLbl val="0"/>
      </c:catAx>
      <c:valAx>
        <c:axId val="5878891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7888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ทำความสะอาดห้อง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ไม่เลย</c:v>
                </c:pt>
                <c:pt idx="1">
                  <c:v>เล็กน้อย</c:v>
                </c:pt>
                <c:pt idx="2">
                  <c:v>มาก</c:v>
                </c:pt>
                <c:pt idx="3">
                  <c:v>มากที่สุด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704</c:v>
                </c:pt>
                <c:pt idx="2">
                  <c:v>1068</c:v>
                </c:pt>
                <c:pt idx="3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62-4BCC-B876-0EF51D8F5F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ดูหนัง/ฟังเพลง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ไม่เลย</c:v>
                </c:pt>
                <c:pt idx="1">
                  <c:v>เล็กน้อย</c:v>
                </c:pt>
                <c:pt idx="2">
                  <c:v>มาก</c:v>
                </c:pt>
                <c:pt idx="3">
                  <c:v>มากที่สุด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35</c:v>
                </c:pt>
                <c:pt idx="1">
                  <c:v>248</c:v>
                </c:pt>
                <c:pt idx="2">
                  <c:v>1082</c:v>
                </c:pt>
                <c:pt idx="3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62-4BCC-B876-0EF51D8F5F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ออกกำลังกาย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ไม่เลย</c:v>
                </c:pt>
                <c:pt idx="1">
                  <c:v>เล็กน้อย</c:v>
                </c:pt>
                <c:pt idx="2">
                  <c:v>มาก</c:v>
                </c:pt>
                <c:pt idx="3">
                  <c:v>มากที่สุด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258</c:v>
                </c:pt>
                <c:pt idx="1">
                  <c:v>1102</c:v>
                </c:pt>
                <c:pt idx="2">
                  <c:v>595</c:v>
                </c:pt>
                <c:pt idx="3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62-4BCC-B876-0EF51D8F5F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เที่ยวสถานบันเทิง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ไม่เลย</c:v>
                </c:pt>
                <c:pt idx="1">
                  <c:v>เล็กน้อย</c:v>
                </c:pt>
                <c:pt idx="2">
                  <c:v>มาก</c:v>
                </c:pt>
                <c:pt idx="3">
                  <c:v>มากที่สุด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1159</c:v>
                </c:pt>
                <c:pt idx="1">
                  <c:v>657</c:v>
                </c:pt>
                <c:pt idx="2">
                  <c:v>280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62-4BCC-B876-0EF51D8F5F7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อ่าหนังสือการ์ตูน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ไม่เลย</c:v>
                </c:pt>
                <c:pt idx="1">
                  <c:v>เล็กน้อย</c:v>
                </c:pt>
                <c:pt idx="2">
                  <c:v>มาก</c:v>
                </c:pt>
                <c:pt idx="3">
                  <c:v>มากที่สุด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481</c:v>
                </c:pt>
                <c:pt idx="1">
                  <c:v>860</c:v>
                </c:pt>
                <c:pt idx="2">
                  <c:v>734</c:v>
                </c:pt>
                <c:pt idx="3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62-4BCC-B876-0EF51D8F5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999048"/>
        <c:axId val="602006264"/>
      </c:radarChart>
      <c:catAx>
        <c:axId val="60199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02006264"/>
        <c:crosses val="autoZero"/>
        <c:auto val="1"/>
        <c:lblAlgn val="ctr"/>
        <c:lblOffset val="100"/>
        <c:noMultiLvlLbl val="0"/>
      </c:catAx>
      <c:valAx>
        <c:axId val="602006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199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878872946825215"/>
          <c:y val="5.6713366936870201E-2"/>
          <c:w val="0.39906517066614683"/>
          <c:h val="0.541703840325462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33-43CA-A226-A7EAD8ADBD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33-43CA-A226-A7EAD8ADBD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33-43CA-A226-A7EAD8ADBD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333-43CA-A226-A7EAD8ADBD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333-43CA-A226-A7EAD8ADBD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FF8-4FF0-9B08-594155332BE2}"/>
              </c:ext>
            </c:extLst>
          </c:dPt>
          <c:dPt>
            <c:idx val="6"/>
            <c:bubble3D val="0"/>
            <c:explosion val="11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F8-4FF0-9B08-594155332BE2}"/>
              </c:ext>
            </c:extLst>
          </c:dPt>
          <c:dPt>
            <c:idx val="7"/>
            <c:bubble3D val="0"/>
            <c:explosion val="2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FF8-4FF0-9B08-594155332BE2}"/>
              </c:ext>
            </c:extLst>
          </c:dPt>
          <c:cat>
            <c:strRef>
              <c:f>Sheet1!$A$2:$A$9</c:f>
              <c:strCache>
                <c:ptCount val="8"/>
                <c:pt idx="0">
                  <c:v>โดนคนในครอบครัวทำร้าย</c:v>
                </c:pt>
                <c:pt idx="1">
                  <c:v>ครอบครัวเสพสารเสพติด</c:v>
                </c:pt>
                <c:pt idx="2">
                  <c:v>ครอบครัวรักและเข้าใจกัน</c:v>
                </c:pt>
                <c:pt idx="3">
                  <c:v>มีเวลาทำกิจกรรมร่วมกัน</c:v>
                </c:pt>
                <c:pt idx="4">
                  <c:v>มีส่วนร่วมในการตัดสินใจ</c:v>
                </c:pt>
                <c:pt idx="5">
                  <c:v>มีสัมพันธภาพที่ดีกับผู้อื่น</c:v>
                </c:pt>
                <c:pt idx="6">
                  <c:v>ไม่กล้าพูดต่อหน้าคนอื่น</c:v>
                </c:pt>
                <c:pt idx="7">
                  <c:v>ผิดหวังกับความรักจะเสียใจ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8-4FF0-9B08-594155332B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explosion val="9"/>
          <c:dPt>
            <c:idx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FF8-4FF0-9B08-594155332BE2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F8-4FF0-9B08-594155332BE2}"/>
              </c:ext>
            </c:extLst>
          </c:dPt>
          <c:dPt>
            <c:idx val="2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F8-4FF0-9B08-594155332BE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333-43CA-A226-A7EAD8ADBD3C}"/>
              </c:ext>
            </c:extLst>
          </c:dPt>
          <c:dPt>
            <c:idx val="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333-43CA-A226-A7EAD8ADBD3C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333-43CA-A226-A7EAD8ADBD3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333-43CA-A226-A7EAD8ADBD3C}"/>
              </c:ext>
            </c:extLst>
          </c:dPt>
          <c:dPt>
            <c:idx val="7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333-43CA-A226-A7EAD8ADBD3C}"/>
              </c:ext>
            </c:extLst>
          </c:dPt>
          <c:cat>
            <c:strRef>
              <c:f>Sheet1!$A$2:$A$9</c:f>
              <c:strCache>
                <c:ptCount val="8"/>
                <c:pt idx="0">
                  <c:v>โดนคนในครอบครัวทำร้าย</c:v>
                </c:pt>
                <c:pt idx="1">
                  <c:v>ครอบครัวเสพสารเสพติด</c:v>
                </c:pt>
                <c:pt idx="2">
                  <c:v>ครอบครัวรักและเข้าใจกัน</c:v>
                </c:pt>
                <c:pt idx="3">
                  <c:v>มีเวลาทำกิจกรรมร่วมกัน</c:v>
                </c:pt>
                <c:pt idx="4">
                  <c:v>มีส่วนร่วมในการตัดสินใจ</c:v>
                </c:pt>
                <c:pt idx="5">
                  <c:v>มีสัมพันธภาพที่ดีกับผู้อื่น</c:v>
                </c:pt>
                <c:pt idx="6">
                  <c:v>ไม่กล้าพูดต่อหน้าคนอื่น</c:v>
                </c:pt>
                <c:pt idx="7">
                  <c:v>ผิดหวังกับความรักจะเสียใจ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F8-4FF0-9B08-594155332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8-4B0A-AB5A-1722F5445D1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0B8-4B0A-AB5A-1722F5445D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B8-4B0A-AB5A-1722F5445D16}"/>
              </c:ext>
            </c:extLst>
          </c:dPt>
          <c:cat>
            <c:strRef>
              <c:f>Sheet1!$A$2:$A$4</c:f>
              <c:strCache>
                <c:ptCount val="3"/>
                <c:pt idx="0">
                  <c:v>ปฎิเสธการเที่ยวที่ดื่มแอลกอฮอล์</c:v>
                </c:pt>
                <c:pt idx="1">
                  <c:v>ไม่คิดจะมีแฟนในวัยเรียน</c:v>
                </c:pt>
                <c:pt idx="2">
                  <c:v>ต้องเรียนให้จบก่อนที่จะเดียวกลางคืน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8-4B0A-AB5A-1722F5445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94256"/>
        <c:axId val="529891632"/>
      </c:barChart>
      <c:catAx>
        <c:axId val="529894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9891632"/>
        <c:crosses val="autoZero"/>
        <c:auto val="1"/>
        <c:lblAlgn val="ctr"/>
        <c:lblOffset val="100"/>
        <c:noMultiLvlLbl val="0"/>
      </c:catAx>
      <c:valAx>
        <c:axId val="52989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989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480928042419549E-2"/>
          <c:y val="4.3151434823727575E-2"/>
          <c:w val="0.91790116946230937"/>
          <c:h val="0.54766935138130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กีฬาสำนัก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กีฬาสำนัก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B-4AF9-8545-F3E43250E3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ดนตรี/การแสดง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กีฬาสำนัก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5B-4AF9-8545-F3E43250E3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ศิลปะวัฒนธรรม</c:v>
                </c:pt>
              </c:strCache>
            </c:strRef>
          </c:tx>
          <c:spPr>
            <a:solidFill>
              <a:schemeClr val="accent3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กีฬาสำนัก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B-4AF9-8545-F3E43250E3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ออกแบบประดิษฐ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กีฬาสำนัก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5B-4AF9-8545-F3E43250E3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บริการ/จิตอาสา</c:v>
                </c:pt>
              </c:strCache>
            </c:strRef>
          </c:tx>
          <c:spPr>
            <a:solidFill>
              <a:schemeClr val="accent6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กีฬาสำนัก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5B-4AF9-8545-F3E43250E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83104"/>
        <c:axId val="529881136"/>
      </c:barChart>
      <c:catAx>
        <c:axId val="529883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9881136"/>
        <c:crosses val="autoZero"/>
        <c:auto val="1"/>
        <c:lblAlgn val="ctr"/>
        <c:lblOffset val="100"/>
        <c:noMultiLvlLbl val="0"/>
      </c:catAx>
      <c:valAx>
        <c:axId val="52988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2988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85165089910615"/>
          <c:y val="0.64290410724534752"/>
          <c:w val="0.76275719948811904"/>
          <c:h val="0.241308994838464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CE-47B4-A4E8-AB0413F343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CE-47B4-A4E8-AB0413F343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CE-47B4-A4E8-AB0413F343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CE-47B4-A4E8-AB0413F343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3CE-47B4-A4E8-AB0413F343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3CE-47B4-A4E8-AB0413F343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3CE-47B4-A4E8-AB0413F343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79-4808-8F0C-68A924FF27BA}"/>
              </c:ext>
            </c:extLst>
          </c:dPt>
          <c:dLbls>
            <c:dLbl>
              <c:idx val="7"/>
              <c:layout>
                <c:manualLayout>
                  <c:x val="0.1180904434352975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9-4808-8F0C-68A924FF27B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Sheet1!$A$2:$A$9</c:f>
              <c:strCache>
                <c:ptCount val="8"/>
                <c:pt idx="0">
                  <c:v>ฟุตบอล</c:v>
                </c:pt>
                <c:pt idx="1">
                  <c:v>แทนนิส</c:v>
                </c:pt>
                <c:pt idx="2">
                  <c:v>บาสเกตบอล</c:v>
                </c:pt>
                <c:pt idx="3">
                  <c:v>แบดมินตัน</c:v>
                </c:pt>
                <c:pt idx="4">
                  <c:v>วอลเล่ย์บอล</c:v>
                </c:pt>
                <c:pt idx="5">
                  <c:v>ว่ายน้ำ</c:v>
                </c:pt>
                <c:pt idx="6">
                  <c:v>เปตอง</c:v>
                </c:pt>
                <c:pt idx="7">
                  <c:v>เทเบิลเทนนิส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  <c:pt idx="5">
                  <c:v>2</c:v>
                </c:pt>
                <c:pt idx="6">
                  <c:v>1.5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9-4808-8F0C-68A924FF2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th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55461528222636E-2"/>
          <c:y val="7.9515275317217221E-2"/>
          <c:w val="0.95188907694355473"/>
          <c:h val="0.7657576899247259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นักศึกษาคนที่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A-42F9-99E6-486D9F39B9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นักศึกษาคนที่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A-42F9-99E6-486D9F39B9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นักศึกษาคนที่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A-42F9-99E6-486D9F39B9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นักศึกษาคนที่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A-42F9-99E6-486D9F39B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081472"/>
        <c:axId val="462074256"/>
      </c:lineChart>
      <c:catAx>
        <c:axId val="462081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2074256"/>
        <c:crosses val="autoZero"/>
        <c:auto val="1"/>
        <c:lblAlgn val="ctr"/>
        <c:lblOffset val="100"/>
        <c:noMultiLvlLbl val="0"/>
      </c:catAx>
      <c:valAx>
        <c:axId val="462074256"/>
        <c:scaling>
          <c:orientation val="minMax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2081472"/>
        <c:crosses val="autoZero"/>
        <c:crossBetween val="between"/>
        <c:majorUnit val="3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0.25506</cdr:x>
      <cdr:y>0.14487</cdr:y>
    </cdr:from>
    <cdr:to>
      <cdr:x>0.41256</cdr:x>
      <cdr:y>0.2202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32A78BD-31BA-4FFE-AC6F-793A6C3B2EC2}"/>
            </a:ext>
          </a:extLst>
        </cdr:cNvPr>
        <cdr:cNvSpPr txBox="1"/>
      </cdr:nvSpPr>
      <cdr:spPr>
        <a:xfrm xmlns:a="http://schemas.openxmlformats.org/drawingml/2006/main">
          <a:off x="1591084" y="665776"/>
          <a:ext cx="982500" cy="3461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th-TH" sz="1800" dirty="0"/>
            <a:t>ไม่เลย</a:t>
          </a:r>
        </a:p>
      </cdr:txBody>
    </cdr:sp>
  </cdr:relSizeAnchor>
  <cdr:relSizeAnchor xmlns:cdr="http://schemas.openxmlformats.org/drawingml/2006/chartDrawing">
    <cdr:from>
      <cdr:x>0.68994</cdr:x>
      <cdr:y>0.13852</cdr:y>
    </cdr:from>
    <cdr:to>
      <cdr:x>0.84744</cdr:x>
      <cdr:y>0.21385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10486BAD-C488-4150-81B3-13EDB034FDC5}"/>
            </a:ext>
          </a:extLst>
        </cdr:cNvPr>
        <cdr:cNvSpPr txBox="1"/>
      </cdr:nvSpPr>
      <cdr:spPr>
        <a:xfrm xmlns:a="http://schemas.openxmlformats.org/drawingml/2006/main">
          <a:off x="4303940" y="636593"/>
          <a:ext cx="982500" cy="346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h-TH" sz="1800" dirty="0"/>
            <a:t>มาก</a:t>
          </a:r>
        </a:p>
      </cdr:txBody>
    </cdr:sp>
  </cdr:relSizeAnchor>
  <cdr:relSizeAnchor xmlns:cdr="http://schemas.openxmlformats.org/drawingml/2006/chartDrawing">
    <cdr:from>
      <cdr:x>0.45603</cdr:x>
      <cdr:y>0.59291</cdr:y>
    </cdr:from>
    <cdr:to>
      <cdr:x>0.61353</cdr:x>
      <cdr:y>0.66823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904718A-53C7-49B1-9FBB-0A0D322DDD7C}"/>
            </a:ext>
          </a:extLst>
        </cdr:cNvPr>
        <cdr:cNvSpPr txBox="1"/>
      </cdr:nvSpPr>
      <cdr:spPr>
        <a:xfrm xmlns:a="http://schemas.openxmlformats.org/drawingml/2006/main">
          <a:off x="2844791" y="2724759"/>
          <a:ext cx="982500" cy="3461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h-TH" sz="1800" dirty="0"/>
            <a:t>เล็กน้อย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5AA24-DA00-44CE-8F28-D6C927D019A8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07E4-A9E9-4476-A2A7-116579AB61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810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07E4-A9E9-4476-A2A7-116579AB616D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82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07E4-A9E9-4476-A2A7-116579AB616D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63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07E4-A9E9-4476-A2A7-116579AB616D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909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8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25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408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85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05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150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37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29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70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38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35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3C49-33C4-48C7-BAF2-E7EDED00B90D}" type="datetimeFigureOut">
              <a:rPr lang="th-TH" smtClean="0"/>
              <a:t>08/05/61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1705-0481-418D-9F8B-C92AEF5F94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31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C49E95-00C2-4128-B8DE-1285B881C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924904"/>
              </p:ext>
            </p:extLst>
          </p:nvPr>
        </p:nvGraphicFramePr>
        <p:xfrm>
          <a:off x="209993" y="1158965"/>
          <a:ext cx="5829300" cy="325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A4549B-00A5-461F-9FD9-305320A61409}"/>
              </a:ext>
            </a:extLst>
          </p:cNvPr>
          <p:cNvSpPr txBox="1"/>
          <p:nvPr/>
        </p:nvSpPr>
        <p:spPr>
          <a:xfrm>
            <a:off x="5291973" y="434738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มากที่สุด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B21AE-52A2-4C4A-B0B4-9AA6ED594C30}"/>
              </a:ext>
            </a:extLst>
          </p:cNvPr>
          <p:cNvSpPr txBox="1"/>
          <p:nvPr/>
        </p:nvSpPr>
        <p:spPr>
          <a:xfrm>
            <a:off x="2643235" y="435883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ไม่เลย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7323-8FFA-4064-869D-1A71F2B0C558}"/>
              </a:ext>
            </a:extLst>
          </p:cNvPr>
          <p:cNvSpPr txBox="1"/>
          <p:nvPr/>
        </p:nvSpPr>
        <p:spPr>
          <a:xfrm>
            <a:off x="3521504" y="434738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เล็กน้อย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4B26-1672-4DE8-B10D-58CD502CAC3B}"/>
              </a:ext>
            </a:extLst>
          </p:cNvPr>
          <p:cNvSpPr txBox="1"/>
          <p:nvPr/>
        </p:nvSpPr>
        <p:spPr>
          <a:xfrm>
            <a:off x="4523204" y="434738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มาก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F546C-1C6E-4FFF-892D-8A448A016A40}"/>
              </a:ext>
            </a:extLst>
          </p:cNvPr>
          <p:cNvSpPr txBox="1"/>
          <p:nvPr/>
        </p:nvSpPr>
        <p:spPr>
          <a:xfrm>
            <a:off x="425303" y="51833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ด้านสุขภาพจิต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7B36B1-6B52-40DA-8FC1-18AB1B0EC6FC}"/>
              </a:ext>
            </a:extLst>
          </p:cNvPr>
          <p:cNvCxnSpPr/>
          <p:nvPr/>
        </p:nvCxnSpPr>
        <p:spPr>
          <a:xfrm>
            <a:off x="0" y="688425"/>
            <a:ext cx="68580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7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1FC9F6-3BEC-4AC5-B793-D595E7E321F9}"/>
              </a:ext>
            </a:extLst>
          </p:cNvPr>
          <p:cNvSpPr txBox="1"/>
          <p:nvPr/>
        </p:nvSpPr>
        <p:spPr>
          <a:xfrm>
            <a:off x="425303" y="518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ด้านงานอดิเรก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067C4-9A47-4CB9-8B91-FCB5603442D7}"/>
              </a:ext>
            </a:extLst>
          </p:cNvPr>
          <p:cNvCxnSpPr/>
          <p:nvPr/>
        </p:nvCxnSpPr>
        <p:spPr>
          <a:xfrm>
            <a:off x="0" y="688425"/>
            <a:ext cx="6858000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4B52CE-39A1-4652-A513-4E2415185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673041"/>
              </p:ext>
            </p:extLst>
          </p:nvPr>
        </p:nvGraphicFramePr>
        <p:xfrm>
          <a:off x="520995" y="740242"/>
          <a:ext cx="6092456" cy="424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1506155-1E72-45C8-B283-3473A3DE5BAA}"/>
              </a:ext>
            </a:extLst>
          </p:cNvPr>
          <p:cNvSpPr txBox="1"/>
          <p:nvPr/>
        </p:nvSpPr>
        <p:spPr>
          <a:xfrm>
            <a:off x="2647507" y="995423"/>
            <a:ext cx="44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5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4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3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1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0</a:t>
            </a:r>
          </a:p>
          <a:p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820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67F9FC-0032-4C45-9682-DE0704D67DC2}"/>
              </a:ext>
            </a:extLst>
          </p:cNvPr>
          <p:cNvSpPr txBox="1"/>
          <p:nvPr/>
        </p:nvSpPr>
        <p:spPr>
          <a:xfrm>
            <a:off x="425303" y="51833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ด้านครอบครัวและสังคม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C8BE66-880B-45A0-8A7F-5D87EE81985F}"/>
              </a:ext>
            </a:extLst>
          </p:cNvPr>
          <p:cNvCxnSpPr/>
          <p:nvPr/>
        </p:nvCxnSpPr>
        <p:spPr>
          <a:xfrm>
            <a:off x="0" y="614914"/>
            <a:ext cx="685800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030C98-74CB-4554-8EBC-54A3BB421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924276"/>
              </p:ext>
            </p:extLst>
          </p:nvPr>
        </p:nvGraphicFramePr>
        <p:xfrm>
          <a:off x="194553" y="496120"/>
          <a:ext cx="6238144" cy="459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195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7CE-418B-4593-AE69-6E0A3BB63F5B}"/>
              </a:ext>
            </a:extLst>
          </p:cNvPr>
          <p:cNvSpPr txBox="1"/>
          <p:nvPr/>
        </p:nvSpPr>
        <p:spPr>
          <a:xfrm>
            <a:off x="405848" y="103650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ด้านการควบคุมตนเอง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81ABFA-2710-4814-8472-627AA84F908B}"/>
              </a:ext>
            </a:extLst>
          </p:cNvPr>
          <p:cNvCxnSpPr/>
          <p:nvPr/>
        </p:nvCxnSpPr>
        <p:spPr>
          <a:xfrm>
            <a:off x="0" y="688425"/>
            <a:ext cx="6858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4B80312-94A2-4413-BE1A-00FFC69CC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209378"/>
              </p:ext>
            </p:extLst>
          </p:nvPr>
        </p:nvGraphicFramePr>
        <p:xfrm>
          <a:off x="1402502" y="1157825"/>
          <a:ext cx="4463276" cy="272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C97AEC-06A3-474F-BA80-F612EC793051}"/>
              </a:ext>
            </a:extLst>
          </p:cNvPr>
          <p:cNvSpPr txBox="1"/>
          <p:nvPr/>
        </p:nvSpPr>
        <p:spPr>
          <a:xfrm>
            <a:off x="1556589" y="3929977"/>
            <a:ext cx="14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ปฎิเสธการเที่ยวที่ดื่มแอลกอฮอล์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F3620-9790-4635-BFBA-E87610CEB004}"/>
              </a:ext>
            </a:extLst>
          </p:cNvPr>
          <p:cNvSpPr txBox="1"/>
          <p:nvPr/>
        </p:nvSpPr>
        <p:spPr>
          <a:xfrm>
            <a:off x="3016165" y="3929977"/>
            <a:ext cx="115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ไม่คิดจะมีแฟนในวัยเรียน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A55E8-0CC5-4A59-818B-1E7396A8C172}"/>
              </a:ext>
            </a:extLst>
          </p:cNvPr>
          <p:cNvSpPr txBox="1"/>
          <p:nvPr/>
        </p:nvSpPr>
        <p:spPr>
          <a:xfrm>
            <a:off x="4347375" y="3883810"/>
            <a:ext cx="151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ต้องเรียนให้จบก่อนที่จะเดียวกลางคืน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174E0-11C8-41C6-A0B0-04910BCF97C4}"/>
              </a:ext>
            </a:extLst>
          </p:cNvPr>
          <p:cNvSpPr txBox="1"/>
          <p:nvPr/>
        </p:nvSpPr>
        <p:spPr>
          <a:xfrm>
            <a:off x="673780" y="1351014"/>
            <a:ext cx="14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มากที่สุด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22DC0-73F2-4B7E-B02A-389FA3B61399}"/>
              </a:ext>
            </a:extLst>
          </p:cNvPr>
          <p:cNvSpPr txBox="1"/>
          <p:nvPr/>
        </p:nvSpPr>
        <p:spPr>
          <a:xfrm>
            <a:off x="673780" y="2828342"/>
            <a:ext cx="14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เล็กน้อย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7A232-4503-4B37-AC1E-F65ADBC4F7A9}"/>
              </a:ext>
            </a:extLst>
          </p:cNvPr>
          <p:cNvSpPr txBox="1"/>
          <p:nvPr/>
        </p:nvSpPr>
        <p:spPr>
          <a:xfrm>
            <a:off x="692747" y="2089678"/>
            <a:ext cx="14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มาก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C7BFE0-DD73-4542-B77A-A018337510DF}"/>
              </a:ext>
            </a:extLst>
          </p:cNvPr>
          <p:cNvSpPr txBox="1"/>
          <p:nvPr/>
        </p:nvSpPr>
        <p:spPr>
          <a:xfrm>
            <a:off x="673780" y="3567006"/>
            <a:ext cx="14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ไม่เลย</a:t>
            </a:r>
          </a:p>
        </p:txBody>
      </p:sp>
    </p:spTree>
    <p:extLst>
      <p:ext uri="{BB962C8B-B14F-4D97-AF65-F5344CB8AC3E}">
        <p14:creationId xmlns:p14="http://schemas.microsoft.com/office/powerpoint/2010/main" val="277317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074E6-75BA-4957-88BE-56B922DA040F}"/>
              </a:ext>
            </a:extLst>
          </p:cNvPr>
          <p:cNvSpPr txBox="1"/>
          <p:nvPr/>
        </p:nvSpPr>
        <p:spPr>
          <a:xfrm>
            <a:off x="520832" y="317659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กิจกรรมส่งเสริมหลักสูตร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061A551-5FDC-4029-9142-EB7AD91F2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778406"/>
              </p:ext>
            </p:extLst>
          </p:nvPr>
        </p:nvGraphicFramePr>
        <p:xfrm>
          <a:off x="787256" y="1018566"/>
          <a:ext cx="5053519" cy="402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85F0C5A-94BB-45BB-87B2-323261989EB3}"/>
              </a:ext>
            </a:extLst>
          </p:cNvPr>
          <p:cNvSpPr/>
          <p:nvPr/>
        </p:nvSpPr>
        <p:spPr>
          <a:xfrm>
            <a:off x="0" y="0"/>
            <a:ext cx="6858000" cy="243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5FC4A-1D38-4CF8-AC6B-7D4356E8B47F}"/>
              </a:ext>
            </a:extLst>
          </p:cNvPr>
          <p:cNvSpPr/>
          <p:nvPr/>
        </p:nvSpPr>
        <p:spPr>
          <a:xfrm>
            <a:off x="0" y="4932246"/>
            <a:ext cx="6858000" cy="243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58908C-B5BA-4695-8BF0-B2BF31434C32}"/>
              </a:ext>
            </a:extLst>
          </p:cNvPr>
          <p:cNvSpPr/>
          <p:nvPr/>
        </p:nvSpPr>
        <p:spPr>
          <a:xfrm rot="5400000">
            <a:off x="-2411554" y="2398331"/>
            <a:ext cx="5039853" cy="2431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DDA08-3458-400F-809B-665E7A983FFE}"/>
              </a:ext>
            </a:extLst>
          </p:cNvPr>
          <p:cNvSpPr/>
          <p:nvPr/>
        </p:nvSpPr>
        <p:spPr>
          <a:xfrm rot="5400000">
            <a:off x="4223089" y="2404941"/>
            <a:ext cx="5039852" cy="2299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B2D18F-5FE1-4F2E-9514-F73DE4D800AF}"/>
              </a:ext>
            </a:extLst>
          </p:cNvPr>
          <p:cNvCxnSpPr/>
          <p:nvPr/>
        </p:nvCxnSpPr>
        <p:spPr>
          <a:xfrm>
            <a:off x="520832" y="782053"/>
            <a:ext cx="28239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9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AC447-F76E-4F83-9D38-C03E0BD31D2B}"/>
              </a:ext>
            </a:extLst>
          </p:cNvPr>
          <p:cNvSpPr txBox="1"/>
          <p:nvPr/>
        </p:nvSpPr>
        <p:spPr>
          <a:xfrm>
            <a:off x="811696" y="457744"/>
            <a:ext cx="117211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3200" dirty="0"/>
              <a:t>ด้านกีฬา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B418F-AE11-46C5-98F9-648CF5D17002}"/>
              </a:ext>
            </a:extLst>
          </p:cNvPr>
          <p:cNvSpPr/>
          <p:nvPr/>
        </p:nvSpPr>
        <p:spPr>
          <a:xfrm>
            <a:off x="0" y="0"/>
            <a:ext cx="6858000" cy="2431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67392-5978-4E3A-B216-71FFEF50D65D}"/>
              </a:ext>
            </a:extLst>
          </p:cNvPr>
          <p:cNvSpPr/>
          <p:nvPr/>
        </p:nvSpPr>
        <p:spPr>
          <a:xfrm>
            <a:off x="0" y="4932246"/>
            <a:ext cx="6858000" cy="2431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70331-5DE2-4929-8965-8E246090AADA}"/>
              </a:ext>
            </a:extLst>
          </p:cNvPr>
          <p:cNvSpPr/>
          <p:nvPr/>
        </p:nvSpPr>
        <p:spPr>
          <a:xfrm rot="5400000">
            <a:off x="-2411554" y="2398331"/>
            <a:ext cx="5039853" cy="2431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FB03C-F828-4A19-978A-3341B2A57F44}"/>
              </a:ext>
            </a:extLst>
          </p:cNvPr>
          <p:cNvSpPr/>
          <p:nvPr/>
        </p:nvSpPr>
        <p:spPr>
          <a:xfrm rot="5400000">
            <a:off x="4223089" y="2404941"/>
            <a:ext cx="5039852" cy="2299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4DEE6F-F9A4-4E3C-8686-A8272ACF5412}"/>
              </a:ext>
            </a:extLst>
          </p:cNvPr>
          <p:cNvCxnSpPr>
            <a:cxnSpLocks/>
          </p:cNvCxnSpPr>
          <p:nvPr/>
        </p:nvCxnSpPr>
        <p:spPr>
          <a:xfrm>
            <a:off x="520832" y="782053"/>
            <a:ext cx="1172116" cy="0"/>
          </a:xfrm>
          <a:prstGeom prst="lin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2D169-4E1D-4388-827F-CEA1C5AAD678}"/>
              </a:ext>
            </a:extLst>
          </p:cNvPr>
          <p:cNvCxnSpPr/>
          <p:nvPr/>
        </p:nvCxnSpPr>
        <p:spPr>
          <a:xfrm>
            <a:off x="811696" y="908513"/>
            <a:ext cx="11721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77C9C1F-9477-4D66-A302-7D3B3BE1F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674983"/>
              </p:ext>
            </p:extLst>
          </p:nvPr>
        </p:nvGraphicFramePr>
        <p:xfrm>
          <a:off x="1138137" y="1079689"/>
          <a:ext cx="4893012" cy="3313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3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1001F2-6E18-480C-99C0-A1B96AB6C79C}"/>
              </a:ext>
            </a:extLst>
          </p:cNvPr>
          <p:cNvSpPr/>
          <p:nvPr/>
        </p:nvSpPr>
        <p:spPr>
          <a:xfrm>
            <a:off x="0" y="-19455"/>
            <a:ext cx="6858000" cy="3307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34D8C-99EE-437C-AC74-6E9F47479106}"/>
              </a:ext>
            </a:extLst>
          </p:cNvPr>
          <p:cNvSpPr/>
          <p:nvPr/>
        </p:nvSpPr>
        <p:spPr>
          <a:xfrm>
            <a:off x="0" y="5068111"/>
            <a:ext cx="6858000" cy="7538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1E024-EBF1-45EB-9D9E-CE91BB1C9E63}"/>
              </a:ext>
            </a:extLst>
          </p:cNvPr>
          <p:cNvSpPr txBox="1"/>
          <p:nvPr/>
        </p:nvSpPr>
        <p:spPr>
          <a:xfrm>
            <a:off x="282102" y="398834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ดัชนีความสุขในห้องพัก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EB25ACB-1DD9-4FD5-AE51-9B927288B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824458"/>
              </p:ext>
            </p:extLst>
          </p:nvPr>
        </p:nvGraphicFramePr>
        <p:xfrm>
          <a:off x="749029" y="1071158"/>
          <a:ext cx="5807413" cy="367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1624B9-B34D-42FD-8E0E-0C28E5B18ED6}"/>
              </a:ext>
            </a:extLst>
          </p:cNvPr>
          <p:cNvSpPr txBox="1"/>
          <p:nvPr/>
        </p:nvSpPr>
        <p:spPr>
          <a:xfrm>
            <a:off x="612844" y="1157392"/>
            <a:ext cx="4182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10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780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81</Words>
  <Application>Microsoft Office PowerPoint</Application>
  <PresentationFormat>Custom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Angsana New</vt:lpstr>
      <vt:lpstr>AngsanaUPC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Nury</dc:creator>
  <cp:lastModifiedBy>Nury</cp:lastModifiedBy>
  <cp:revision>20</cp:revision>
  <dcterms:created xsi:type="dcterms:W3CDTF">2018-05-02T09:52:38Z</dcterms:created>
  <dcterms:modified xsi:type="dcterms:W3CDTF">2018-05-07T17:53:37Z</dcterms:modified>
</cp:coreProperties>
</file>