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Inter SemiBold" panose="020B0604020202020204" charset="0"/>
      <p:regular r:id="rId23"/>
      <p:bold r:id="rId24"/>
    </p:embeddedFont>
    <p:embeddedFont>
      <p:font typeface="Inter" panose="020B0604020202020204" charset="0"/>
      <p:regular r:id="rId25"/>
      <p:bold r:id="rId26"/>
    </p:embeddedFont>
    <p:embeddedFont>
      <p:font typeface="Inter Medium" panose="020B0604020202020204" charset="0"/>
      <p:regular r:id="rId27"/>
      <p:bold r:id="rId28"/>
    </p:embeddedFont>
    <p:embeddedFont>
      <p:font typeface="Maven Pro SemiBo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LYuqJdzL7AMk1PXD2ecrCQqfY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3464BC-BA26-46AF-B09D-3A7A0AA5488F}">
  <a:tblStyle styleId="{133464BC-BA26-46AF-B09D-3A7A0AA548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0438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73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31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a48d0eaf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3a48d0eaf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91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a48d0eafa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3a48d0eafa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01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48d0eaf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3a48d0eaf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41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518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118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961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401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85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914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45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Section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75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639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35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Stopper or section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132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51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3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52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 dirty="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</a:t>
            </a:r>
            <a:r>
              <a:rPr lang="id-ID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07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</a:t>
            </a:r>
            <a:r>
              <a:rPr lang="id-ID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Diajeng Ciptaning Ayu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id-ID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Nurfadilah Araswati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id-ID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Zahra Firdianti Zeny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l="-1001" r="15384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6" name="Google Shape;66;p1"/>
            <p:cNvPicPr preferRelativeResize="0"/>
            <p:nvPr/>
          </p:nvPicPr>
          <p:blipFill rotWithShape="1">
            <a:blip r:embed="rId6">
              <a:alphaModFix/>
            </a:blip>
            <a:srcRect l="9894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368700" y="2090150"/>
            <a:ext cx="45630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Perbandingan customer yang membatalkan layanan telekomunikasi lebih kecil dibandingkan dengan yang masih tetap memakai servis telekomunikasi. Sehingga perusahaan masih bisa mempertahankan customer yang sudah ada.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3" name="Google Shape;193;p1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94" name="Google Shape;194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5" name="Google Shape;195;p1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1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97" name="Google Shape;197;p10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1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775" y="1635075"/>
            <a:ext cx="3347150" cy="2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a48d0eafa_1_20"/>
          <p:cNvSpPr txBox="1">
            <a:spLocks noGrp="1"/>
          </p:cNvSpPr>
          <p:nvPr>
            <p:ph type="body" idx="1"/>
          </p:nvPr>
        </p:nvSpPr>
        <p:spPr>
          <a:xfrm>
            <a:off x="368850" y="1362075"/>
            <a:ext cx="4603200" cy="3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 bar chart disamping, diketahui bahwa :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Customer yang memperbarui kontrak dengan layanan telekomunikasi lebih banyak sekitar 3000 orang dibanding yang tidak memperbarui kontrak.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Customer lebih banyak tidak memakai paket data yang berjumlah sekitar 2400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400"/>
              <a:buFont typeface="Inter"/>
              <a:buChar char="-"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Customer paling banyak melakukan panggilan customer service dalam 1 kali panggilan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g13a48d0eafa_1_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7" name="Google Shape;207;g13a48d0eafa_1_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08" name="Google Shape;208;g13a48d0eafa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9" name="Google Shape;209;g13a48d0eafa_1_2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Google Shape;210;g13a48d0eafa_1_2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1" name="Google Shape;211;g13a48d0eafa_1_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g13a48d0eafa_1_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3" name="Google Shape;213;g13a48d0eafa_1_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4" name="Google Shape;214;g13a48d0eafa_1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575" y="1019175"/>
            <a:ext cx="36385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a48d0eafa_1_37"/>
          <p:cNvSpPr txBox="1">
            <a:spLocks noGrp="1"/>
          </p:cNvSpPr>
          <p:nvPr>
            <p:ph type="body" idx="1"/>
          </p:nvPr>
        </p:nvSpPr>
        <p:spPr>
          <a:xfrm>
            <a:off x="368850" y="1556750"/>
            <a:ext cx="39912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 paling kuat antara variabel 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Usage dengan Data Plan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plan dengan Monthly Charge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usage dengan Monthly Charge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 cukup kuat antara variabel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DayMins dengan Monthly Charge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0" name="Google Shape;220;g13a48d0eafa_1_3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1" name="Google Shape;221;g13a48d0eafa_1_3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2" name="Google Shape;222;g13a48d0eafa_1_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3" name="Google Shape;223;g13a48d0eafa_1_37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g13a48d0eafa_1_37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25" name="Google Shape;225;g13a48d0eafa_1_37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g13a48d0eafa_1_3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7" name="Google Shape;227;g13a48d0eafa_1_3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8" name="Google Shape;228;g13a48d0eafa_1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650" y="1262975"/>
            <a:ext cx="3991125" cy="3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a48d0eafa_1_7"/>
          <p:cNvSpPr txBox="1">
            <a:spLocks noGrp="1"/>
          </p:cNvSpPr>
          <p:nvPr>
            <p:ph type="body" idx="1"/>
          </p:nvPr>
        </p:nvSpPr>
        <p:spPr>
          <a:xfrm>
            <a:off x="368850" y="1556750"/>
            <a:ext cx="39912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 paling kuat antara variabel 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Usage dengan Data Plan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plan dengan Monthly Charge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usage dengan Monthly Charge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g13a48d0eafa_1_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g13a48d0eafa_1_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g13a48d0eafa_1_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g13a48d0eafa_1_7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g13a48d0eafa_1_7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39" name="Google Shape;239;g13a48d0eafa_1_7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g13a48d0eafa_1_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g13a48d0eafa_1_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2" name="Google Shape;242;g13a48d0eafa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650" y="1262975"/>
            <a:ext cx="3991125" cy="3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1" name="Google Shape;251;p11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11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3" name="Google Shape;253;p11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1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yang disarankan untuk dipresentasikan: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 menjalankan model dan prediksi menggunakan metode random forest dan decision tree, membagi train set dan test set sebanyak 80 : 20, 80:15, dan 90:10. Sehingga terdapat 6 model yang dihasilkan. Dimana train set digunakan untuk melakuan fiiting model dan test set digunakan untuk prediksi.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dicoba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apa saja yang menjadi prediktor dan target variable untuk model final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4" name="Google Shape;264;p1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5" name="Google Shape;26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6" name="Google Shape;266;p1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7" name="Google Shape;267;p1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68" name="Google Shape;268;p12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1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Classification dengan Random Forest dan Decision Tree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7" name="Google Shape;277;p1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8" name="Google Shape;278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9" name="Google Shape;279;p1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81" name="Google Shape;281;p1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9" name="Google Shape;289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90" name="Google Shape;29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1" name="Google Shape;291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93" name="Google Shape;293;p14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95" name="Google Shape;295;p14"/>
          <p:cNvGraphicFramePr/>
          <p:nvPr/>
        </p:nvGraphicFramePr>
        <p:xfrm>
          <a:off x="1147650" y="849950"/>
          <a:ext cx="6966550" cy="2802025"/>
        </p:xfrm>
        <a:graphic>
          <a:graphicData uri="http://schemas.openxmlformats.org/drawingml/2006/table">
            <a:tbl>
              <a:tblPr>
                <a:noFill/>
                <a:tableStyleId>{133464BC-BA26-46AF-B09D-3A7A0AA5488F}</a:tableStyleId>
              </a:tblPr>
              <a:tblGrid>
                <a:gridCol w="1081225"/>
                <a:gridCol w="1520025"/>
                <a:gridCol w="2081400"/>
                <a:gridCol w="2283900"/>
              </a:tblGrid>
              <a:tr h="410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Metode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20:80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0.8188899097895089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0.948948948948949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05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0.8080730036752424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0.9024024024024024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15:85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0.7945814220183486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0.7882024082568807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10:90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0.8451782121299223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0.9519519519519519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0.8254527162977867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0.9039039039039038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04" name="Google Shape;304;p15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15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15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5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d-ID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etode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cocok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rekomendasi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random forest,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nilai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accuracy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AUC yang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dibandingkan</a:t>
            </a: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decision tree.</a:t>
            </a:r>
          </a:p>
          <a:p>
            <a:pPr marL="285750" indent="-285750"/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7" name="Google Shape;317;p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18" name="Google Shape;318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1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1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1" name="Google Shape;321;p16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78" name="Google Shape;78;p2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29" name="Google Shape;3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7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17"/>
          <p:cNvPicPr preferRelativeResize="0"/>
          <p:nvPr/>
        </p:nvPicPr>
        <p:blipFill rotWithShape="1">
          <a:blip r:embed="rId4">
            <a:alphaModFix/>
          </a:blip>
          <a:srcRect l="9894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92" name="Google Shape;92;p3"/>
            <p:cNvPicPr preferRelativeResize="0"/>
            <p:nvPr/>
          </p:nvPicPr>
          <p:blipFill rotWithShape="1">
            <a:blip r:embed="rId5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4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&lt;</a:t>
            </a:r>
            <a:r>
              <a:rPr lang="en" sz="1150">
                <a:solidFill>
                  <a:schemeClr val="dk1"/>
                </a:solidFill>
                <a:highlight>
                  <a:srgbClr val="F2F2F2"/>
                </a:highlight>
              </a:rPr>
              <a:t>https://www.kaggle.com/datasets/barun2104/telecom-churn?datasetId=567482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&gt;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 klasifikasi guna mamperkirakan dan mengelompokkan kelas pada data Customer churn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 menganalisis faktor apa saja yang dapat mempengaruhi churn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231600" y="2447188"/>
            <a:ext cx="3136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Pesatnya perkembangan industri telekomunikasi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31600" y="3575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75" y="1016900"/>
            <a:ext cx="2144389" cy="143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856950" y="3299100"/>
            <a:ext cx="2144400" cy="1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memahami perilaku konsumen dan memprediksi asosiasi pelanggan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7725" y="1016900"/>
            <a:ext cx="2554100" cy="14302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6731825" y="1060300"/>
            <a:ext cx="2428200" cy="1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berbasis pelanggan berusaha memenuhi kebutuhan bertahan dalam lingkungan kompetitif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5757438" y="4339850"/>
            <a:ext cx="30372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Biaya mendapatkan pelanggan baru jauh lebih mahal</a:t>
            </a:r>
            <a:endParaRPr sz="14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8700" y="2973550"/>
            <a:ext cx="31146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8350" y="2917046"/>
            <a:ext cx="2045800" cy="204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7"/>
          <p:cNvCxnSpPr/>
          <p:nvPr/>
        </p:nvCxnSpPr>
        <p:spPr>
          <a:xfrm>
            <a:off x="2916575" y="1695350"/>
            <a:ext cx="8046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7"/>
          <p:cNvCxnSpPr>
            <a:endCxn id="154" idx="0"/>
          </p:cNvCxnSpPr>
          <p:nvPr/>
        </p:nvCxnSpPr>
        <p:spPr>
          <a:xfrm>
            <a:off x="5488338" y="2603050"/>
            <a:ext cx="1787700" cy="37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7"/>
          <p:cNvCxnSpPr/>
          <p:nvPr/>
        </p:nvCxnSpPr>
        <p:spPr>
          <a:xfrm rot="10800000">
            <a:off x="4934150" y="3706825"/>
            <a:ext cx="5895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311700" y="1366250"/>
            <a:ext cx="4889100" cy="30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Churn memiliki 3333 baris dan 11 kolom tanpa adanya data missing maupun data duplikat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500" b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Churn dibutuhkan Proses Data Cleansing, dikarenakan pada kolom DayCalls terdapat outlier dimana terdeteksi 2 customer yang memiliki rata-rata telpon harian = 0, namun sudah berlangganan selama beberapa minggu dan membayar sewa bulanan. Oleh karena itu, kita dapat menghilangkan outlier tersebut</a:t>
            </a:r>
            <a:endParaRPr sz="1500" b="1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5" name="Google Shape;16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6" name="Google Shape;16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9" name="Google Shape;169;p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5">
            <a:alphaModFix/>
          </a:blip>
          <a:srcRect t="1526"/>
          <a:stretch/>
        </p:blipFill>
        <p:spPr>
          <a:xfrm>
            <a:off x="5245625" y="1667447"/>
            <a:ext cx="3774174" cy="240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50604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500" b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 outlier juga pada kolom 'Overage Fee' dimana terdapat 1 customer yang memiliki biaya langganan terbesar yang dikeluarkan selama berlangganan = 0, padahal customer sudah berlangganan selama beberapa minggu dan membayar sewa bulanan. Oleh karena itu, kita  menghilangkannya outlier tersebut</a:t>
            </a:r>
            <a:endParaRPr sz="1500" b="1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9" name="Google Shape;179;p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0" name="Google Shape;180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Google Shape;181;p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83" name="Google Shape;183;p9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6" name="Google Shape;18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500" y="1645325"/>
            <a:ext cx="3467101" cy="218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851</Words>
  <Application>Microsoft Office PowerPoint</Application>
  <PresentationFormat>On-screen Show (16:9)</PresentationFormat>
  <Paragraphs>140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Inter SemiBold</vt:lpstr>
      <vt:lpstr>Inter</vt:lpstr>
      <vt:lpstr>Inter Medium</vt:lpstr>
      <vt:lpstr>Maven Pro SemiBold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Modelling</vt:lpstr>
      <vt:lpstr>Classification dengan Random Forest dan Decision Tree</vt:lpstr>
      <vt:lpstr>PowerPoint Presentation</vt:lpstr>
      <vt:lpstr>PowerPoint Presentation</vt:lpstr>
      <vt:lpstr>Conclusion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ACER</dc:creator>
  <cp:lastModifiedBy>Microsoft account</cp:lastModifiedBy>
  <cp:revision>2</cp:revision>
  <dcterms:modified xsi:type="dcterms:W3CDTF">2022-07-10T14:51:51Z</dcterms:modified>
</cp:coreProperties>
</file>