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3" r:id="rId7"/>
    <p:sldId id="284" r:id="rId8"/>
    <p:sldId id="285" r:id="rId9"/>
    <p:sldId id="286" r:id="rId10"/>
    <p:sldId id="287" r:id="rId11"/>
    <p:sldId id="288"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5"/>
            <p14:sldId id="286"/>
            <p14:sldId id="287"/>
            <p14:sldId id="288"/>
            <p14:sldId id="289"/>
            <p14:sldId id="29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6" d="100"/>
          <a:sy n="116" d="100"/>
        </p:scale>
        <p:origin x="3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nurhakkaya14"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linkedin.com/in/nurhak-kaya-5382505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100daysofcode.com/ab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QSwL2n9LO4&amp;t=195s" TargetMode="External"/><Relationship Id="rId2" Type="http://schemas.openxmlformats.org/officeDocument/2006/relationships/hyperlink" Target="https://our.umbraco.com/documentation/UmbracoNetCoreUpdates#umbraco-9-net-5"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umbraco.com/blog/putting-umbraco-9-to-the-test-carole-loga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reecodecamp.org/learn/responsive-web-design/#applied-accessibil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tr-TR" sz="4800" dirty="0">
                <a:solidFill>
                  <a:schemeClr val="bg1"/>
                </a:solidFill>
              </a:rPr>
              <a:t>#100DaysOfCode Challenge and Umbraco V9</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tr-TR" sz="2400" dirty="0">
                <a:solidFill>
                  <a:schemeClr val="bg1"/>
                </a:solidFill>
                <a:latin typeface="+mj-lt"/>
              </a:rPr>
              <a:t>by Nurhak Kaya</a:t>
            </a:r>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Thank you!</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Thank you for joining me today!</a:t>
            </a:r>
          </a:p>
        </p:txBody>
      </p:sp>
    </p:spTree>
    <p:extLst>
      <p:ext uri="{BB962C8B-B14F-4D97-AF65-F5344CB8AC3E}">
        <p14:creationId xmlns:p14="http://schemas.microsoft.com/office/powerpoint/2010/main" val="294732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tr-TR" dirty="0">
                <a:latin typeface="Segoe UI Light" panose="020B0502040204020203" pitchFamily="34" charset="0"/>
                <a:cs typeface="Segoe UI Light" panose="020B0502040204020203" pitchFamily="34" charset="0"/>
              </a:rPr>
              <a:t>Who am I?</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srcRect/>
          <a:stretch/>
        </p:blipFill>
        <p:spPr>
          <a:xfrm>
            <a:off x="6420300" y="1524708"/>
            <a:ext cx="4577621"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I’m a Senior Software Developer and an Umbraco Certified Expert.</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I’ve been developing Umbraco websites since 2014. I have had a chance to work on many projects with many different Umbraco versions (many versions of v6, v7, v8 and finally v9).</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I’m based in Bristol/UK and work for a software company, namely Felinesoft.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want to contact me, you can do it via Twitter (</a:t>
            </a:r>
            <a:r>
              <a:rPr lang="tr-TR" dirty="0">
                <a:latin typeface="Segoe UI" panose="020B0502040204020203" pitchFamily="34" charset="0"/>
                <a:cs typeface="Segoe UI" panose="020B0502040204020203" pitchFamily="34" charset="0"/>
                <a:hlinkClick r:id="rId3"/>
              </a:rPr>
              <a:t>https://twitter.com/nurhakkaya14</a:t>
            </a:r>
            <a:r>
              <a:rPr lang="tr-TR" dirty="0">
                <a:latin typeface="Segoe UI" panose="020B0502040204020203" pitchFamily="34" charset="0"/>
                <a:cs typeface="Segoe UI" panose="020B0502040204020203" pitchFamily="34" charset="0"/>
              </a:rPr>
              <a:t>) or Linkedin (</a:t>
            </a:r>
            <a:r>
              <a:rPr lang="tr-TR" dirty="0">
                <a:latin typeface="Segoe UI" panose="020B0502040204020203" pitchFamily="34" charset="0"/>
                <a:cs typeface="Segoe UI" panose="020B0502040204020203" pitchFamily="34" charset="0"/>
                <a:hlinkClick r:id="rId4"/>
              </a:rPr>
              <a:t>https://www.linkedin.com/in/nurhak-kaya-53825051/</a:t>
            </a:r>
            <a:r>
              <a:rPr lang="tr-TR"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tr-TR" dirty="0">
                <a:latin typeface="Segoe UI Light" panose="020B0502040204020203" pitchFamily="34" charset="0"/>
                <a:cs typeface="Segoe UI Light" panose="020B0502040204020203" pitchFamily="34" charset="0"/>
              </a:rPr>
              <a:t>What is #100DaysOfCode challenge?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It’s a daily coding challenge that you can take up for 100 consecutive days!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 idea is that you set up some programming related goals before you start and then spend some time every day to achieve your goals.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Ideally you should spend min 1 hour, but this is completely up to you – so you spend as much as you can.</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ended up spending a few hours pretty much every day!</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This challenge can hopefully create </a:t>
            </a:r>
            <a:r>
              <a:rPr lang="tr-TR" dirty="0">
                <a:latin typeface="Segoe UI" panose="020B0502040204020203" pitchFamily="34" charset="0"/>
                <a:cs typeface="Segoe UI" panose="020B0502040204020203" pitchFamily="34" charset="0"/>
                <a:hlinkClick r:id="rId2"/>
              </a:rPr>
              <a:t>some nice habits</a:t>
            </a:r>
            <a:r>
              <a:rPr lang="tr-TR" dirty="0">
                <a:latin typeface="Segoe UI" panose="020B0502040204020203" pitchFamily="34" charset="0"/>
                <a:cs typeface="Segoe UI" panose="020B0502040204020203" pitchFamily="34" charset="0"/>
              </a:rPr>
              <a:t>, so that you will hopefully continue your daily progress after 100 days of coding/leaning!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79F4F84-18AB-46E2-99CF-FDE205B79C52}"/>
              </a:ext>
            </a:extLst>
          </p:cNvPr>
          <p:cNvPicPr>
            <a:picLocks noChangeAspect="1"/>
          </p:cNvPicPr>
          <p:nvPr/>
        </p:nvPicPr>
        <p:blipFill>
          <a:blip r:embed="rId3"/>
          <a:stretch>
            <a:fillRect/>
          </a:stretch>
        </p:blipFill>
        <p:spPr>
          <a:xfrm>
            <a:off x="5593492" y="1466299"/>
            <a:ext cx="5681150" cy="3595851"/>
          </a:xfrm>
          <a:prstGeom prst="rect">
            <a:avLst/>
          </a:prstGeom>
        </p:spPr>
      </p:pic>
    </p:spTree>
    <p:extLst>
      <p:ext uri="{BB962C8B-B14F-4D97-AF65-F5344CB8AC3E}">
        <p14:creationId xmlns:p14="http://schemas.microsoft.com/office/powerpoint/2010/main" val="3996866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How has this challenge helped me with Umbraco v9?</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spent a lot of hours checking the Umbraco v9 related news, blogs, attended meet-ups.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checked the Umbraco v9 source code and had a chance to understand / compare some breaking changes.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developed quite a few Umbraco v9 websites, which has helped me to plan my real-world projects better at work.</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also spent a lot of time to understand different architectural options for an Umbraco v9 website and eventually architected a few Umbraco v9 solutions.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I’ll share some of these experiences with you today. </a:t>
            </a:r>
          </a:p>
        </p:txBody>
      </p:sp>
      <p:pic>
        <p:nvPicPr>
          <p:cNvPr id="4" name="Picture 3">
            <a:extLst>
              <a:ext uri="{FF2B5EF4-FFF2-40B4-BE49-F238E27FC236}">
                <a16:creationId xmlns:a16="http://schemas.microsoft.com/office/drawing/2014/main" id="{B28C5DD5-B878-4C84-9C73-8DF37FCE7165}"/>
              </a:ext>
            </a:extLst>
          </p:cNvPr>
          <p:cNvPicPr>
            <a:picLocks noChangeAspect="1"/>
          </p:cNvPicPr>
          <p:nvPr/>
        </p:nvPicPr>
        <p:blipFill>
          <a:blip r:embed="rId2"/>
          <a:stretch>
            <a:fillRect/>
          </a:stretch>
        </p:blipFill>
        <p:spPr>
          <a:xfrm>
            <a:off x="5023690" y="1524708"/>
            <a:ext cx="6502791" cy="3661719"/>
          </a:xfrm>
          <a:prstGeom prst="rect">
            <a:avLst/>
          </a:prstGeom>
        </p:spPr>
      </p:pic>
    </p:spTree>
    <p:extLst>
      <p:ext uri="{BB962C8B-B14F-4D97-AF65-F5344CB8AC3E}">
        <p14:creationId xmlns:p14="http://schemas.microsoft.com/office/powerpoint/2010/main" val="22547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First step is to get your IDE ready to implement .NET 5 projects.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are using VS 2019, make sure you have got .NET 5 SDK installed and you have done your VS 2019 upgrades.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You can see details here: </a:t>
            </a:r>
            <a:r>
              <a:rPr lang="tr-TR" dirty="0">
                <a:latin typeface="Segoe UI" panose="020B0502040204020203" pitchFamily="34" charset="0"/>
                <a:cs typeface="Segoe UI" panose="020B0502040204020203" pitchFamily="34" charset="0"/>
                <a:hlinkClick r:id="rId2"/>
              </a:rPr>
              <a:t>https://our.umbraco.com/documentation/UmbracoNetCoreUpdates#umbraco-9-net-5</a:t>
            </a:r>
            <a:r>
              <a:rPr lang="tr-TR" dirty="0">
                <a:latin typeface="Segoe UI" panose="020B0502040204020203" pitchFamily="34" charset="0"/>
                <a:cs typeface="Segoe UI" panose="020B0502040204020203" pitchFamily="34" charset="0"/>
              </a:rPr>
              <a:t>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Paul Seal has got some nice videos, like this one: </a:t>
            </a:r>
            <a:r>
              <a:rPr lang="tr-TR" dirty="0">
                <a:latin typeface="Segoe UI" panose="020B0502040204020203" pitchFamily="34" charset="0"/>
                <a:cs typeface="Segoe UI" panose="020B0502040204020203" pitchFamily="34" charset="0"/>
                <a:hlinkClick r:id="rId3"/>
              </a:rPr>
              <a:t>https://www.youtube.com/watch?v=3QSwL2n9LO4&amp;t=195s</a:t>
            </a:r>
            <a:endParaRPr lang="tr-TR" dirty="0">
              <a:latin typeface="Segoe UI" panose="020B0502040204020203" pitchFamily="34" charset="0"/>
              <a:cs typeface="Segoe UI" panose="020B0502040204020203" pitchFamily="34" charset="0"/>
            </a:endParaRP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And finally Carole has nicelly created this blog, which has got pretty much all you might need to make a start! </a:t>
            </a:r>
            <a:r>
              <a:rPr lang="tr-TR" dirty="0">
                <a:latin typeface="Segoe UI" panose="020B0502040204020203" pitchFamily="34" charset="0"/>
                <a:cs typeface="Segoe UI" panose="020B0502040204020203" pitchFamily="34" charset="0"/>
                <a:hlinkClick r:id="rId4"/>
              </a:rPr>
              <a:t>https://umbraco.com/blog/putting-umbraco-9-to-the-test-carole-logan/</a:t>
            </a:r>
            <a:r>
              <a:rPr lang="tr-TR" dirty="0">
                <a:latin typeface="Segoe UI" panose="020B0502040204020203" pitchFamily="34" charset="0"/>
                <a:cs typeface="Segoe UI" panose="020B0502040204020203" pitchFamily="34" charset="0"/>
              </a:rPr>
              <a:t> </a:t>
            </a:r>
          </a:p>
        </p:txBody>
      </p:sp>
      <p:pic>
        <p:nvPicPr>
          <p:cNvPr id="3" name="Picture 2">
            <a:extLst>
              <a:ext uri="{FF2B5EF4-FFF2-40B4-BE49-F238E27FC236}">
                <a16:creationId xmlns:a16="http://schemas.microsoft.com/office/drawing/2014/main" id="{E45CD41D-5392-48D8-BA4A-DE0A325CC9AD}"/>
              </a:ext>
            </a:extLst>
          </p:cNvPr>
          <p:cNvPicPr>
            <a:picLocks noChangeAspect="1"/>
          </p:cNvPicPr>
          <p:nvPr/>
        </p:nvPicPr>
        <p:blipFill>
          <a:blip r:embed="rId5"/>
          <a:stretch>
            <a:fillRect/>
          </a:stretch>
        </p:blipFill>
        <p:spPr>
          <a:xfrm>
            <a:off x="5124018" y="1524708"/>
            <a:ext cx="6846042" cy="3871519"/>
          </a:xfrm>
          <a:prstGeom prst="rect">
            <a:avLst/>
          </a:prstGeom>
        </p:spPr>
      </p:pic>
    </p:spTree>
    <p:extLst>
      <p:ext uri="{BB962C8B-B14F-4D97-AF65-F5344CB8AC3E}">
        <p14:creationId xmlns:p14="http://schemas.microsoft.com/office/powerpoint/2010/main" val="1841913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When you are ready, I think it is best to start with a blank solution.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name my solution as PROJECTNAME.Web</a:t>
            </a:r>
          </a:p>
          <a:p>
            <a:pPr>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already have got a project in your git repo, you might want to create a new folder and create your new solution in it. When things are ready and you don’t need your old code, you can simply delete the old code from the root and move your v9 project files into the root!</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A27ECD4-B50D-433B-98FD-F38EF90FA221}"/>
              </a:ext>
            </a:extLst>
          </p:cNvPr>
          <p:cNvPicPr>
            <a:picLocks noChangeAspect="1"/>
          </p:cNvPicPr>
          <p:nvPr/>
        </p:nvPicPr>
        <p:blipFill>
          <a:blip r:embed="rId2"/>
          <a:stretch>
            <a:fillRect/>
          </a:stretch>
        </p:blipFill>
        <p:spPr>
          <a:xfrm>
            <a:off x="5082395" y="1359243"/>
            <a:ext cx="6567995" cy="2540858"/>
          </a:xfrm>
          <a:prstGeom prst="rect">
            <a:avLst/>
          </a:prstGeom>
        </p:spPr>
      </p:pic>
      <p:pic>
        <p:nvPicPr>
          <p:cNvPr id="6" name="Picture 5">
            <a:extLst>
              <a:ext uri="{FF2B5EF4-FFF2-40B4-BE49-F238E27FC236}">
                <a16:creationId xmlns:a16="http://schemas.microsoft.com/office/drawing/2014/main" id="{3E16015E-6D1D-4B78-ACB3-24B186196A08}"/>
              </a:ext>
            </a:extLst>
          </p:cNvPr>
          <p:cNvPicPr>
            <a:picLocks noChangeAspect="1"/>
          </p:cNvPicPr>
          <p:nvPr/>
        </p:nvPicPr>
        <p:blipFill>
          <a:blip r:embed="rId3"/>
          <a:stretch>
            <a:fillRect/>
          </a:stretch>
        </p:blipFill>
        <p:spPr>
          <a:xfrm>
            <a:off x="5082395" y="4038600"/>
            <a:ext cx="4814888" cy="2152650"/>
          </a:xfrm>
          <a:prstGeom prst="rect">
            <a:avLst/>
          </a:prstGeom>
        </p:spPr>
      </p:pic>
    </p:spTree>
    <p:extLst>
      <p:ext uri="{BB962C8B-B14F-4D97-AF65-F5344CB8AC3E}">
        <p14:creationId xmlns:p14="http://schemas.microsoft.com/office/powerpoint/2010/main" val="3850177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Now is time to create your Umbarco project.</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There are multiple ways to do this, but what I prefer is to use the Umbraco Project template.</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name my Umbraco project as PROJECTNAME.Web.UI</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There are different naming convensions that people follow, some are PROJECTNAME.Web.Site, PROJECTNAME.Web.Website, PROJECTNAME.Web.Presentation</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 idea is this project is where you’ll have all of your code to only display the data!</a:t>
            </a:r>
          </a:p>
          <a:p>
            <a:pPr>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After adding the project, you can hit Ctrl+F5 to build your project and complete your Umbraco v9 installation.</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D7D0564-B21C-4285-8E3B-C4B1523828F1}"/>
              </a:ext>
            </a:extLst>
          </p:cNvPr>
          <p:cNvPicPr>
            <a:picLocks noChangeAspect="1"/>
          </p:cNvPicPr>
          <p:nvPr/>
        </p:nvPicPr>
        <p:blipFill>
          <a:blip r:embed="rId2"/>
          <a:stretch>
            <a:fillRect/>
          </a:stretch>
        </p:blipFill>
        <p:spPr>
          <a:xfrm>
            <a:off x="5082395" y="1400431"/>
            <a:ext cx="5982508" cy="2548839"/>
          </a:xfrm>
          <a:prstGeom prst="rect">
            <a:avLst/>
          </a:prstGeom>
        </p:spPr>
      </p:pic>
      <p:pic>
        <p:nvPicPr>
          <p:cNvPr id="7" name="Picture 6">
            <a:extLst>
              <a:ext uri="{FF2B5EF4-FFF2-40B4-BE49-F238E27FC236}">
                <a16:creationId xmlns:a16="http://schemas.microsoft.com/office/drawing/2014/main" id="{266719E6-8EF6-47DC-9E77-B2734A7ABD39}"/>
              </a:ext>
            </a:extLst>
          </p:cNvPr>
          <p:cNvPicPr>
            <a:picLocks noChangeAspect="1"/>
          </p:cNvPicPr>
          <p:nvPr/>
        </p:nvPicPr>
        <p:blipFill>
          <a:blip r:embed="rId3"/>
          <a:stretch>
            <a:fillRect/>
          </a:stretch>
        </p:blipFill>
        <p:spPr>
          <a:xfrm>
            <a:off x="5082395" y="4128898"/>
            <a:ext cx="5132945" cy="2171631"/>
          </a:xfrm>
          <a:prstGeom prst="rect">
            <a:avLst/>
          </a:prstGeom>
        </p:spPr>
      </p:pic>
    </p:spTree>
    <p:extLst>
      <p:ext uri="{BB962C8B-B14F-4D97-AF65-F5344CB8AC3E}">
        <p14:creationId xmlns:p14="http://schemas.microsoft.com/office/powerpoint/2010/main" val="3389051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are going to use a database for your installation, remember that all connection string details are in the database.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D84E3D5-5CA2-4E45-B532-342850BC8983}"/>
              </a:ext>
            </a:extLst>
          </p:cNvPr>
          <p:cNvPicPr>
            <a:picLocks noChangeAspect="1"/>
          </p:cNvPicPr>
          <p:nvPr/>
        </p:nvPicPr>
        <p:blipFill>
          <a:blip r:embed="rId2"/>
          <a:stretch>
            <a:fillRect/>
          </a:stretch>
        </p:blipFill>
        <p:spPr>
          <a:xfrm>
            <a:off x="4863314" y="1304769"/>
            <a:ext cx="5982969" cy="3646273"/>
          </a:xfrm>
          <a:prstGeom prst="rect">
            <a:avLst/>
          </a:prstGeom>
        </p:spPr>
      </p:pic>
      <p:pic>
        <p:nvPicPr>
          <p:cNvPr id="6" name="Picture 5">
            <a:extLst>
              <a:ext uri="{FF2B5EF4-FFF2-40B4-BE49-F238E27FC236}">
                <a16:creationId xmlns:a16="http://schemas.microsoft.com/office/drawing/2014/main" id="{CCD631B4-27FE-446B-BC56-87181C47633B}"/>
              </a:ext>
            </a:extLst>
          </p:cNvPr>
          <p:cNvPicPr>
            <a:picLocks noChangeAspect="1"/>
          </p:cNvPicPr>
          <p:nvPr/>
        </p:nvPicPr>
        <p:blipFill>
          <a:blip r:embed="rId3"/>
          <a:stretch>
            <a:fillRect/>
          </a:stretch>
        </p:blipFill>
        <p:spPr>
          <a:xfrm>
            <a:off x="716692" y="2731876"/>
            <a:ext cx="5804972" cy="3566337"/>
          </a:xfrm>
          <a:prstGeom prst="rect">
            <a:avLst/>
          </a:prstGeom>
        </p:spPr>
      </p:pic>
    </p:spTree>
    <p:extLst>
      <p:ext uri="{BB962C8B-B14F-4D97-AF65-F5344CB8AC3E}">
        <p14:creationId xmlns:p14="http://schemas.microsoft.com/office/powerpoint/2010/main" val="61879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When implementing your Umbraco v9 templates, please keep the Accessibility rules in mind, so that your websites will be also available for </a:t>
            </a:r>
            <a:r>
              <a:rPr lang="tr-TR">
                <a:latin typeface="Segoe UI" panose="020B0502040204020203" pitchFamily="34" charset="0"/>
                <a:cs typeface="Segoe UI" panose="020B0502040204020203" pitchFamily="34" charset="0"/>
              </a:rPr>
              <a:t>more people! </a:t>
            </a:r>
            <a:endParaRPr lang="tr-TR" dirty="0">
              <a:latin typeface="Segoe UI" panose="020B0502040204020203" pitchFamily="34" charset="0"/>
              <a:cs typeface="Segoe UI" panose="020B0502040204020203" pitchFamily="34" charset="0"/>
            </a:endParaRP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 quick course could be found here: </a:t>
            </a:r>
            <a:r>
              <a:rPr lang="tr-TR" dirty="0">
                <a:latin typeface="Segoe UI" panose="020B0502040204020203" pitchFamily="34" charset="0"/>
                <a:cs typeface="Segoe UI" panose="020B0502040204020203" pitchFamily="34" charset="0"/>
                <a:hlinkClick r:id="rId2"/>
              </a:rPr>
              <a:t>https://www.freecodecamp.org/learn/responsive-web-design/#applied-accessibility</a:t>
            </a:r>
            <a:r>
              <a:rPr lang="tr-TR" dirty="0">
                <a:latin typeface="Segoe UI" panose="020B0502040204020203" pitchFamily="34" charset="0"/>
                <a:cs typeface="Segoe UI" panose="020B0502040204020203" pitchFamily="34" charset="0"/>
              </a:rPr>
              <a:t>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512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{ACF54D59-E8E4-490D-AC6A-D3218DA34627}tf10001108_win32</Template>
  <TotalTime>89</TotalTime>
  <Words>761</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Wingdings</vt:lpstr>
      <vt:lpstr>WelcomeDoc</vt:lpstr>
      <vt:lpstr>#100DaysOfCode Challenge and Umbraco V9</vt:lpstr>
      <vt:lpstr>Who am I?</vt:lpstr>
      <vt:lpstr>What is #100DaysOfCode challenge?</vt:lpstr>
      <vt:lpstr>How has this challenge helped me with Umbraco v9?</vt:lpstr>
      <vt:lpstr>Architecting a new Umbraco v9 solution</vt:lpstr>
      <vt:lpstr>Architecting a new Umbraco v9 solution</vt:lpstr>
      <vt:lpstr>Architecting a new Umbraco v9 solution</vt:lpstr>
      <vt:lpstr>Architecting a new Umbraco v9 solution</vt:lpstr>
      <vt:lpstr>Architecting a new Umbraco v9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Nurhak Kaya</dc:creator>
  <cp:keywords/>
  <cp:lastModifiedBy>Nurhak Kaya</cp:lastModifiedBy>
  <cp:revision>8</cp:revision>
  <dcterms:created xsi:type="dcterms:W3CDTF">2021-10-15T12:46:04Z</dcterms:created>
  <dcterms:modified xsi:type="dcterms:W3CDTF">2021-10-19T17:51:16Z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