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58" r:id="rId7"/>
    <p:sldId id="259" r:id="rId8"/>
    <p:sldId id="277" r:id="rId9"/>
    <p:sldId id="278" r:id="rId10"/>
    <p:sldId id="279" r:id="rId11"/>
    <p:sldId id="280" r:id="rId12"/>
    <p:sldId id="282" r:id="rId13"/>
    <p:sldId id="281"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BD771-FDE6-454D-949A-91B31103AB55}" v="39" dt="2023-01-17T17:33:23.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p:normalViewPr>
  <p:slideViewPr>
    <p:cSldViewPr snapToGrid="0">
      <p:cViewPr varScale="1">
        <p:scale>
          <a:sx n="96" d="100"/>
          <a:sy n="96" d="100"/>
        </p:scale>
        <p:origin x="86" y="13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ur.umbraco.com/forum/core/general/74365-remove-audit-trail-and-version-history#comment-311613"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proworks.com/blog/archive/how-to-upgrade-umbraco-version-7-to-version-8" TargetMode="External"/><Relationship Id="rId2" Type="http://schemas.openxmlformats.org/officeDocument/2006/relationships/hyperlink" Target="https://our.umbraco.com/packages/developer-tools/pre-migration-health-checks/" TargetMode="External"/><Relationship Id="rId1" Type="http://schemas.openxmlformats.org/officeDocument/2006/relationships/slideLayout" Target="../slideLayouts/slideLayout11.xml"/><Relationship Id="rId6" Type="http://schemas.openxmlformats.org/officeDocument/2006/relationships/hyperlink" Target="https://docs.enterspeed.com/integrations" TargetMode="External"/><Relationship Id="rId5" Type="http://schemas.openxmlformats.org/officeDocument/2006/relationships/hyperlink" Target="https://www.youtube.com/watch?v=D_8tWRNTwwg" TargetMode="External"/><Relationship Id="rId4" Type="http://schemas.openxmlformats.org/officeDocument/2006/relationships/hyperlink" Target="https://github.com/Jumoo/uSyncMigration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nuget.org/packages/ProWorks.Umbraco8.Migrations"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skrift.io/issues/how-i-upgraded-my-umbraco-v7-project-to-umbraco-v11/" TargetMode="External"/><Relationship Id="rId2" Type="http://schemas.openxmlformats.org/officeDocument/2006/relationships/hyperlink" Target="https://umbraco.com/products/knowledge-center/versioning-and-release-cadence/"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nurhak-kaya-53825051/" TargetMode="External"/><Relationship Id="rId7" Type="http://schemas.openxmlformats.org/officeDocument/2006/relationships/image" Target="../media/image16.png"/><Relationship Id="rId2" Type="http://schemas.openxmlformats.org/officeDocument/2006/relationships/hyperlink" Target="https://twitter.com/nurhakkaya14" TargetMode="Externa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NurhakKay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br>
              <a:rPr lang="en-US" b="0" i="0" dirty="0">
                <a:solidFill>
                  <a:srgbClr val="241B3C"/>
                </a:solidFill>
                <a:effectLst/>
                <a:latin typeface="Sans-Bold"/>
              </a:rPr>
            </a:br>
            <a:r>
              <a:rPr lang="tr-TR" sz="5400" dirty="0"/>
              <a:t>Ultimate Guide to Upgrade your Umbraco v7 and v8 Projects to v11</a:t>
            </a:r>
            <a:endParaRPr lang="en-US" sz="5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tr-TR" dirty="0"/>
              <a:t>Nurhak Kaya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There is no direct upgrade path from v7 to v8, but content migration is possible</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2"/>
            <a:ext cx="6641979" cy="4104256"/>
          </a:xfrm>
        </p:spPr>
        <p:txBody>
          <a:bodyPr vert="horz" lIns="91440" tIns="45720" rIns="91440" bIns="45720" rtlCol="0" anchor="t">
            <a:normAutofit lnSpcReduction="10000"/>
          </a:bodyPr>
          <a:lstStyle/>
          <a:p>
            <a:r>
              <a:rPr lang="tr-TR" dirty="0"/>
              <a:t>If you have a lot of custom code, it could be better to spin up a new Umbraco v11 website, create your Umbraco objects and then write some scripts to do your content migration. </a:t>
            </a:r>
          </a:p>
          <a:p>
            <a:endParaRPr lang="tr-TR" dirty="0"/>
          </a:p>
          <a:p>
            <a:r>
              <a:rPr lang="tr-TR" dirty="0"/>
              <a:t>Another approach could be using some 3rd party sofware, so that you could push all your existing content changes into there and then get your content directly from this software for your v11 website (after doing some data transformations).</a:t>
            </a:r>
          </a:p>
          <a:p>
            <a:endParaRPr lang="tr-TR" dirty="0"/>
          </a:p>
          <a:p>
            <a:r>
              <a:rPr lang="tr-TR" dirty="0"/>
              <a:t>Final approach is to spin up new Umbraco websites, migrate the content and migrate the custom code. This is what I will continue to talk about.</a:t>
            </a:r>
          </a:p>
          <a:p>
            <a:endParaRPr lang="tr-TR"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5" name="Picture 4">
            <a:extLst>
              <a:ext uri="{FF2B5EF4-FFF2-40B4-BE49-F238E27FC236}">
                <a16:creationId xmlns:a16="http://schemas.microsoft.com/office/drawing/2014/main" id="{7B2B37F4-2B9E-84D0-A742-BE75CAA2B60D}"/>
              </a:ext>
            </a:extLst>
          </p:cNvPr>
          <p:cNvPicPr>
            <a:picLocks noChangeAspect="1"/>
          </p:cNvPicPr>
          <p:nvPr/>
        </p:nvPicPr>
        <p:blipFill>
          <a:blip r:embed="rId2"/>
          <a:stretch>
            <a:fillRect/>
          </a:stretch>
        </p:blipFill>
        <p:spPr>
          <a:xfrm>
            <a:off x="7912764" y="2369638"/>
            <a:ext cx="4279236" cy="2525451"/>
          </a:xfrm>
          <a:prstGeom prst="rect">
            <a:avLst/>
          </a:prstGeom>
        </p:spPr>
      </p:pic>
    </p:spTree>
    <p:extLst>
      <p:ext uri="{BB962C8B-B14F-4D97-AF65-F5344CB8AC3E}">
        <p14:creationId xmlns:p14="http://schemas.microsoft.com/office/powerpoint/2010/main" val="28545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84614" y="1949946"/>
            <a:ext cx="6245912" cy="2387600"/>
          </a:xfrm>
        </p:spPr>
        <p:txBody>
          <a:bodyPr/>
          <a:lstStyle/>
          <a:p>
            <a:r>
              <a:rPr lang="tr-TR" dirty="0"/>
              <a:t>12 upgrade steps</a:t>
            </a:r>
            <a:endParaRPr lang="en-US" dirty="0"/>
          </a:p>
        </p:txBody>
      </p:sp>
    </p:spTree>
    <p:extLst>
      <p:ext uri="{BB962C8B-B14F-4D97-AF65-F5344CB8AC3E}">
        <p14:creationId xmlns:p14="http://schemas.microsoft.com/office/powerpoint/2010/main" val="101717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1–Create back-ups!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2"/>
            <a:ext cx="6641979" cy="4104256"/>
          </a:xfrm>
        </p:spPr>
        <p:txBody>
          <a:bodyPr vert="horz" lIns="91440" tIns="45720" rIns="91440" bIns="45720" rtlCol="0" anchor="t">
            <a:normAutofit/>
          </a:bodyPr>
          <a:lstStyle/>
          <a:p>
            <a:r>
              <a:rPr lang="tr-TR" dirty="0"/>
              <a:t>It is always a good habit to create backups for your source code and database before and after each step. This is big and things can always go wrong!</a:t>
            </a:r>
          </a:p>
          <a:p>
            <a:endParaRPr lang="tr-TR"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6" name="Picture 5">
            <a:extLst>
              <a:ext uri="{FF2B5EF4-FFF2-40B4-BE49-F238E27FC236}">
                <a16:creationId xmlns:a16="http://schemas.microsoft.com/office/drawing/2014/main" id="{F56B7B0B-CA29-29F0-3DEF-54F4DE3A0EFD}"/>
              </a:ext>
            </a:extLst>
          </p:cNvPr>
          <p:cNvPicPr>
            <a:picLocks noChangeAspect="1"/>
          </p:cNvPicPr>
          <p:nvPr/>
        </p:nvPicPr>
        <p:blipFill>
          <a:blip r:embed="rId2"/>
          <a:stretch>
            <a:fillRect/>
          </a:stretch>
        </p:blipFill>
        <p:spPr>
          <a:xfrm>
            <a:off x="2646826" y="2989156"/>
            <a:ext cx="3683307" cy="2839472"/>
          </a:xfrm>
          <a:prstGeom prst="rect">
            <a:avLst/>
          </a:prstGeom>
        </p:spPr>
      </p:pic>
    </p:spTree>
    <p:extLst>
      <p:ext uri="{BB962C8B-B14F-4D97-AF65-F5344CB8AC3E}">
        <p14:creationId xmlns:p14="http://schemas.microsoft.com/office/powerpoint/2010/main" val="86417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2–Make sure your v7 version is min v7.14.0</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2"/>
            <a:ext cx="6666693" cy="4104256"/>
          </a:xfrm>
        </p:spPr>
        <p:txBody>
          <a:bodyPr vert="horz" lIns="91440" tIns="45720" rIns="91440" bIns="45720" rtlCol="0" anchor="t">
            <a:normAutofit/>
          </a:bodyPr>
          <a:lstStyle/>
          <a:p>
            <a:r>
              <a:rPr lang="tr-TR" dirty="0"/>
              <a:t>If not, then upgrade your v7 project to min v7.14.0.</a:t>
            </a:r>
          </a:p>
          <a:p>
            <a:endParaRPr lang="tr-TR" dirty="0"/>
          </a:p>
          <a:p>
            <a:r>
              <a:rPr lang="tr-TR" dirty="0"/>
              <a:t>It is best to upgrade your v7 project to the latest version of v7.</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28811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3–Clean up all the things that you won’t need</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2"/>
            <a:ext cx="4668796" cy="4141326"/>
          </a:xfrm>
        </p:spPr>
        <p:txBody>
          <a:bodyPr vert="horz" lIns="91440" tIns="45720" rIns="91440" bIns="45720" rtlCol="0" anchor="t">
            <a:normAutofit/>
          </a:bodyPr>
          <a:lstStyle/>
          <a:p>
            <a:r>
              <a:rPr lang="tr-TR" dirty="0"/>
              <a:t>If you don’t need some of your data, then delete it.</a:t>
            </a:r>
          </a:p>
          <a:p>
            <a:endParaRPr lang="tr-TR" dirty="0"/>
          </a:p>
          <a:p>
            <a:r>
              <a:rPr lang="tr-TR" dirty="0"/>
              <a:t>Empty your Umbraco project’s recycle bin.</a:t>
            </a:r>
          </a:p>
          <a:p>
            <a:endParaRPr lang="tr-TR" dirty="0"/>
          </a:p>
          <a:p>
            <a:r>
              <a:rPr lang="tr-TR" dirty="0"/>
              <a:t>Clean up your database version history. You can use the UnVersion package or run </a:t>
            </a:r>
            <a:r>
              <a:rPr lang="tr-TR" dirty="0">
                <a:hlinkClick r:id="rId2"/>
              </a:rPr>
              <a:t>your own SQL script </a:t>
            </a:r>
            <a:r>
              <a:rPr lang="tr-TR" dirty="0"/>
              <a:t>to do this.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C03BBD63-D0FC-8AC3-1950-D8686DC787EA}"/>
              </a:ext>
            </a:extLst>
          </p:cNvPr>
          <p:cNvPicPr>
            <a:picLocks noChangeAspect="1"/>
          </p:cNvPicPr>
          <p:nvPr/>
        </p:nvPicPr>
        <p:blipFill>
          <a:blip r:embed="rId3"/>
          <a:stretch>
            <a:fillRect/>
          </a:stretch>
        </p:blipFill>
        <p:spPr>
          <a:xfrm>
            <a:off x="5641363" y="2252094"/>
            <a:ext cx="6550637" cy="2665038"/>
          </a:xfrm>
          <a:prstGeom prst="rect">
            <a:avLst/>
          </a:prstGeom>
        </p:spPr>
      </p:pic>
    </p:spTree>
    <p:extLst>
      <p:ext uri="{BB962C8B-B14F-4D97-AF65-F5344CB8AC3E}">
        <p14:creationId xmlns:p14="http://schemas.microsoft.com/office/powerpoint/2010/main" val="227894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4–Run pre-migration health checks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1"/>
            <a:ext cx="10917417" cy="4252537"/>
          </a:xfrm>
        </p:spPr>
        <p:txBody>
          <a:bodyPr vert="horz" lIns="91440" tIns="45720" rIns="91440" bIns="45720" rtlCol="0" anchor="t">
            <a:normAutofit/>
          </a:bodyPr>
          <a:lstStyle/>
          <a:p>
            <a:r>
              <a:rPr lang="tr-TR" dirty="0"/>
              <a:t>Use the </a:t>
            </a:r>
            <a:r>
              <a:rPr lang="tr-TR" dirty="0">
                <a:hlinkClick r:id="rId2"/>
              </a:rPr>
              <a:t>Pre-migration health checks</a:t>
            </a:r>
            <a:r>
              <a:rPr lang="tr-TR" dirty="0"/>
              <a:t> package for this.</a:t>
            </a:r>
          </a:p>
          <a:p>
            <a:endParaRPr lang="tr-TR" dirty="0"/>
          </a:p>
          <a:p>
            <a:r>
              <a:rPr lang="tr-TR" dirty="0"/>
              <a:t>This package will help you idendify some problems which may prevent the database from being migrated to v8. If there are any problems, fix them before jumping to the next step.</a:t>
            </a:r>
          </a:p>
          <a:p>
            <a:endParaRPr lang="tr-TR" dirty="0"/>
          </a:p>
          <a:p>
            <a:r>
              <a:rPr lang="tr-TR" dirty="0"/>
              <a:t>At this point, look at </a:t>
            </a:r>
            <a:r>
              <a:rPr lang="tr-TR" dirty="0">
                <a:hlinkClick r:id="rId3"/>
              </a:rPr>
              <a:t>this great blogpost </a:t>
            </a:r>
            <a:r>
              <a:rPr lang="tr-TR" dirty="0"/>
              <a:t>by ProWorks so that you won’t miss the important details about Umbraco version thresholds. </a:t>
            </a:r>
          </a:p>
          <a:p>
            <a:endParaRPr lang="tr-TR" dirty="0"/>
          </a:p>
          <a:p>
            <a:r>
              <a:rPr lang="tr-TR" dirty="0"/>
              <a:t>Also, take a look at the new </a:t>
            </a:r>
            <a:r>
              <a:rPr lang="tr-TR" dirty="0">
                <a:hlinkClick r:id="rId4"/>
              </a:rPr>
              <a:t>uSync Migrations tool </a:t>
            </a:r>
            <a:r>
              <a:rPr lang="tr-TR" dirty="0"/>
              <a:t>as well as some other approaches, like </a:t>
            </a:r>
            <a:r>
              <a:rPr lang="tr-TR" dirty="0">
                <a:hlinkClick r:id="rId5"/>
              </a:rPr>
              <a:t>Moriyama’s approach </a:t>
            </a:r>
            <a:r>
              <a:rPr lang="tr-TR" dirty="0"/>
              <a:t>or </a:t>
            </a:r>
            <a:r>
              <a:rPr lang="tr-TR" dirty="0">
                <a:hlinkClick r:id="rId6"/>
              </a:rPr>
              <a:t>Enterspeed’s integration apps</a:t>
            </a:r>
            <a:r>
              <a:rPr lang="tr-TR" dirty="0"/>
              <a:t>. </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0267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4–Run pre-migration health checks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1"/>
            <a:ext cx="10917417" cy="4252537"/>
          </a:xfrm>
        </p:spPr>
        <p:txBody>
          <a:bodyPr vert="horz" lIns="91440" tIns="45720" rIns="91440" bIns="45720" rtlCol="0" anchor="t">
            <a:normAutofit/>
          </a:bodyPr>
          <a:lstStyle/>
          <a:p>
            <a:r>
              <a:rPr lang="tr-TR" dirty="0"/>
              <a:t>You can use the Package section in Umbraco backoffice to manually install the Pre-migration health checks package using its zip file.</a:t>
            </a:r>
          </a:p>
          <a:p>
            <a:r>
              <a:rPr lang="tr-TR" dirty="0"/>
              <a:t> </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5" name="Picture 4">
            <a:extLst>
              <a:ext uri="{FF2B5EF4-FFF2-40B4-BE49-F238E27FC236}">
                <a16:creationId xmlns:a16="http://schemas.microsoft.com/office/drawing/2014/main" id="{286EF46B-652A-A151-975E-3B248BAF712E}"/>
              </a:ext>
            </a:extLst>
          </p:cNvPr>
          <p:cNvPicPr>
            <a:picLocks noChangeAspect="1"/>
          </p:cNvPicPr>
          <p:nvPr/>
        </p:nvPicPr>
        <p:blipFill>
          <a:blip r:embed="rId2"/>
          <a:stretch>
            <a:fillRect/>
          </a:stretch>
        </p:blipFill>
        <p:spPr>
          <a:xfrm>
            <a:off x="506627" y="2695866"/>
            <a:ext cx="5880029" cy="2654610"/>
          </a:xfrm>
          <a:prstGeom prst="rect">
            <a:avLst/>
          </a:prstGeom>
        </p:spPr>
      </p:pic>
      <p:pic>
        <p:nvPicPr>
          <p:cNvPr id="10" name="Picture 9">
            <a:extLst>
              <a:ext uri="{FF2B5EF4-FFF2-40B4-BE49-F238E27FC236}">
                <a16:creationId xmlns:a16="http://schemas.microsoft.com/office/drawing/2014/main" id="{546EBAFA-24F1-82EE-5DA3-92454FBD628D}"/>
              </a:ext>
            </a:extLst>
          </p:cNvPr>
          <p:cNvPicPr>
            <a:picLocks noChangeAspect="1"/>
          </p:cNvPicPr>
          <p:nvPr/>
        </p:nvPicPr>
        <p:blipFill>
          <a:blip r:embed="rId3"/>
          <a:stretch>
            <a:fillRect/>
          </a:stretch>
        </p:blipFill>
        <p:spPr>
          <a:xfrm>
            <a:off x="5179371" y="3246438"/>
            <a:ext cx="6905538" cy="3109912"/>
          </a:xfrm>
          <a:prstGeom prst="rect">
            <a:avLst/>
          </a:prstGeom>
        </p:spPr>
      </p:pic>
    </p:spTree>
    <p:extLst>
      <p:ext uri="{BB962C8B-B14F-4D97-AF65-F5344CB8AC3E}">
        <p14:creationId xmlns:p14="http://schemas.microsoft.com/office/powerpoint/2010/main" val="275889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5–Spin up a new v8.5.5 website</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1"/>
            <a:ext cx="5468086" cy="3733553"/>
          </a:xfrm>
        </p:spPr>
        <p:txBody>
          <a:bodyPr vert="horz" lIns="91440" tIns="45720" rIns="91440" bIns="45720" rtlCol="0" anchor="t">
            <a:normAutofit/>
          </a:bodyPr>
          <a:lstStyle/>
          <a:p>
            <a:r>
              <a:rPr lang="tr-TR" dirty="0"/>
              <a:t>It is important to sping up a new v8.5.5 website first as v8.6 has some migration changes that break the v7 to v8 migration. </a:t>
            </a:r>
          </a:p>
          <a:p>
            <a:endParaRPr lang="tr-TR" dirty="0"/>
          </a:p>
          <a:p>
            <a:r>
              <a:rPr lang="tr-TR" dirty="0"/>
              <a:t>You can try to go for a higher v8 version using </a:t>
            </a:r>
            <a:r>
              <a:rPr lang="tr-TR" dirty="0">
                <a:hlinkClick r:id="rId2"/>
              </a:rPr>
              <a:t>ProWorks.Umbraco8.Migrations </a:t>
            </a:r>
            <a:r>
              <a:rPr lang="tr-TR" dirty="0"/>
              <a:t>package. In any case, make sure that you can login to Umbraco backoffice and do not create any Umbraco objects, yet.</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5" name="Picture 4">
            <a:extLst>
              <a:ext uri="{FF2B5EF4-FFF2-40B4-BE49-F238E27FC236}">
                <a16:creationId xmlns:a16="http://schemas.microsoft.com/office/drawing/2014/main" id="{D16A069A-7334-3A74-3F4E-C2378A2C956E}"/>
              </a:ext>
            </a:extLst>
          </p:cNvPr>
          <p:cNvPicPr>
            <a:picLocks noChangeAspect="1"/>
          </p:cNvPicPr>
          <p:nvPr/>
        </p:nvPicPr>
        <p:blipFill>
          <a:blip r:embed="rId3"/>
          <a:stretch>
            <a:fillRect/>
          </a:stretch>
        </p:blipFill>
        <p:spPr>
          <a:xfrm>
            <a:off x="6872418" y="1894743"/>
            <a:ext cx="5144212" cy="4529777"/>
          </a:xfrm>
          <a:prstGeom prst="rect">
            <a:avLst/>
          </a:prstGeom>
        </p:spPr>
      </p:pic>
    </p:spTree>
    <p:extLst>
      <p:ext uri="{BB962C8B-B14F-4D97-AF65-F5344CB8AC3E}">
        <p14:creationId xmlns:p14="http://schemas.microsoft.com/office/powerpoint/2010/main" val="391694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6–Update the v8 web.config file for the connection string and Umbraco version number</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1"/>
            <a:ext cx="10917417" cy="4252537"/>
          </a:xfrm>
        </p:spPr>
        <p:txBody>
          <a:bodyPr vert="horz" lIns="91440" tIns="45720" rIns="91440" bIns="45720" rtlCol="0" anchor="t">
            <a:normAutofit/>
          </a:bodyPr>
          <a:lstStyle/>
          <a:p>
            <a:r>
              <a:rPr lang="tr-TR" dirty="0"/>
              <a:t>Replace your v8 website’s connection string with the v7 connection string. Also, update the Umbraco version from 8.5.5 to your v7 website’s version number.</a:t>
            </a:r>
          </a:p>
          <a:p>
            <a:endParaRPr lang="tr-TR" dirty="0"/>
          </a:p>
          <a:p>
            <a:r>
              <a:rPr lang="tr-TR" dirty="0"/>
              <a:t>Umbraco.Core.ConfigurationStatus is where you’ll find your Umbraco version number. </a:t>
            </a:r>
          </a:p>
          <a:p>
            <a:endParaRPr lang="tr-TR" dirty="0"/>
          </a:p>
          <a:p>
            <a:r>
              <a:rPr lang="tr-TR" dirty="0"/>
              <a:t>These changes will trigger the content migration when you run your v8 project.</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23831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7–Build and run the v8 project and complete the database upgrade as well as the content migration</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1962911"/>
            <a:ext cx="10917417" cy="4252537"/>
          </a:xfrm>
        </p:spPr>
        <p:txBody>
          <a:bodyPr vert="horz" lIns="91440" tIns="45720" rIns="91440" bIns="45720" rtlCol="0" anchor="t">
            <a:normAutofit/>
          </a:bodyPr>
          <a:lstStyle/>
          <a:p>
            <a:r>
              <a:rPr lang="tr-TR" dirty="0"/>
              <a:t>It is time to build and run your project. I recommend running it without debugging.</a:t>
            </a:r>
          </a:p>
          <a:p>
            <a:endParaRPr lang="tr-TR" dirty="0"/>
          </a:p>
          <a:p>
            <a:r>
              <a:rPr lang="tr-TR" dirty="0"/>
              <a:t>After running your project, you should see the Umbraco installer screen which should upgrade your database and files. This should also do the content migration.</a:t>
            </a:r>
          </a:p>
          <a:p>
            <a:endParaRPr lang="tr-TR" dirty="0"/>
          </a:p>
          <a:p>
            <a:r>
              <a:rPr lang="tr-TR" dirty="0"/>
              <a:t>Depending on the complexity of your project, you might see some problems. There are quite a few answers on Umbraco Forum and StackOverflow, hopefully, some answers would help you.</a:t>
            </a:r>
          </a:p>
          <a:p>
            <a:endParaRPr lang="tr-TR" dirty="0"/>
          </a:p>
          <a:p>
            <a:r>
              <a:rPr lang="tr-TR" dirty="0"/>
              <a:t>If all has been good, then you should be able to login to your new v8 website’s Umbraco backoffice. If you end up seeing more and more problems, you might want to consider a different approach for your upgrade.</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20546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tr-TR" dirty="0"/>
              <a:t>Is it time for Umbraco upgrades?</a:t>
            </a:r>
            <a:endParaRPr lang="en-US" dirty="0"/>
          </a:p>
          <a:p>
            <a:r>
              <a:rPr lang="tr-TR" dirty="0"/>
              <a:t>What upgrade options are there?</a:t>
            </a:r>
            <a:endParaRPr lang="en-US" dirty="0"/>
          </a:p>
          <a:p>
            <a:r>
              <a:rPr lang="tr-TR" dirty="0"/>
              <a:t>Upgrade steps</a:t>
            </a:r>
            <a:endParaRPr lang="en-US" dirty="0"/>
          </a:p>
          <a:p>
            <a:r>
              <a:rPr lang="tr-TR" dirty="0"/>
              <a:t>Final notes and future Umbraco upgrades</a:t>
            </a:r>
          </a:p>
          <a:p>
            <a:r>
              <a:rPr lang="tr-TR" dirty="0"/>
              <a:t>Q&amp;A</a:t>
            </a:r>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3347499" y="6356350"/>
            <a:ext cx="4805901" cy="365125"/>
          </a:xfrm>
        </p:spPr>
        <p:txBody>
          <a:bodyPr/>
          <a:lstStyle/>
          <a:p>
            <a:r>
              <a:rPr lang="tr-TR" sz="1200" dirty="0"/>
              <a:t>Ultimate Guide to Upgrade your Umbraco v7 and v8 Projects to v11</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8–Upgrade your v8.5.5 project to the latest version of v8</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56728"/>
            <a:ext cx="6073568" cy="3658720"/>
          </a:xfrm>
        </p:spPr>
        <p:txBody>
          <a:bodyPr vert="horz" lIns="91440" tIns="45720" rIns="91440" bIns="45720" rtlCol="0" anchor="t">
            <a:normAutofit/>
          </a:bodyPr>
          <a:lstStyle/>
          <a:p>
            <a:r>
              <a:rPr lang="tr-TR" dirty="0"/>
              <a:t>If you have reached this point, then you should make yourself a nice cup of cofee (or something stronger) and enjoy it because you have just completed the trickiest bit of your upgrade. </a:t>
            </a:r>
          </a:p>
          <a:p>
            <a:endParaRPr lang="tr-TR" dirty="0"/>
          </a:p>
          <a:p>
            <a:r>
              <a:rPr lang="tr-TR" dirty="0"/>
              <a:t>Upgrade your v8 project to the latest version of v8 and get ready to move your project to .NET 6 and v10!</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pic>
        <p:nvPicPr>
          <p:cNvPr id="5" name="Picture 4">
            <a:extLst>
              <a:ext uri="{FF2B5EF4-FFF2-40B4-BE49-F238E27FC236}">
                <a16:creationId xmlns:a16="http://schemas.microsoft.com/office/drawing/2014/main" id="{007D6BB4-5547-CB22-7B04-9D00B0B9533E}"/>
              </a:ext>
            </a:extLst>
          </p:cNvPr>
          <p:cNvPicPr>
            <a:picLocks noChangeAspect="1"/>
          </p:cNvPicPr>
          <p:nvPr/>
        </p:nvPicPr>
        <p:blipFill>
          <a:blip r:embed="rId2"/>
          <a:stretch>
            <a:fillRect/>
          </a:stretch>
        </p:blipFill>
        <p:spPr>
          <a:xfrm>
            <a:off x="4433056" y="3429000"/>
            <a:ext cx="723963" cy="281964"/>
          </a:xfrm>
          <a:prstGeom prst="rect">
            <a:avLst/>
          </a:prstGeom>
        </p:spPr>
      </p:pic>
      <p:pic>
        <p:nvPicPr>
          <p:cNvPr id="10" name="Picture 9">
            <a:extLst>
              <a:ext uri="{FF2B5EF4-FFF2-40B4-BE49-F238E27FC236}">
                <a16:creationId xmlns:a16="http://schemas.microsoft.com/office/drawing/2014/main" id="{BB49F3F3-A3C7-DCB8-1411-811C2A6E1AC1}"/>
              </a:ext>
            </a:extLst>
          </p:cNvPr>
          <p:cNvPicPr>
            <a:picLocks noChangeAspect="1"/>
          </p:cNvPicPr>
          <p:nvPr/>
        </p:nvPicPr>
        <p:blipFill>
          <a:blip r:embed="rId3"/>
          <a:stretch>
            <a:fillRect/>
          </a:stretch>
        </p:blipFill>
        <p:spPr>
          <a:xfrm>
            <a:off x="7691250" y="1962912"/>
            <a:ext cx="4119749" cy="4275211"/>
          </a:xfrm>
          <a:prstGeom prst="rect">
            <a:avLst/>
          </a:prstGeom>
        </p:spPr>
      </p:pic>
    </p:spTree>
    <p:extLst>
      <p:ext uri="{BB962C8B-B14F-4D97-AF65-F5344CB8AC3E}">
        <p14:creationId xmlns:p14="http://schemas.microsoft.com/office/powerpoint/2010/main" val="31487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9–Spin up a new .NET 6 v10.0.1 Umbraco website</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556728"/>
            <a:ext cx="9755881" cy="2793748"/>
          </a:xfrm>
        </p:spPr>
        <p:txBody>
          <a:bodyPr vert="horz" lIns="91440" tIns="45720" rIns="91440" bIns="45720" rtlCol="0" anchor="t">
            <a:normAutofit/>
          </a:bodyPr>
          <a:lstStyle/>
          <a:p>
            <a:r>
              <a:rPr lang="tr-TR" dirty="0"/>
              <a:t>Spin up a new v10.0.1 website and complete your database installation without creating any Umbraco objects.</a:t>
            </a:r>
          </a:p>
          <a:p>
            <a:endParaRPr lang="tr-TR" dirty="0"/>
          </a:p>
          <a:p>
            <a:r>
              <a:rPr lang="tr-TR" dirty="0"/>
              <a:t>Make sure you can login to the Umbraco backoffice and check that things are good. </a:t>
            </a:r>
          </a:p>
          <a:p>
            <a:endParaRPr lang="tr-TR" dirty="0"/>
          </a:p>
          <a:p>
            <a:r>
              <a:rPr lang="tr-TR" dirty="0"/>
              <a:t>For step 9, you can potentially use the latest version of v10, but it is generally a good idea to be as close as possible to v9, hence this version.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69214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41405" y="284205"/>
            <a:ext cx="10670307" cy="1678707"/>
          </a:xfrm>
        </p:spPr>
        <p:txBody>
          <a:bodyPr/>
          <a:lstStyle/>
          <a:p>
            <a:r>
              <a:rPr lang="tr-TR" dirty="0"/>
              <a:t>Step 10–Update your appsettings.json file and start using the v8 connection string for your v10 project</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511652" y="2119860"/>
            <a:ext cx="11168695" cy="4079542"/>
          </a:xfrm>
        </p:spPr>
        <p:txBody>
          <a:bodyPr vert="horz" lIns="91440" tIns="45720" rIns="91440" bIns="45720" rtlCol="0" anchor="t">
            <a:normAutofit/>
          </a:bodyPr>
          <a:lstStyle/>
          <a:p>
            <a:r>
              <a:rPr lang="tr-TR" dirty="0"/>
              <a:t>There is no way to directly upgrade your v8 website to v10. This is due to v8 running on .NET Framework and v10 running on .NET 6, but you can once more migrate your content. </a:t>
            </a:r>
          </a:p>
          <a:p>
            <a:endParaRPr lang="tr-TR" dirty="0"/>
          </a:p>
          <a:p>
            <a:r>
              <a:rPr lang="tr-TR" dirty="0"/>
              <a:t>After updating the v10 project’s connection string to use the v8 project’s connection string, run your v10 project – this will trigger the database upgrade and the content migration.</a:t>
            </a:r>
          </a:p>
          <a:p>
            <a:endParaRPr lang="tr-TR" dirty="0"/>
          </a:p>
          <a:p>
            <a:r>
              <a:rPr lang="tr-TR" dirty="0"/>
              <a:t>As the v8 database schema is very similar to the v10 database schema, things should easily be upgraded and migrated at this point.</a:t>
            </a:r>
          </a:p>
          <a:p>
            <a:endParaRPr lang="tr-TR" dirty="0"/>
          </a:p>
          <a:p>
            <a:r>
              <a:rPr lang="tr-TR" dirty="0"/>
              <a:t>Once all is done, login to your v10 website’s Umbraco backoffice and check your content.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18218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11–Upgrade your v10.0.1 project to the latest version of v10 and then v11</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945070" y="1962912"/>
            <a:ext cx="3997633" cy="4227823"/>
          </a:xfrm>
        </p:spPr>
        <p:txBody>
          <a:bodyPr vert="horz" lIns="91440" tIns="45720" rIns="91440" bIns="45720" rtlCol="0" anchor="t">
            <a:normAutofit lnSpcReduction="10000"/>
          </a:bodyPr>
          <a:lstStyle/>
          <a:p>
            <a:r>
              <a:rPr lang="tr-TR" dirty="0"/>
              <a:t>It is time to upgrade your v10 project to the latest version of v10 using the Package Manager Console (or whatever you are using). </a:t>
            </a:r>
          </a:p>
          <a:p>
            <a:endParaRPr lang="tr-TR" dirty="0"/>
          </a:p>
          <a:p>
            <a:r>
              <a:rPr lang="tr-TR" dirty="0"/>
              <a:t>Once the v10 upgrade is complete, then upgrade your project to .NET 7 and the latest version of Umbraco v11.</a:t>
            </a:r>
          </a:p>
          <a:p>
            <a:endParaRPr lang="tr-TR" dirty="0"/>
          </a:p>
          <a:p>
            <a:r>
              <a:rPr lang="tr-TR" dirty="0"/>
              <a:t>Make sure that all is still good after your latest upgrade is complete.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pic>
        <p:nvPicPr>
          <p:cNvPr id="5" name="Picture 4">
            <a:extLst>
              <a:ext uri="{FF2B5EF4-FFF2-40B4-BE49-F238E27FC236}">
                <a16:creationId xmlns:a16="http://schemas.microsoft.com/office/drawing/2014/main" id="{DF037B20-C492-1B4B-796F-17D42C611FB2}"/>
              </a:ext>
            </a:extLst>
          </p:cNvPr>
          <p:cNvPicPr>
            <a:picLocks noChangeAspect="1"/>
          </p:cNvPicPr>
          <p:nvPr/>
        </p:nvPicPr>
        <p:blipFill>
          <a:blip r:embed="rId2"/>
          <a:stretch>
            <a:fillRect/>
          </a:stretch>
        </p:blipFill>
        <p:spPr>
          <a:xfrm>
            <a:off x="5215026" y="3055975"/>
            <a:ext cx="6976973" cy="2954214"/>
          </a:xfrm>
          <a:prstGeom prst="rect">
            <a:avLst/>
          </a:prstGeom>
        </p:spPr>
      </p:pic>
    </p:spTree>
    <p:extLst>
      <p:ext uri="{BB962C8B-B14F-4D97-AF65-F5344CB8AC3E}">
        <p14:creationId xmlns:p14="http://schemas.microsoft.com/office/powerpoint/2010/main" val="3083177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Step 12–Create your custom code</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556728"/>
            <a:ext cx="9755881" cy="2793748"/>
          </a:xfrm>
        </p:spPr>
        <p:txBody>
          <a:bodyPr vert="horz" lIns="91440" tIns="45720" rIns="91440" bIns="45720" rtlCol="0" anchor="t">
            <a:normAutofit/>
          </a:bodyPr>
          <a:lstStyle/>
          <a:p>
            <a:r>
              <a:rPr lang="tr-TR" dirty="0"/>
              <a:t>This is the final step of your upgrade. You can now create yoıur custom changes for your brand-new v11 website and create new Umbraco objects or update them or do other things that you might need to do like creating templates etc.</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pic>
        <p:nvPicPr>
          <p:cNvPr id="5" name="Picture 4">
            <a:extLst>
              <a:ext uri="{FF2B5EF4-FFF2-40B4-BE49-F238E27FC236}">
                <a16:creationId xmlns:a16="http://schemas.microsoft.com/office/drawing/2014/main" id="{61BFDC90-AC08-D40F-B415-3BF58B81B7A1}"/>
              </a:ext>
            </a:extLst>
          </p:cNvPr>
          <p:cNvPicPr>
            <a:picLocks noChangeAspect="1"/>
          </p:cNvPicPr>
          <p:nvPr/>
        </p:nvPicPr>
        <p:blipFill>
          <a:blip r:embed="rId2"/>
          <a:stretch>
            <a:fillRect/>
          </a:stretch>
        </p:blipFill>
        <p:spPr>
          <a:xfrm>
            <a:off x="3230671" y="3527804"/>
            <a:ext cx="4816257" cy="2949196"/>
          </a:xfrm>
          <a:prstGeom prst="rect">
            <a:avLst/>
          </a:prstGeom>
        </p:spPr>
      </p:pic>
    </p:spTree>
    <p:extLst>
      <p:ext uri="{BB962C8B-B14F-4D97-AF65-F5344CB8AC3E}">
        <p14:creationId xmlns:p14="http://schemas.microsoft.com/office/powerpoint/2010/main" val="1511765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84614" y="1949946"/>
            <a:ext cx="6245912" cy="2387600"/>
          </a:xfrm>
        </p:spPr>
        <p:txBody>
          <a:bodyPr/>
          <a:lstStyle/>
          <a:p>
            <a:r>
              <a:rPr lang="tr-TR" dirty="0"/>
              <a:t>Final notes and future Umbraco upgrades</a:t>
            </a:r>
            <a:endParaRPr lang="en-US" dirty="0"/>
          </a:p>
        </p:txBody>
      </p:sp>
    </p:spTree>
    <p:extLst>
      <p:ext uri="{BB962C8B-B14F-4D97-AF65-F5344CB8AC3E}">
        <p14:creationId xmlns:p14="http://schemas.microsoft.com/office/powerpoint/2010/main" val="876951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244220" cy="1581912"/>
          </a:xfrm>
        </p:spPr>
        <p:txBody>
          <a:bodyPr/>
          <a:lstStyle/>
          <a:p>
            <a:r>
              <a:rPr lang="tr-TR" dirty="0"/>
              <a:t>Final notes and future Umbraco upgrades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1"/>
            <a:ext cx="9857016" cy="4227824"/>
          </a:xfrm>
        </p:spPr>
        <p:txBody>
          <a:bodyPr vert="horz" lIns="91440" tIns="45720" rIns="91440" bIns="45720" rtlCol="0" anchor="t">
            <a:normAutofit lnSpcReduction="10000"/>
          </a:bodyPr>
          <a:lstStyle/>
          <a:p>
            <a:r>
              <a:rPr lang="tr-TR" dirty="0"/>
              <a:t>Change is inevitable and will continue to happen and it is important to adapt(and upgrade your projects) at the right time with the right tools.</a:t>
            </a:r>
          </a:p>
          <a:p>
            <a:endParaRPr lang="tr-TR" dirty="0"/>
          </a:p>
          <a:p>
            <a:r>
              <a:rPr lang="tr-TR" dirty="0"/>
              <a:t>Depending on the complexitiy of your projects, you might have some additional steps, and if you do, please remember to share your knowledge with the rest of the friendly Umbraco community.</a:t>
            </a:r>
          </a:p>
          <a:p>
            <a:endParaRPr lang="tr-TR" dirty="0"/>
          </a:p>
          <a:p>
            <a:r>
              <a:rPr lang="tr-TR" dirty="0"/>
              <a:t>With regards to the future Umbraco upgrades; Umbraco have started to release a new minor CMS version every 6 weeks and a new major version every 6 months. You should keep an eye on the </a:t>
            </a:r>
            <a:r>
              <a:rPr lang="tr-TR" dirty="0">
                <a:hlinkClick r:id="rId2"/>
              </a:rPr>
              <a:t>Umbraco release schedule </a:t>
            </a:r>
            <a:r>
              <a:rPr lang="tr-TR" dirty="0"/>
              <a:t>and continuously do your Umbraco upgrades.</a:t>
            </a:r>
          </a:p>
          <a:p>
            <a:endParaRPr lang="tr-TR" dirty="0"/>
          </a:p>
          <a:p>
            <a:r>
              <a:rPr lang="tr-TR" dirty="0"/>
              <a:t>For more details, you can check my </a:t>
            </a:r>
            <a:r>
              <a:rPr lang="tr-TR" dirty="0">
                <a:hlinkClick r:id="rId3"/>
              </a:rPr>
              <a:t>skrift.io article. </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84605" y="6356350"/>
            <a:ext cx="4668795"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95776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3" y="1122363"/>
            <a:ext cx="9397533" cy="2306637"/>
          </a:xfrm>
        </p:spPr>
        <p:txBody>
          <a:bodyPr/>
          <a:lstStyle/>
          <a:p>
            <a:r>
              <a:rPr lang="en-US" dirty="0"/>
              <a:t>Thank you</a:t>
            </a:r>
            <a:r>
              <a:rPr lang="tr-TR" dirty="0"/>
              <a:t> for joining me today! </a:t>
            </a:r>
            <a:r>
              <a:rPr lang="tr-TR"/>
              <a:t>#h5yr </a:t>
            </a:r>
            <a:br>
              <a:rPr lang="tr-TR" dirty="0"/>
            </a:br>
            <a:r>
              <a:rPr lang="tr-TR" dirty="0"/>
              <a:t>Any questions?</a:t>
            </a:r>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9906738" cy="2247219"/>
          </a:xfrm>
        </p:spPr>
        <p:txBody>
          <a:bodyPr>
            <a:normAutofit/>
          </a:bodyPr>
          <a:lstStyle/>
          <a:p>
            <a:r>
              <a:rPr lang="tr-TR" dirty="0"/>
              <a:t>Nurhak Kaya</a:t>
            </a:r>
          </a:p>
          <a:p>
            <a:r>
              <a:rPr lang="tr-TR" dirty="0"/>
              <a:t>    :</a:t>
            </a:r>
            <a:r>
              <a:rPr lang="tr-TR" dirty="0">
                <a:hlinkClick r:id="rId2">
                  <a:extLst>
                    <a:ext uri="{A12FA001-AC4F-418D-AE19-62706E023703}">
                      <ahyp:hlinkClr xmlns:ahyp="http://schemas.microsoft.com/office/drawing/2018/hyperlinkcolor" val="tx"/>
                    </a:ext>
                  </a:extLst>
                </a:hlinkClick>
              </a:rPr>
              <a:t>https://twitter.com/nurhakkaya14</a:t>
            </a:r>
            <a:r>
              <a:rPr lang="tr-TR" dirty="0"/>
              <a:t> </a:t>
            </a:r>
          </a:p>
          <a:p>
            <a:r>
              <a:rPr lang="tr-TR" dirty="0"/>
              <a:t>    :</a:t>
            </a:r>
            <a:r>
              <a:rPr lang="tr-TR" dirty="0">
                <a:hlinkClick r:id="rId3">
                  <a:extLst>
                    <a:ext uri="{A12FA001-AC4F-418D-AE19-62706E023703}">
                      <ahyp:hlinkClr xmlns:ahyp="http://schemas.microsoft.com/office/drawing/2018/hyperlinkcolor" val="tx"/>
                    </a:ext>
                  </a:extLst>
                </a:hlinkClick>
              </a:rPr>
              <a:t>https://www.linkedin.com/in/nurhak-kaya-53825051/</a:t>
            </a:r>
            <a:r>
              <a:rPr lang="tr-TR" dirty="0"/>
              <a:t>  </a:t>
            </a:r>
          </a:p>
          <a:p>
            <a:r>
              <a:rPr lang="tr-TR" dirty="0"/>
              <a:t>     </a:t>
            </a:r>
            <a:r>
              <a:rPr lang="en-US" dirty="0">
                <a:hlinkClick r:id="rId4">
                  <a:extLst>
                    <a:ext uri="{A12FA001-AC4F-418D-AE19-62706E023703}">
                      <ahyp:hlinkClr xmlns:ahyp="http://schemas.microsoft.com/office/drawing/2018/hyperlinkcolor" val="tx"/>
                    </a:ext>
                  </a:extLst>
                </a:hlinkClick>
              </a:rPr>
              <a:t>https://github.com/NurhakKaya</a:t>
            </a:r>
            <a:r>
              <a:rPr lang="tr-TR" dirty="0"/>
              <a:t> </a:t>
            </a:r>
            <a:endParaRPr lang="en-US" dirty="0"/>
          </a:p>
        </p:txBody>
      </p:sp>
      <p:pic>
        <p:nvPicPr>
          <p:cNvPr id="5" name="Picture 4">
            <a:extLst>
              <a:ext uri="{FF2B5EF4-FFF2-40B4-BE49-F238E27FC236}">
                <a16:creationId xmlns:a16="http://schemas.microsoft.com/office/drawing/2014/main" id="{A66979B4-0E4A-045E-7DDD-C095DC88D789}"/>
              </a:ext>
            </a:extLst>
          </p:cNvPr>
          <p:cNvPicPr>
            <a:picLocks noChangeAspect="1"/>
          </p:cNvPicPr>
          <p:nvPr/>
        </p:nvPicPr>
        <p:blipFill>
          <a:blip r:embed="rId5"/>
          <a:stretch>
            <a:fillRect/>
          </a:stretch>
        </p:blipFill>
        <p:spPr>
          <a:xfrm>
            <a:off x="1243510" y="4095631"/>
            <a:ext cx="480101" cy="449619"/>
          </a:xfrm>
          <a:prstGeom prst="rect">
            <a:avLst/>
          </a:prstGeom>
        </p:spPr>
      </p:pic>
      <p:pic>
        <p:nvPicPr>
          <p:cNvPr id="7" name="Picture 6">
            <a:extLst>
              <a:ext uri="{FF2B5EF4-FFF2-40B4-BE49-F238E27FC236}">
                <a16:creationId xmlns:a16="http://schemas.microsoft.com/office/drawing/2014/main" id="{9AA3224D-8BAA-5BC8-2348-148E2669179D}"/>
              </a:ext>
            </a:extLst>
          </p:cNvPr>
          <p:cNvPicPr>
            <a:picLocks noChangeAspect="1"/>
          </p:cNvPicPr>
          <p:nvPr/>
        </p:nvPicPr>
        <p:blipFill>
          <a:blip r:embed="rId6"/>
          <a:stretch>
            <a:fillRect/>
          </a:stretch>
        </p:blipFill>
        <p:spPr>
          <a:xfrm>
            <a:off x="1159682" y="4545250"/>
            <a:ext cx="563929" cy="544877"/>
          </a:xfrm>
          <a:prstGeom prst="rect">
            <a:avLst/>
          </a:prstGeom>
        </p:spPr>
      </p:pic>
      <p:pic>
        <p:nvPicPr>
          <p:cNvPr id="9" name="Picture 8">
            <a:extLst>
              <a:ext uri="{FF2B5EF4-FFF2-40B4-BE49-F238E27FC236}">
                <a16:creationId xmlns:a16="http://schemas.microsoft.com/office/drawing/2014/main" id="{E421D58D-7076-A121-D7D2-020AA854CEAC}"/>
              </a:ext>
            </a:extLst>
          </p:cNvPr>
          <p:cNvPicPr>
            <a:picLocks noChangeAspect="1"/>
          </p:cNvPicPr>
          <p:nvPr/>
        </p:nvPicPr>
        <p:blipFill>
          <a:blip r:embed="rId7"/>
          <a:stretch>
            <a:fillRect/>
          </a:stretch>
        </p:blipFill>
        <p:spPr>
          <a:xfrm>
            <a:off x="1159682" y="5090127"/>
            <a:ext cx="558802" cy="516145"/>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53587"/>
            <a:ext cx="9779183" cy="3736064"/>
          </a:xfrm>
        </p:spPr>
        <p:txBody>
          <a:bodyPr vert="horz" lIns="91440" tIns="45720" rIns="91440" bIns="45720" rtlCol="0" anchor="t">
            <a:normAutofit fontScale="77500" lnSpcReduction="20000"/>
          </a:bodyPr>
          <a:lstStyle/>
          <a:p>
            <a:r>
              <a:rPr lang="tr-TR" dirty="0"/>
              <a:t>Hi! My name is Nurhak Kaya. </a:t>
            </a:r>
          </a:p>
          <a:p>
            <a:r>
              <a:rPr lang="tr-TR" dirty="0"/>
              <a:t>I’m a Technical Architect at Great State in Bristol, UK.</a:t>
            </a:r>
          </a:p>
          <a:p>
            <a:r>
              <a:rPr lang="tr-TR" dirty="0"/>
              <a:t>I’m an Umbraco Certified Master and an Umbraco MVP. I’m also a member of the Umbraco Community Team. </a:t>
            </a:r>
          </a:p>
          <a:p>
            <a:r>
              <a:rPr lang="tr-TR" dirty="0"/>
              <a:t>I’ve been working with Umbraco since 2014. I have had a chance to work with various versions of Umbraco (v4, v6, v7, v8, v9, v10 and v11). </a:t>
            </a:r>
          </a:p>
          <a:p>
            <a:r>
              <a:rPr lang="tr-TR" dirty="0"/>
              <a:t>I contribute to Umbraco CMS in multiple ways, e.g., blogs, answering questions on Umbraco forum or StackOverflow, organising events, attending events as a speaker, PRs etc.</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tr-TR" dirty="0"/>
              <a:t>Umbraco Community Day</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3522428" y="6356350"/>
            <a:ext cx="4630972" cy="365125"/>
          </a:xfrm>
        </p:spPr>
        <p:txBody>
          <a:bodyPr/>
          <a:lstStyle/>
          <a:p>
            <a:r>
              <a:rPr lang="tr-TR" sz="1200" dirty="0"/>
              <a:t>Ultimate Guide to Upgrade your Umbraco v7 and v8 Projects to v11</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84614" y="1949946"/>
            <a:ext cx="6245912" cy="2387600"/>
          </a:xfrm>
        </p:spPr>
        <p:txBody>
          <a:bodyPr/>
          <a:lstStyle/>
          <a:p>
            <a:r>
              <a:rPr lang="tr-TR" dirty="0"/>
              <a:t>Is it time for Umbraco upgrades?</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tr-TR" dirty="0"/>
              <a:t>Absolutely yes!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2"/>
            <a:ext cx="10378332" cy="4393438"/>
          </a:xfrm>
        </p:spPr>
        <p:txBody>
          <a:bodyPr vert="horz" lIns="91440" tIns="45720" rIns="91440" bIns="45720" rtlCol="0" anchor="t">
            <a:normAutofit fontScale="92500" lnSpcReduction="20000"/>
          </a:bodyPr>
          <a:lstStyle/>
          <a:p>
            <a:r>
              <a:rPr lang="tr-TR" dirty="0"/>
              <a:t>This is not an upgrade, but a fresh start!</a:t>
            </a:r>
          </a:p>
          <a:p>
            <a:endParaRPr lang="tr-TR" dirty="0"/>
          </a:p>
          <a:p>
            <a:r>
              <a:rPr lang="tr-TR" dirty="0"/>
              <a:t>v7 is fast approaching its End of Life in September 2023</a:t>
            </a:r>
          </a:p>
          <a:p>
            <a:endParaRPr lang="en-US" dirty="0"/>
          </a:p>
          <a:p>
            <a:r>
              <a:rPr lang="tr-TR" dirty="0"/>
              <a:t>v8 is entering its security-only phase in February 2024</a:t>
            </a:r>
          </a:p>
          <a:p>
            <a:endParaRPr lang="tr-TR" dirty="0"/>
          </a:p>
          <a:p>
            <a:r>
              <a:rPr lang="tr-TR" dirty="0"/>
              <a:t>No new features for v8</a:t>
            </a:r>
          </a:p>
          <a:p>
            <a:endParaRPr lang="tr-TR" dirty="0"/>
          </a:p>
          <a:p>
            <a:r>
              <a:rPr lang="tr-TR" dirty="0"/>
              <a:t>No more v8 releases after February 2025</a:t>
            </a:r>
          </a:p>
          <a:p>
            <a:endParaRPr lang="tr-TR" dirty="0"/>
          </a:p>
          <a:p>
            <a:r>
              <a:rPr lang="tr-TR" dirty="0"/>
              <a:t>v9 was released in September 2021</a:t>
            </a:r>
          </a:p>
          <a:p>
            <a:endParaRPr lang="tr-TR" dirty="0"/>
          </a:p>
          <a:p>
            <a:r>
              <a:rPr lang="tr-TR" dirty="0"/>
              <a:t>Latest version of Umbraco is v11.1.0 that is running on .NET 7</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96962" y="6356350"/>
            <a:ext cx="4656438"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13179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tr-TR" dirty="0"/>
              <a:t>Why was the .NET (Core) move so important?</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2"/>
            <a:ext cx="6147708" cy="3572255"/>
          </a:xfrm>
        </p:spPr>
        <p:txBody>
          <a:bodyPr vert="horz" lIns="91440" tIns="45720" rIns="91440" bIns="45720" rtlCol="0" anchor="t">
            <a:normAutofit/>
          </a:bodyPr>
          <a:lstStyle/>
          <a:p>
            <a:r>
              <a:rPr lang="tr-TR" dirty="0"/>
              <a:t>There were many reasons that one could say about moving a .NET Framework project to .NET (Core), but the most obvious reason was that Microsoft stopped working on the older technology of .NET Framework. </a:t>
            </a:r>
          </a:p>
          <a:p>
            <a:endParaRPr lang="tr-TR" dirty="0"/>
          </a:p>
          <a:p>
            <a:r>
              <a:rPr lang="tr-TR" dirty="0"/>
              <a:t>This meant that an Umbraco upgrade to .NET was absolutely necessary. </a:t>
            </a:r>
          </a:p>
          <a:p>
            <a:endParaRPr lang="tr-TR" dirty="0"/>
          </a:p>
          <a:p>
            <a:r>
              <a:rPr lang="tr-TR" dirty="0"/>
              <a:t>Umbraco HQ got together with the Umbraco Community to move the code base to .NET.</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509319" y="6356350"/>
            <a:ext cx="4644081"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5" name="Picture 4">
            <a:extLst>
              <a:ext uri="{FF2B5EF4-FFF2-40B4-BE49-F238E27FC236}">
                <a16:creationId xmlns:a16="http://schemas.microsoft.com/office/drawing/2014/main" id="{D593E1F1-A112-34DE-00DD-EB18AE272F5D}"/>
              </a:ext>
            </a:extLst>
          </p:cNvPr>
          <p:cNvPicPr>
            <a:picLocks noChangeAspect="1"/>
          </p:cNvPicPr>
          <p:nvPr/>
        </p:nvPicPr>
        <p:blipFill>
          <a:blip r:embed="rId2"/>
          <a:stretch>
            <a:fillRect/>
          </a:stretch>
        </p:blipFill>
        <p:spPr>
          <a:xfrm>
            <a:off x="7696073" y="2230881"/>
            <a:ext cx="4309464" cy="2396237"/>
          </a:xfrm>
          <a:prstGeom prst="rect">
            <a:avLst/>
          </a:prstGeom>
        </p:spPr>
      </p:pic>
    </p:spTree>
    <p:extLst>
      <p:ext uri="{BB962C8B-B14F-4D97-AF65-F5344CB8AC3E}">
        <p14:creationId xmlns:p14="http://schemas.microsoft.com/office/powerpoint/2010/main" val="286368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tr-TR" dirty="0"/>
              <a:t>What has changed from v7 to v8?</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2"/>
            <a:ext cx="4367676" cy="3791712"/>
          </a:xfrm>
        </p:spPr>
        <p:txBody>
          <a:bodyPr vert="horz" lIns="91440" tIns="45720" rIns="91440" bIns="45720" rtlCol="0" anchor="t">
            <a:normAutofit/>
          </a:bodyPr>
          <a:lstStyle/>
          <a:p>
            <a:r>
              <a:rPr lang="tr-TR" dirty="0"/>
              <a:t>A lot of old and legacy code was removed while new APIs and features were introduced.</a:t>
            </a:r>
          </a:p>
          <a:p>
            <a:endParaRPr lang="en-US" dirty="0"/>
          </a:p>
          <a:p>
            <a:r>
              <a:rPr lang="tr-TR" dirty="0"/>
              <a:t>This created a lot of breaking code changes between v7 and v8 which made upgrades from v7 to v8 practically imposible. </a:t>
            </a:r>
          </a:p>
          <a:p>
            <a:endParaRPr lang="tr-TR" dirty="0"/>
          </a:p>
          <a:p>
            <a:r>
              <a:rPr lang="tr-TR" dirty="0"/>
              <a:t>What was allowed was to migrate the content and media.</a:t>
            </a:r>
          </a:p>
          <a:p>
            <a:endParaRPr lang="tr-TR"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558746" y="6356350"/>
            <a:ext cx="4594654" cy="365125"/>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5" name="Picture 4">
            <a:extLst>
              <a:ext uri="{FF2B5EF4-FFF2-40B4-BE49-F238E27FC236}">
                <a16:creationId xmlns:a16="http://schemas.microsoft.com/office/drawing/2014/main" id="{AEDB29AF-672D-9290-2D7E-0CB8045F07BD}"/>
              </a:ext>
            </a:extLst>
          </p:cNvPr>
          <p:cNvPicPr>
            <a:picLocks noChangeAspect="1"/>
          </p:cNvPicPr>
          <p:nvPr/>
        </p:nvPicPr>
        <p:blipFill>
          <a:blip r:embed="rId2"/>
          <a:stretch>
            <a:fillRect/>
          </a:stretch>
        </p:blipFill>
        <p:spPr>
          <a:xfrm>
            <a:off x="5535168" y="2193778"/>
            <a:ext cx="6506080" cy="3329980"/>
          </a:xfrm>
          <a:prstGeom prst="rect">
            <a:avLst/>
          </a:prstGeom>
        </p:spPr>
      </p:pic>
    </p:spTree>
    <p:extLst>
      <p:ext uri="{BB962C8B-B14F-4D97-AF65-F5344CB8AC3E}">
        <p14:creationId xmlns:p14="http://schemas.microsoft.com/office/powerpoint/2010/main" val="357060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tr-TR" dirty="0"/>
              <a:t>What has changed from v8 to v9?</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962912"/>
            <a:ext cx="4367676" cy="3791712"/>
          </a:xfrm>
        </p:spPr>
        <p:txBody>
          <a:bodyPr vert="horz" lIns="91440" tIns="45720" rIns="91440" bIns="45720" rtlCol="0" anchor="t">
            <a:normAutofit fontScale="92500" lnSpcReduction="20000"/>
          </a:bodyPr>
          <a:lstStyle/>
          <a:p>
            <a:r>
              <a:rPr lang="tr-TR" dirty="0"/>
              <a:t>Briefly put, the main changes were to move the Umbraco codebase from .NET Framework to .NET, without introducing any new features.</a:t>
            </a:r>
          </a:p>
          <a:p>
            <a:endParaRPr lang="tr-TR" dirty="0"/>
          </a:p>
          <a:p>
            <a:r>
              <a:rPr lang="tr-TR" dirty="0"/>
              <a:t>Once the first v9 version was ready, then the new Umbraco and .NET features followed.</a:t>
            </a:r>
          </a:p>
          <a:p>
            <a:endParaRPr lang="tr-TR" dirty="0"/>
          </a:p>
          <a:p>
            <a:r>
              <a:rPr lang="tr-TR" dirty="0"/>
              <a:t>With the Umbraco .NET move complete, Umbraco CMS is now more future-proof and has much better performance as well as the support of latest security improvements and features of .NET.</a:t>
            </a:r>
          </a:p>
          <a:p>
            <a:endParaRPr lang="tr-TR"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tr-TR" dirty="0"/>
              <a:t>Umbraco Community Day</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3447535" y="6356350"/>
            <a:ext cx="4705865" cy="365126"/>
          </a:xfrm>
        </p:spPr>
        <p:txBody>
          <a:bodyPr/>
          <a:lstStyle/>
          <a:p>
            <a:r>
              <a:rPr lang="tr-TR" sz="1200" dirty="0"/>
              <a:t>Ultimate Guide to Upgrade your Umbraco v7 and v8 Projects to v11</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87C33448-B9B5-22C4-EF19-8B509C360EA5}"/>
              </a:ext>
            </a:extLst>
          </p:cNvPr>
          <p:cNvPicPr>
            <a:picLocks noChangeAspect="1"/>
          </p:cNvPicPr>
          <p:nvPr/>
        </p:nvPicPr>
        <p:blipFill>
          <a:blip r:embed="rId2"/>
          <a:stretch>
            <a:fillRect/>
          </a:stretch>
        </p:blipFill>
        <p:spPr>
          <a:xfrm>
            <a:off x="5535168" y="2673684"/>
            <a:ext cx="6228659" cy="2715544"/>
          </a:xfrm>
          <a:prstGeom prst="rect">
            <a:avLst/>
          </a:prstGeom>
        </p:spPr>
      </p:pic>
    </p:spTree>
    <p:extLst>
      <p:ext uri="{BB962C8B-B14F-4D97-AF65-F5344CB8AC3E}">
        <p14:creationId xmlns:p14="http://schemas.microsoft.com/office/powerpoint/2010/main" val="279149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84614" y="1949946"/>
            <a:ext cx="6245912" cy="2387600"/>
          </a:xfrm>
        </p:spPr>
        <p:txBody>
          <a:bodyPr/>
          <a:lstStyle/>
          <a:p>
            <a:r>
              <a:rPr lang="tr-TR" dirty="0"/>
              <a:t>What upgrade options are there?</a:t>
            </a:r>
            <a:endParaRPr lang="en-US" dirty="0"/>
          </a:p>
        </p:txBody>
      </p:sp>
    </p:spTree>
    <p:extLst>
      <p:ext uri="{BB962C8B-B14F-4D97-AF65-F5344CB8AC3E}">
        <p14:creationId xmlns:p14="http://schemas.microsoft.com/office/powerpoint/2010/main" val="296462099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ee46d27-14c6-4b22-b156-4b61e4c1053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9E218DA2FDDE4392470B67CD0BD9CA" ma:contentTypeVersion="11" ma:contentTypeDescription="Create a new document." ma:contentTypeScope="" ma:versionID="d87970a1d29c8fe36a1215681784bcd3">
  <xsd:schema xmlns:xsd="http://www.w3.org/2001/XMLSchema" xmlns:xs="http://www.w3.org/2001/XMLSchema" xmlns:p="http://schemas.microsoft.com/office/2006/metadata/properties" xmlns:ns3="65577ffb-df92-4f8f-ae28-377f85b89d9e" xmlns:ns4="bee46d27-14c6-4b22-b156-4b61e4c1053a" targetNamespace="http://schemas.microsoft.com/office/2006/metadata/properties" ma:root="true" ma:fieldsID="f6e2651688b4721b47970ee00fa9910d" ns3:_="" ns4:_="">
    <xsd:import namespace="65577ffb-df92-4f8f-ae28-377f85b89d9e"/>
    <xsd:import namespace="bee46d27-14c6-4b22-b156-4b61e4c105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77ffb-df92-4f8f-ae28-377f85b89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e46d27-14c6-4b22-b156-4b61e4c105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bee46d27-14c6-4b22-b156-4b61e4c1053a"/>
    <ds:schemaRef ds:uri="http://schemas.openxmlformats.org/package/2006/metadata/core-properties"/>
    <ds:schemaRef ds:uri="65577ffb-df92-4f8f-ae28-377f85b89d9e"/>
    <ds:schemaRef ds:uri="http://purl.org/dc/elements/1.1/"/>
  </ds:schemaRefs>
</ds:datastoreItem>
</file>

<file path=customXml/itemProps2.xml><?xml version="1.0" encoding="utf-8"?>
<ds:datastoreItem xmlns:ds="http://schemas.openxmlformats.org/officeDocument/2006/customXml" ds:itemID="{FE073F18-BCB9-41F1-80C6-20A485D76D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77ffb-df92-4f8f-ae28-377f85b89d9e"/>
    <ds:schemaRef ds:uri="bee46d27-14c6-4b22-b156-4b61e4c10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{5A85CF0F-C803-4810-9A24-60324CA995D4}tf45331398_win32</Template>
  <TotalTime>0</TotalTime>
  <Words>2068</Words>
  <Application>Microsoft Office PowerPoint</Application>
  <PresentationFormat>Widescreen</PresentationFormat>
  <Paragraphs>200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Sans-Bold</vt:lpstr>
      <vt:lpstr>Tenorite</vt:lpstr>
      <vt:lpstr>Office Theme</vt:lpstr>
      <vt:lpstr> Ultimate Guide to Upgrade your Umbraco v7 and v8 Projects to v11</vt:lpstr>
      <vt:lpstr>Agenda</vt:lpstr>
      <vt:lpstr>Introduction</vt:lpstr>
      <vt:lpstr>Is it time for Umbraco upgrades?</vt:lpstr>
      <vt:lpstr>Absolutely yes!</vt:lpstr>
      <vt:lpstr>Why was the .NET (Core) move so important?</vt:lpstr>
      <vt:lpstr>What has changed from v7 to v8?</vt:lpstr>
      <vt:lpstr>What has changed from v8 to v9?</vt:lpstr>
      <vt:lpstr>What upgrade options are there?</vt:lpstr>
      <vt:lpstr>There is no direct upgrade path from v7 to v8, but content migration is possible</vt:lpstr>
      <vt:lpstr>12 upgrade steps</vt:lpstr>
      <vt:lpstr>Step 1–Create back-ups!</vt:lpstr>
      <vt:lpstr>Step 2–Make sure your v7 version is min v7.14.0</vt:lpstr>
      <vt:lpstr>Step 3–Clean up all the things that you won’t need</vt:lpstr>
      <vt:lpstr>Step 4–Run pre-migration health checks</vt:lpstr>
      <vt:lpstr>Step 4–Run pre-migration health checks</vt:lpstr>
      <vt:lpstr>Step 5–Spin up a new v8.5.5 website</vt:lpstr>
      <vt:lpstr>Step 6–Update the v8 web.config file for the connection string and Umbraco version number</vt:lpstr>
      <vt:lpstr>Step 7–Build and run the v8 project and complete the database upgrade as well as the content migration</vt:lpstr>
      <vt:lpstr>Step 8–Upgrade your v8.5.5 project to the latest version of v8</vt:lpstr>
      <vt:lpstr>Step 9–Spin up a new .NET 6 v10.0.1 Umbraco website</vt:lpstr>
      <vt:lpstr>Step 10–Update your appsettings.json file and start using the v8 connection string for your v10 project</vt:lpstr>
      <vt:lpstr>Step 11–Upgrade your v10.0.1 project to the latest version of v10 and then v11</vt:lpstr>
      <vt:lpstr>Step 12–Create your custom code</vt:lpstr>
      <vt:lpstr>Final notes and future Umbraco upgrades</vt:lpstr>
      <vt:lpstr>Final notes and future Umbraco upgrades</vt:lpstr>
      <vt:lpstr>Thank you for joining me today! #h5yr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Guide to Upgrade your Umbraco v7 and v8 Projects to v11</dc:title>
  <dc:creator>Nurhak Kaya</dc:creator>
  <cp:lastModifiedBy>Nurhak Kaya</cp:lastModifiedBy>
  <cp:revision>3</cp:revision>
  <dcterms:created xsi:type="dcterms:W3CDTF">2023-01-17T13:38:32Z</dcterms:created>
  <dcterms:modified xsi:type="dcterms:W3CDTF">2023-01-17T17:34:41Z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0x010100199E218DA2FDDE4392470B67CD0BD9CA</vt:lpwstr>
  </property>
</Properties>
</file>