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showGuides="1">
      <p:cViewPr varScale="1">
        <p:scale>
          <a:sx n="114" d="100"/>
          <a:sy n="114" d="100"/>
        </p:scale>
        <p:origin x="30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9668-CC09-41EF-B3EB-AE1DB3976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F66B2C-2CC4-40EE-83ED-FB2A8E223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E755C9-39CD-48B4-9EB0-FE1D1196BB55}"/>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2EAB8C75-96FD-4053-A0D4-EB566048AD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2E9439-D92B-436E-B09B-51DC9BE9EADD}"/>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289542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5A42-B301-41AD-B43F-645271629D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E1B8AF-8251-467A-BB20-2E4BCFB12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B01D9-8152-4C28-B373-1C83482451A1}"/>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080E6CF6-8397-4269-9A21-DCC03E2D11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4EFC7C-4773-43D4-A093-13A43723FB47}"/>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110939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12095-BCB4-41C6-882D-FABE75C917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A0EA0E-4416-4C1F-8A74-0CFCC0EF8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EE26B0-F34B-4787-B291-70BA1D2E915A}"/>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DC3C776A-A1FF-40EF-A700-EE80484B4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5B0814-8800-4DD2-9ABA-EB3C823561D3}"/>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41015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DE47-9BF6-42FD-A7F9-F9D4F0F943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96296D-814B-4939-823B-AF511B503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C404C8-4D03-454B-A8E3-AE4E76B33414}"/>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2A081EA8-8327-4EA4-A7B4-7F7CB678A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B575BC-0D38-4258-9229-87D6EB8C07E0}"/>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19225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D91A-E56A-4ABE-B701-93FA07AD0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73AC08-A777-422F-B346-8E2F9FE10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4C2E4D-D255-4A97-AFCD-482A3EDECF28}"/>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3481A800-9575-44E9-AF7A-71432C898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9E5C54-AF8B-4098-90C9-5292918430B8}"/>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266573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37A1-42B6-47FE-B4FF-F153E1162D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D4A5FC-367E-4646-A50E-2F6DA2F0C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925733-55AB-4115-908C-069FD0D0D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381E8D-E38A-473C-85D4-E53435207F3C}"/>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6" name="Footer Placeholder 5">
            <a:extLst>
              <a:ext uri="{FF2B5EF4-FFF2-40B4-BE49-F238E27FC236}">
                <a16:creationId xmlns:a16="http://schemas.microsoft.com/office/drawing/2014/main" id="{8A0D4DFD-0251-49D3-AC34-E03FE2F8D1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7C28A7-8048-465E-B451-A23AF66C9AC9}"/>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35199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340A-3AC6-4A3F-B835-198BBA32FE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763736-9B0F-43B8-98F2-0E30D7732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07C112-62D9-457E-BF70-CA5155647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379971-3C50-4718-9C62-43B7B9010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83B38-8534-4843-BEAD-96FB2E04B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4DE828-8B3C-4780-BE06-E835F721DEE2}"/>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8" name="Footer Placeholder 7">
            <a:extLst>
              <a:ext uri="{FF2B5EF4-FFF2-40B4-BE49-F238E27FC236}">
                <a16:creationId xmlns:a16="http://schemas.microsoft.com/office/drawing/2014/main" id="{BEE48E38-AD27-44A5-921E-518FA7DA93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16E77B-9F3F-4C9C-A2C0-87022A269A5D}"/>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2183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6890-5DE8-4717-8689-75536C2661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C41364-A7EB-4C01-B841-6AB02FF23FEA}"/>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4" name="Footer Placeholder 3">
            <a:extLst>
              <a:ext uri="{FF2B5EF4-FFF2-40B4-BE49-F238E27FC236}">
                <a16:creationId xmlns:a16="http://schemas.microsoft.com/office/drawing/2014/main" id="{B457632D-93F2-4515-843A-359006013D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90D7F33-0EE0-4C3A-B795-627831167136}"/>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250903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BD3B9-7699-4B9B-BBA3-559769B213D3}"/>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3" name="Footer Placeholder 2">
            <a:extLst>
              <a:ext uri="{FF2B5EF4-FFF2-40B4-BE49-F238E27FC236}">
                <a16:creationId xmlns:a16="http://schemas.microsoft.com/office/drawing/2014/main" id="{081BF420-0FE0-4E5A-91EA-CF5B9912EA7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21902C-D253-4AE8-8F37-4E208F8E7E6F}"/>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383490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7D6C-E430-4710-B0F1-A696BB83E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5581D7-3C54-4691-8B7B-F0D6A4D59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E6A7BF-B4C5-4786-87DA-54E46D056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4D9D5-56D4-4547-9B21-BBB7053CE29A}"/>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6" name="Footer Placeholder 5">
            <a:extLst>
              <a:ext uri="{FF2B5EF4-FFF2-40B4-BE49-F238E27FC236}">
                <a16:creationId xmlns:a16="http://schemas.microsoft.com/office/drawing/2014/main" id="{263575FC-BFCB-417F-A314-17879BFE5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965E72-CE77-444E-86C1-56DF546E2A40}"/>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294941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5F99-C519-40E5-8C28-651094739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CD0A1-7CC9-472E-821F-E5016989F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773CA9-FB5C-4AE7-AE9C-6DC6C88AF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EE2E4-F1A7-4FE6-887D-3456A8C5731B}"/>
              </a:ext>
            </a:extLst>
          </p:cNvPr>
          <p:cNvSpPr>
            <a:spLocks noGrp="1"/>
          </p:cNvSpPr>
          <p:nvPr>
            <p:ph type="dt" sz="half" idx="10"/>
          </p:nvPr>
        </p:nvSpPr>
        <p:spPr/>
        <p:txBody>
          <a:bodyPr/>
          <a:lstStyle/>
          <a:p>
            <a:fld id="{FA29771D-E310-4EE2-AF8D-FCD276D6228B}" type="datetimeFigureOut">
              <a:rPr lang="en-GB" smtClean="0"/>
              <a:t>21/02/2023</a:t>
            </a:fld>
            <a:endParaRPr lang="en-GB"/>
          </a:p>
        </p:txBody>
      </p:sp>
      <p:sp>
        <p:nvSpPr>
          <p:cNvPr id="6" name="Footer Placeholder 5">
            <a:extLst>
              <a:ext uri="{FF2B5EF4-FFF2-40B4-BE49-F238E27FC236}">
                <a16:creationId xmlns:a16="http://schemas.microsoft.com/office/drawing/2014/main" id="{548CB16C-A5A0-43F5-AE7F-F830245276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36DA2A-DE3F-4A4D-B724-F0F26189CFF0}"/>
              </a:ext>
            </a:extLst>
          </p:cNvPr>
          <p:cNvSpPr>
            <a:spLocks noGrp="1"/>
          </p:cNvSpPr>
          <p:nvPr>
            <p:ph type="sldNum" sz="quarter" idx="12"/>
          </p:nvPr>
        </p:nvSpPr>
        <p:spPr/>
        <p:txBody>
          <a:bodyPr/>
          <a:lstStyle/>
          <a:p>
            <a:fld id="{7705303A-D2C4-464E-AA40-785E2AFC6F41}" type="slidenum">
              <a:rPr lang="en-GB" smtClean="0"/>
              <a:t>‹#›</a:t>
            </a:fld>
            <a:endParaRPr lang="en-GB"/>
          </a:p>
        </p:txBody>
      </p:sp>
    </p:spTree>
    <p:extLst>
      <p:ext uri="{BB962C8B-B14F-4D97-AF65-F5344CB8AC3E}">
        <p14:creationId xmlns:p14="http://schemas.microsoft.com/office/powerpoint/2010/main" val="98749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C06DB-9D7B-44FA-9D57-C7A846EA5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1ACDF4-E62B-4852-B5F6-71BA03EE7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098431-A82A-4FB8-892A-B199B6983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9771D-E310-4EE2-AF8D-FCD276D6228B}" type="datetimeFigureOut">
              <a:rPr lang="en-GB" smtClean="0"/>
              <a:t>21/02/2023</a:t>
            </a:fld>
            <a:endParaRPr lang="en-GB"/>
          </a:p>
        </p:txBody>
      </p:sp>
      <p:sp>
        <p:nvSpPr>
          <p:cNvPr id="5" name="Footer Placeholder 4">
            <a:extLst>
              <a:ext uri="{FF2B5EF4-FFF2-40B4-BE49-F238E27FC236}">
                <a16:creationId xmlns:a16="http://schemas.microsoft.com/office/drawing/2014/main" id="{6C257552-4ECA-4485-910E-13B05EE14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DD5E44-F268-4D40-9660-97F7CA86B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5303A-D2C4-464E-AA40-785E2AFC6F41}" type="slidenum">
              <a:rPr lang="en-GB" smtClean="0"/>
              <a:t>‹#›</a:t>
            </a:fld>
            <a:endParaRPr lang="en-GB"/>
          </a:p>
        </p:txBody>
      </p:sp>
    </p:spTree>
    <p:extLst>
      <p:ext uri="{BB962C8B-B14F-4D97-AF65-F5344CB8AC3E}">
        <p14:creationId xmlns:p14="http://schemas.microsoft.com/office/powerpoint/2010/main" val="2810913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ur.umbraco.com/forum/core/general/74365-remove-audit-trail-and-version-history#comment-31161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oworks.com/blog/archive/how-to-upgrade-umbraco-version-7-to-version-8" TargetMode="External"/><Relationship Id="rId7" Type="http://schemas.openxmlformats.org/officeDocument/2006/relationships/image" Target="../media/image10.png"/><Relationship Id="rId2" Type="http://schemas.openxmlformats.org/officeDocument/2006/relationships/hyperlink" Target="https://our.umbraco.com/packages/developer-tools/pre-migration-health-checks/" TargetMode="External"/><Relationship Id="rId1" Type="http://schemas.openxmlformats.org/officeDocument/2006/relationships/slideLayout" Target="../slideLayouts/slideLayout2.xml"/><Relationship Id="rId6" Type="http://schemas.openxmlformats.org/officeDocument/2006/relationships/hyperlink" Target="https://docs.enterspeed.com/integrations" TargetMode="External"/><Relationship Id="rId5" Type="http://schemas.openxmlformats.org/officeDocument/2006/relationships/hyperlink" Target="https://www.youtube.com/watch?v=D_8tWRNTwwg" TargetMode="External"/><Relationship Id="rId4" Type="http://schemas.openxmlformats.org/officeDocument/2006/relationships/hyperlink" Target="https://github.com/Jumoo/uSyncMigration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nuget.org/packages/ProWorks.Umbraco8.Migr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skrift.io/authors/nurhak-kaya/" TargetMode="External"/><Relationship Id="rId2" Type="http://schemas.openxmlformats.org/officeDocument/2006/relationships/hyperlink" Target="https://umbraco.com/products/knowledge-center/versioning-and-release-cadenc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linkedin.com/in/nurhak-kaya-53825051/" TargetMode="External"/><Relationship Id="rId7" Type="http://schemas.openxmlformats.org/officeDocument/2006/relationships/image" Target="../media/image18.png"/><Relationship Id="rId2" Type="http://schemas.openxmlformats.org/officeDocument/2006/relationships/hyperlink" Target="https://twitter.com/nurhakkaya14"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greatstate.co/" TargetMode="External"/><Relationship Id="rId4" Type="http://schemas.openxmlformats.org/officeDocument/2006/relationships/hyperlink" Target="https://github.com/NurhakKaya" TargetMode="Externa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DC9491A-50FB-8453-59A0-8C8BF47CA10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
        <p:nvSpPr>
          <p:cNvPr id="4" name="Title 1">
            <a:extLst>
              <a:ext uri="{FF2B5EF4-FFF2-40B4-BE49-F238E27FC236}">
                <a16:creationId xmlns:a16="http://schemas.microsoft.com/office/drawing/2014/main" id="{6D2D9124-85CB-402F-86AF-5BD66F98939B}"/>
              </a:ext>
            </a:extLst>
          </p:cNvPr>
          <p:cNvSpPr>
            <a:spLocks noGrp="1"/>
          </p:cNvSpPr>
          <p:nvPr>
            <p:ph type="ctrTitle" idx="4294967295"/>
          </p:nvPr>
        </p:nvSpPr>
        <p:spPr>
          <a:xfrm>
            <a:off x="1054250" y="1673818"/>
            <a:ext cx="10085293" cy="2190329"/>
          </a:xfrm>
        </p:spPr>
        <p:txBody>
          <a:bodyPr anchor="b">
            <a:noAutofit/>
          </a:bodyPr>
          <a:lstStyle/>
          <a:p>
            <a:pPr algn="ctr"/>
            <a:r>
              <a:rPr lang="tr-TR" sz="5400" b="1" dirty="0">
                <a:solidFill>
                  <a:schemeClr val="bg1"/>
                </a:solidFill>
              </a:rPr>
              <a:t>Ultimate Guide to Upgrade your Umbraco v7 and v8 Projects to v11</a:t>
            </a:r>
            <a:endParaRPr lang="en-GB" sz="5400" b="1" dirty="0">
              <a:solidFill>
                <a:schemeClr val="bg1"/>
              </a:solidFill>
            </a:endParaRPr>
          </a:p>
        </p:txBody>
      </p:sp>
      <p:sp>
        <p:nvSpPr>
          <p:cNvPr id="5" name="Subtitle 2">
            <a:extLst>
              <a:ext uri="{FF2B5EF4-FFF2-40B4-BE49-F238E27FC236}">
                <a16:creationId xmlns:a16="http://schemas.microsoft.com/office/drawing/2014/main" id="{CBF14EAB-4F48-4C9D-AAD2-E9D4024DB92D}"/>
              </a:ext>
            </a:extLst>
          </p:cNvPr>
          <p:cNvSpPr>
            <a:spLocks noGrp="1"/>
          </p:cNvSpPr>
          <p:nvPr>
            <p:ph type="subTitle" idx="4294967295"/>
          </p:nvPr>
        </p:nvSpPr>
        <p:spPr>
          <a:xfrm>
            <a:off x="1054250" y="4489692"/>
            <a:ext cx="10085292" cy="774700"/>
          </a:xfrm>
        </p:spPr>
        <p:txBody>
          <a:bodyPr anchor="t">
            <a:normAutofit fontScale="77500" lnSpcReduction="20000"/>
          </a:bodyPr>
          <a:lstStyle/>
          <a:p>
            <a:pPr marL="0" indent="0" algn="ctr">
              <a:buNone/>
            </a:pPr>
            <a:r>
              <a:rPr lang="en-GB" sz="3200" b="1" dirty="0">
                <a:solidFill>
                  <a:schemeClr val="bg1"/>
                </a:solidFill>
              </a:rPr>
              <a:t>BY </a:t>
            </a:r>
            <a:r>
              <a:rPr lang="tr-TR" sz="3200" b="1" dirty="0">
                <a:solidFill>
                  <a:schemeClr val="bg1"/>
                </a:solidFill>
              </a:rPr>
              <a:t>NURHAK KAYA</a:t>
            </a:r>
          </a:p>
          <a:p>
            <a:pPr marL="0" indent="0" algn="ctr">
              <a:buNone/>
            </a:pPr>
            <a:r>
              <a:rPr lang="tr-TR" sz="3200" b="1" dirty="0">
                <a:solidFill>
                  <a:schemeClr val="bg1"/>
                </a:solidFill>
              </a:rPr>
              <a:t>Technical Architect &amp; Umbraco MVP</a:t>
            </a:r>
            <a:endParaRPr lang="en-GB" sz="3200" b="1" dirty="0">
              <a:solidFill>
                <a:schemeClr val="bg1"/>
              </a:solidFill>
            </a:endParaRPr>
          </a:p>
        </p:txBody>
      </p:sp>
    </p:spTree>
    <p:extLst>
      <p:ext uri="{BB962C8B-B14F-4D97-AF65-F5344CB8AC3E}">
        <p14:creationId xmlns:p14="http://schemas.microsoft.com/office/powerpoint/2010/main" val="574149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No direct upgrade path from v7 to v8, but content migration is possible.</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6443444" cy="4155724"/>
          </a:xfrm>
        </p:spPr>
        <p:txBody>
          <a:bodyPr>
            <a:normAutofit fontScale="77500" lnSpcReduction="20000"/>
          </a:bodyPr>
          <a:lstStyle/>
          <a:p>
            <a:pPr marL="0" indent="0">
              <a:buNone/>
            </a:pPr>
            <a:r>
              <a:rPr lang="tr-TR" dirty="0"/>
              <a:t>If you have a lot of custom code, it could be better to spin up a new Umbraco v11 website, create your Umbraco objects, and then write some scripts to do your content migration.</a:t>
            </a:r>
          </a:p>
          <a:p>
            <a:pPr marL="0" indent="0">
              <a:buNone/>
            </a:pPr>
            <a:r>
              <a:rPr lang="tr-TR" dirty="0"/>
              <a:t>Another approach could be using some 3rd party software to push your content into there and then get your content data directly from this 3rd party software for your v11 website (after doing some data transformations).</a:t>
            </a:r>
          </a:p>
          <a:p>
            <a:pPr marL="0" indent="0">
              <a:buNone/>
            </a:pPr>
            <a:r>
              <a:rPr lang="tr-TR" dirty="0"/>
              <a:t>The final approach is to spin up new Umbraco websites, migrate the content, and migrate the custom code. Recently, my colleagues and I have carried out a number of upgrades for a number of clients, which has further shaped this approach. This approach will be what I focus on going forward.</a:t>
            </a:r>
          </a:p>
        </p:txBody>
      </p:sp>
      <p:pic>
        <p:nvPicPr>
          <p:cNvPr id="6" name="Picture 5">
            <a:extLst>
              <a:ext uri="{FF2B5EF4-FFF2-40B4-BE49-F238E27FC236}">
                <a16:creationId xmlns:a16="http://schemas.microsoft.com/office/drawing/2014/main" id="{79064C8B-1CAD-E70E-E700-37F07DEFDBB4}"/>
              </a:ext>
            </a:extLst>
          </p:cNvPr>
          <p:cNvPicPr>
            <a:picLocks noChangeAspect="1"/>
          </p:cNvPicPr>
          <p:nvPr/>
        </p:nvPicPr>
        <p:blipFill>
          <a:blip r:embed="rId2"/>
          <a:stretch>
            <a:fillRect/>
          </a:stretch>
        </p:blipFill>
        <p:spPr>
          <a:xfrm>
            <a:off x="7398090" y="2407640"/>
            <a:ext cx="4415607" cy="2606074"/>
          </a:xfrm>
          <a:prstGeom prst="rect">
            <a:avLst/>
          </a:prstGeom>
        </p:spPr>
      </p:pic>
    </p:spTree>
    <p:extLst>
      <p:ext uri="{BB962C8B-B14F-4D97-AF65-F5344CB8AC3E}">
        <p14:creationId xmlns:p14="http://schemas.microsoft.com/office/powerpoint/2010/main" val="32144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DC9491A-50FB-8453-59A0-8C8BF47CA10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
        <p:nvSpPr>
          <p:cNvPr id="4" name="Title 1">
            <a:extLst>
              <a:ext uri="{FF2B5EF4-FFF2-40B4-BE49-F238E27FC236}">
                <a16:creationId xmlns:a16="http://schemas.microsoft.com/office/drawing/2014/main" id="{6D2D9124-85CB-402F-86AF-5BD66F98939B}"/>
              </a:ext>
            </a:extLst>
          </p:cNvPr>
          <p:cNvSpPr>
            <a:spLocks noGrp="1"/>
          </p:cNvSpPr>
          <p:nvPr>
            <p:ph type="ctrTitle" idx="4294967295"/>
          </p:nvPr>
        </p:nvSpPr>
        <p:spPr>
          <a:xfrm>
            <a:off x="1054250" y="1673818"/>
            <a:ext cx="10085293" cy="2190329"/>
          </a:xfrm>
        </p:spPr>
        <p:txBody>
          <a:bodyPr anchor="b">
            <a:noAutofit/>
          </a:bodyPr>
          <a:lstStyle/>
          <a:p>
            <a:pPr algn="ctr"/>
            <a:r>
              <a:rPr lang="tr-TR" sz="5400" b="1" dirty="0">
                <a:solidFill>
                  <a:schemeClr val="bg1"/>
                </a:solidFill>
              </a:rPr>
              <a:t>12 upgrade steps</a:t>
            </a:r>
            <a:endParaRPr lang="en-GB" sz="5400" b="1" dirty="0">
              <a:solidFill>
                <a:schemeClr val="bg1"/>
              </a:solidFill>
            </a:endParaRPr>
          </a:p>
        </p:txBody>
      </p:sp>
      <p:sp>
        <p:nvSpPr>
          <p:cNvPr id="5" name="Subtitle 2">
            <a:extLst>
              <a:ext uri="{FF2B5EF4-FFF2-40B4-BE49-F238E27FC236}">
                <a16:creationId xmlns:a16="http://schemas.microsoft.com/office/drawing/2014/main" id="{CBF14EAB-4F48-4C9D-AAD2-E9D4024DB92D}"/>
              </a:ext>
            </a:extLst>
          </p:cNvPr>
          <p:cNvSpPr>
            <a:spLocks noGrp="1"/>
          </p:cNvSpPr>
          <p:nvPr>
            <p:ph type="subTitle" idx="4294967295"/>
          </p:nvPr>
        </p:nvSpPr>
        <p:spPr>
          <a:xfrm>
            <a:off x="1054250" y="4489692"/>
            <a:ext cx="10085292" cy="774700"/>
          </a:xfrm>
        </p:spPr>
        <p:txBody>
          <a:bodyPr anchor="t">
            <a:normAutofit/>
          </a:bodyPr>
          <a:lstStyle/>
          <a:p>
            <a:pPr marL="0" indent="0" algn="ctr">
              <a:buNone/>
            </a:pPr>
            <a:endParaRPr lang="en-GB" sz="3200" b="1" dirty="0">
              <a:solidFill>
                <a:schemeClr val="bg1"/>
              </a:solidFill>
            </a:endParaRPr>
          </a:p>
        </p:txBody>
      </p:sp>
    </p:spTree>
    <p:extLst>
      <p:ext uri="{BB962C8B-B14F-4D97-AF65-F5344CB8AC3E}">
        <p14:creationId xmlns:p14="http://schemas.microsoft.com/office/powerpoint/2010/main" val="417504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a:t>Step 1 – Create back-ups!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4807591" cy="4029890"/>
          </a:xfrm>
        </p:spPr>
        <p:txBody>
          <a:bodyPr>
            <a:normAutofit/>
          </a:bodyPr>
          <a:lstStyle/>
          <a:p>
            <a:pPr marL="0" indent="0">
              <a:buNone/>
            </a:pPr>
            <a:r>
              <a:rPr lang="tr-TR" dirty="0"/>
              <a:t>It is always a good habit to create backups for both your source code and database, before and after each major step. </a:t>
            </a:r>
          </a:p>
          <a:p>
            <a:pPr marL="0" indent="0">
              <a:buNone/>
            </a:pPr>
            <a:r>
              <a:rPr lang="tr-TR" dirty="0"/>
              <a:t>This is a big ‘upgrade’ and things can always go wrong!</a:t>
            </a:r>
          </a:p>
        </p:txBody>
      </p:sp>
      <p:pic>
        <p:nvPicPr>
          <p:cNvPr id="10" name="Picture 9">
            <a:extLst>
              <a:ext uri="{FF2B5EF4-FFF2-40B4-BE49-F238E27FC236}">
                <a16:creationId xmlns:a16="http://schemas.microsoft.com/office/drawing/2014/main" id="{0E93B8BC-27E4-A847-49C8-4E370FBDEBD6}"/>
              </a:ext>
            </a:extLst>
          </p:cNvPr>
          <p:cNvPicPr>
            <a:picLocks noChangeAspect="1"/>
          </p:cNvPicPr>
          <p:nvPr/>
        </p:nvPicPr>
        <p:blipFill>
          <a:blip r:embed="rId2"/>
          <a:stretch>
            <a:fillRect/>
          </a:stretch>
        </p:blipFill>
        <p:spPr>
          <a:xfrm>
            <a:off x="6762459" y="704056"/>
            <a:ext cx="4172532" cy="4458322"/>
          </a:xfrm>
          <a:prstGeom prst="rect">
            <a:avLst/>
          </a:prstGeom>
        </p:spPr>
      </p:pic>
    </p:spTree>
    <p:extLst>
      <p:ext uri="{BB962C8B-B14F-4D97-AF65-F5344CB8AC3E}">
        <p14:creationId xmlns:p14="http://schemas.microsoft.com/office/powerpoint/2010/main" val="375632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Step 2 – Make sure your v7 version is min v7.14.0.</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9488648" cy="3719497"/>
          </a:xfrm>
        </p:spPr>
        <p:txBody>
          <a:bodyPr>
            <a:normAutofit/>
          </a:bodyPr>
          <a:lstStyle/>
          <a:p>
            <a:pPr marL="0" indent="0">
              <a:buNone/>
            </a:pPr>
            <a:r>
              <a:rPr lang="tr-TR" dirty="0"/>
              <a:t>If not, then upgrade your v7 project to min v7.14.0.</a:t>
            </a:r>
          </a:p>
          <a:p>
            <a:pPr marL="0" indent="0">
              <a:buNone/>
            </a:pPr>
            <a:r>
              <a:rPr lang="tr-TR" dirty="0"/>
              <a:t>It is best to upgrade it to the latest version of v7.</a:t>
            </a:r>
          </a:p>
        </p:txBody>
      </p:sp>
    </p:spTree>
    <p:extLst>
      <p:ext uri="{BB962C8B-B14F-4D97-AF65-F5344CB8AC3E}">
        <p14:creationId xmlns:p14="http://schemas.microsoft.com/office/powerpoint/2010/main" val="109599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Step 3 – Clean up all the things that you won’t need.</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5814885" cy="4003674"/>
          </a:xfrm>
        </p:spPr>
        <p:txBody>
          <a:bodyPr>
            <a:normAutofit/>
          </a:bodyPr>
          <a:lstStyle/>
          <a:p>
            <a:r>
              <a:rPr lang="tr-TR" dirty="0"/>
              <a:t>If you don’t need some of your data, then simply delete it. </a:t>
            </a:r>
          </a:p>
          <a:p>
            <a:r>
              <a:rPr lang="tr-TR" dirty="0"/>
              <a:t>Remember to empty your Umbraco project’s recycle bin after deleting your items. </a:t>
            </a:r>
          </a:p>
          <a:p>
            <a:r>
              <a:rPr lang="tr-TR" dirty="0"/>
              <a:t>Clean up your database version history. You can use the UnVersion package or run </a:t>
            </a:r>
            <a:r>
              <a:rPr lang="tr-TR" dirty="0">
                <a:hlinkClick r:id="rId2"/>
              </a:rPr>
              <a:t>your own SQL script</a:t>
            </a:r>
            <a:r>
              <a:rPr lang="tr-TR" dirty="0"/>
              <a:t> to do this. </a:t>
            </a:r>
          </a:p>
        </p:txBody>
      </p:sp>
      <p:pic>
        <p:nvPicPr>
          <p:cNvPr id="5" name="Picture 4">
            <a:extLst>
              <a:ext uri="{FF2B5EF4-FFF2-40B4-BE49-F238E27FC236}">
                <a16:creationId xmlns:a16="http://schemas.microsoft.com/office/drawing/2014/main" id="{7CB9E2BD-7CC5-5F39-ABB3-2266B560A081}"/>
              </a:ext>
            </a:extLst>
          </p:cNvPr>
          <p:cNvPicPr>
            <a:picLocks noChangeAspect="1"/>
          </p:cNvPicPr>
          <p:nvPr/>
        </p:nvPicPr>
        <p:blipFill>
          <a:blip r:embed="rId3"/>
          <a:stretch>
            <a:fillRect/>
          </a:stretch>
        </p:blipFill>
        <p:spPr>
          <a:xfrm>
            <a:off x="6653085" y="2357823"/>
            <a:ext cx="5215571" cy="2142354"/>
          </a:xfrm>
          <a:prstGeom prst="rect">
            <a:avLst/>
          </a:prstGeom>
        </p:spPr>
      </p:pic>
    </p:spTree>
    <p:extLst>
      <p:ext uri="{BB962C8B-B14F-4D97-AF65-F5344CB8AC3E}">
        <p14:creationId xmlns:p14="http://schemas.microsoft.com/office/powerpoint/2010/main" val="156175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Step 4 – Run pre-migration health checks.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6"/>
            <a:ext cx="5378042" cy="4231225"/>
          </a:xfrm>
        </p:spPr>
        <p:txBody>
          <a:bodyPr>
            <a:normAutofit fontScale="77500" lnSpcReduction="20000"/>
          </a:bodyPr>
          <a:lstStyle/>
          <a:p>
            <a:r>
              <a:rPr lang="tr-TR" dirty="0"/>
              <a:t>Use the </a:t>
            </a:r>
            <a:r>
              <a:rPr lang="tr-TR" dirty="0">
                <a:hlinkClick r:id="rId2"/>
              </a:rPr>
              <a:t>Pre-migration health checks</a:t>
            </a:r>
            <a:r>
              <a:rPr lang="tr-TR" dirty="0"/>
              <a:t> package for this.</a:t>
            </a:r>
          </a:p>
          <a:p>
            <a:r>
              <a:rPr lang="tr-TR" dirty="0"/>
              <a:t>This package will help you identify some problems which may prevent the database from being migrated to v8. If there are any problems, fix them before jumping to the next step.</a:t>
            </a:r>
          </a:p>
          <a:p>
            <a:r>
              <a:rPr lang="tr-TR" dirty="0"/>
              <a:t>At this point, look at </a:t>
            </a:r>
            <a:r>
              <a:rPr lang="tr-TR" dirty="0">
                <a:hlinkClick r:id="rId3"/>
              </a:rPr>
              <a:t>this great blogpost </a:t>
            </a:r>
            <a:r>
              <a:rPr lang="tr-TR" dirty="0"/>
              <a:t>by ProWorks so that you won’t miss the important details about Umbraco version thresholds. </a:t>
            </a:r>
          </a:p>
          <a:p>
            <a:r>
              <a:rPr lang="tr-TR" dirty="0"/>
              <a:t>Also, take a look at the new </a:t>
            </a:r>
            <a:r>
              <a:rPr lang="tr-TR" dirty="0">
                <a:hlinkClick r:id="rId4"/>
              </a:rPr>
              <a:t>uSync Migrations tool </a:t>
            </a:r>
            <a:r>
              <a:rPr lang="tr-TR" dirty="0"/>
              <a:t>as well as some other approaches, like </a:t>
            </a:r>
            <a:r>
              <a:rPr lang="tr-TR" dirty="0">
                <a:hlinkClick r:id="rId5"/>
              </a:rPr>
              <a:t>Moriyama’s approach </a:t>
            </a:r>
            <a:r>
              <a:rPr lang="tr-TR" dirty="0"/>
              <a:t>or </a:t>
            </a:r>
            <a:r>
              <a:rPr lang="tr-TR" dirty="0">
                <a:hlinkClick r:id="rId6"/>
              </a:rPr>
              <a:t>Enterspeed’s integration apps</a:t>
            </a:r>
            <a:r>
              <a:rPr lang="tr-TR" dirty="0"/>
              <a:t>. </a:t>
            </a:r>
          </a:p>
          <a:p>
            <a:pPr marL="0" indent="0">
              <a:buNone/>
            </a:pPr>
            <a:endParaRPr lang="tr-TR" dirty="0"/>
          </a:p>
        </p:txBody>
      </p:sp>
      <p:pic>
        <p:nvPicPr>
          <p:cNvPr id="6" name="Picture 5">
            <a:extLst>
              <a:ext uri="{FF2B5EF4-FFF2-40B4-BE49-F238E27FC236}">
                <a16:creationId xmlns:a16="http://schemas.microsoft.com/office/drawing/2014/main" id="{B4D70302-5884-451F-9E95-6C941149CC8E}"/>
              </a:ext>
            </a:extLst>
          </p:cNvPr>
          <p:cNvPicPr>
            <a:picLocks noChangeAspect="1"/>
          </p:cNvPicPr>
          <p:nvPr/>
        </p:nvPicPr>
        <p:blipFill>
          <a:blip r:embed="rId7"/>
          <a:stretch>
            <a:fillRect/>
          </a:stretch>
        </p:blipFill>
        <p:spPr>
          <a:xfrm>
            <a:off x="6096000" y="1750125"/>
            <a:ext cx="6035402" cy="4231225"/>
          </a:xfrm>
          <a:prstGeom prst="rect">
            <a:avLst/>
          </a:prstGeom>
        </p:spPr>
      </p:pic>
    </p:spTree>
    <p:extLst>
      <p:ext uri="{BB962C8B-B14F-4D97-AF65-F5344CB8AC3E}">
        <p14:creationId xmlns:p14="http://schemas.microsoft.com/office/powerpoint/2010/main" val="396155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Step 4 – Run pre-migration health checks.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7"/>
            <a:ext cx="10646328" cy="1118910"/>
          </a:xfrm>
        </p:spPr>
        <p:txBody>
          <a:bodyPr>
            <a:normAutofit/>
          </a:bodyPr>
          <a:lstStyle/>
          <a:p>
            <a:pPr marL="0" indent="0">
              <a:buNone/>
            </a:pPr>
            <a:r>
              <a:rPr lang="tr-TR" dirty="0"/>
              <a:t>You can use the Package section in the Umbraco backoffice to manually install the Pre-migration health checks package using its zip file.</a:t>
            </a:r>
          </a:p>
        </p:txBody>
      </p:sp>
      <p:pic>
        <p:nvPicPr>
          <p:cNvPr id="5" name="Picture 4">
            <a:extLst>
              <a:ext uri="{FF2B5EF4-FFF2-40B4-BE49-F238E27FC236}">
                <a16:creationId xmlns:a16="http://schemas.microsoft.com/office/drawing/2014/main" id="{E6728301-6A69-7B9B-BD6F-59AD607E7B85}"/>
              </a:ext>
            </a:extLst>
          </p:cNvPr>
          <p:cNvPicPr>
            <a:picLocks noChangeAspect="1"/>
          </p:cNvPicPr>
          <p:nvPr/>
        </p:nvPicPr>
        <p:blipFill>
          <a:blip r:embed="rId2"/>
          <a:stretch>
            <a:fillRect/>
          </a:stretch>
        </p:blipFill>
        <p:spPr>
          <a:xfrm>
            <a:off x="634767" y="2677193"/>
            <a:ext cx="10922466" cy="3447948"/>
          </a:xfrm>
          <a:prstGeom prst="rect">
            <a:avLst/>
          </a:prstGeom>
        </p:spPr>
      </p:pic>
    </p:spTree>
    <p:extLst>
      <p:ext uri="{BB962C8B-B14F-4D97-AF65-F5344CB8AC3E}">
        <p14:creationId xmlns:p14="http://schemas.microsoft.com/office/powerpoint/2010/main" val="269549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Step 5 – Spin up a new v8.5.5 website.</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6"/>
            <a:ext cx="5029191" cy="3996334"/>
          </a:xfrm>
        </p:spPr>
        <p:txBody>
          <a:bodyPr>
            <a:normAutofit fontScale="92500" lnSpcReduction="10000"/>
          </a:bodyPr>
          <a:lstStyle/>
          <a:p>
            <a:r>
              <a:rPr lang="tr-TR" dirty="0"/>
              <a:t>It is important to spin up a new v8.5.5 website first as v8.6 has some migration changes that break the v7 to v8 migration. </a:t>
            </a:r>
          </a:p>
          <a:p>
            <a:r>
              <a:rPr lang="tr-TR" dirty="0"/>
              <a:t>You can try to go for a higher v8 version using </a:t>
            </a:r>
            <a:r>
              <a:rPr lang="tr-TR" dirty="0">
                <a:hlinkClick r:id="rId2"/>
              </a:rPr>
              <a:t>ProWorks.Umbraco8.Migrations </a:t>
            </a:r>
            <a:r>
              <a:rPr lang="tr-TR" dirty="0"/>
              <a:t>package. In any case, make sure that you can log in to the Umbraco backoffice but do not create any Umbraco objects, yet.</a:t>
            </a:r>
          </a:p>
        </p:txBody>
      </p:sp>
      <p:pic>
        <p:nvPicPr>
          <p:cNvPr id="6" name="Picture 5">
            <a:extLst>
              <a:ext uri="{FF2B5EF4-FFF2-40B4-BE49-F238E27FC236}">
                <a16:creationId xmlns:a16="http://schemas.microsoft.com/office/drawing/2014/main" id="{7F80320F-B931-4D14-AACD-088DAD92A291}"/>
              </a:ext>
            </a:extLst>
          </p:cNvPr>
          <p:cNvPicPr>
            <a:picLocks noChangeAspect="1"/>
          </p:cNvPicPr>
          <p:nvPr/>
        </p:nvPicPr>
        <p:blipFill>
          <a:blip r:embed="rId3"/>
          <a:stretch>
            <a:fillRect/>
          </a:stretch>
        </p:blipFill>
        <p:spPr>
          <a:xfrm>
            <a:off x="6324609" y="1333848"/>
            <a:ext cx="5605815" cy="4882189"/>
          </a:xfrm>
          <a:prstGeom prst="rect">
            <a:avLst/>
          </a:prstGeom>
        </p:spPr>
      </p:pic>
    </p:spTree>
    <p:extLst>
      <p:ext uri="{BB962C8B-B14F-4D97-AF65-F5344CB8AC3E}">
        <p14:creationId xmlns:p14="http://schemas.microsoft.com/office/powerpoint/2010/main" val="294845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fontScale="90000"/>
          </a:bodyPr>
          <a:lstStyle/>
          <a:p>
            <a:r>
              <a:rPr lang="tr-TR" b="1" dirty="0"/>
              <a:t>Step 6 – Update the v8 web.config file for the connection string and Umbraco version number.</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6"/>
            <a:ext cx="9983597" cy="3711108"/>
          </a:xfrm>
        </p:spPr>
        <p:txBody>
          <a:bodyPr>
            <a:normAutofit/>
          </a:bodyPr>
          <a:lstStyle/>
          <a:p>
            <a:r>
              <a:rPr lang="tr-TR" dirty="0"/>
              <a:t>Replace your v8 website’s connection string with the v7 connection string. Also, update the Umbraco version from 8.5.5 to your v7 website’s version number.</a:t>
            </a:r>
          </a:p>
          <a:p>
            <a:r>
              <a:rPr lang="tr-TR" dirty="0"/>
              <a:t>Umbraco.Core.ConfigurationStatus is where you’ll find your Umbraco version number.</a:t>
            </a:r>
          </a:p>
          <a:p>
            <a:r>
              <a:rPr lang="tr-TR" dirty="0"/>
              <a:t>These changes will trigger the content migration when you run your v8 project.</a:t>
            </a:r>
          </a:p>
          <a:p>
            <a:endParaRPr lang="tr-TR" dirty="0"/>
          </a:p>
        </p:txBody>
      </p:sp>
    </p:spTree>
    <p:extLst>
      <p:ext uri="{BB962C8B-B14F-4D97-AF65-F5344CB8AC3E}">
        <p14:creationId xmlns:p14="http://schemas.microsoft.com/office/powerpoint/2010/main" val="153223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fontScale="90000"/>
          </a:bodyPr>
          <a:lstStyle/>
          <a:p>
            <a:r>
              <a:rPr lang="tr-TR" b="1" dirty="0"/>
              <a:t>Step 7 – Build and run the v8 project and complete the database upgrade and content migration.</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6"/>
            <a:ext cx="9983597" cy="3711108"/>
          </a:xfrm>
        </p:spPr>
        <p:txBody>
          <a:bodyPr>
            <a:normAutofit fontScale="85000" lnSpcReduction="10000"/>
          </a:bodyPr>
          <a:lstStyle/>
          <a:p>
            <a:r>
              <a:rPr lang="tr-TR" dirty="0"/>
              <a:t>It is time to build and run your project. I recommend running it without debugging.</a:t>
            </a:r>
          </a:p>
          <a:p>
            <a:r>
              <a:rPr lang="tr-TR" dirty="0"/>
              <a:t>After running your project, you should see the Umbraco installer screen which should upgrade your database and files. This should also do the content migration.</a:t>
            </a:r>
          </a:p>
          <a:p>
            <a:r>
              <a:rPr lang="tr-TR" dirty="0"/>
              <a:t>Depending on the complexity of your project, you might see some problems. There are quite a few answers on Umbraco Forum and StackOverflow, hopefully, some answers would help you.</a:t>
            </a:r>
          </a:p>
          <a:p>
            <a:r>
              <a:rPr lang="tr-TR" dirty="0"/>
              <a:t>If all has been good, then you should be able to log in to your new v8 website’s Umbraco backoffice. If you end up seeing more and more problems, you might want to consider a different approach for your upgrade.</a:t>
            </a:r>
          </a:p>
          <a:p>
            <a:endParaRPr lang="tr-TR" dirty="0"/>
          </a:p>
        </p:txBody>
      </p:sp>
    </p:spTree>
    <p:extLst>
      <p:ext uri="{BB962C8B-B14F-4D97-AF65-F5344CB8AC3E}">
        <p14:creationId xmlns:p14="http://schemas.microsoft.com/office/powerpoint/2010/main" val="184323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Agenda</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p:txBody>
          <a:bodyPr/>
          <a:lstStyle/>
          <a:p>
            <a:r>
              <a:rPr lang="tr-TR" dirty="0"/>
              <a:t>Introduction</a:t>
            </a:r>
          </a:p>
          <a:p>
            <a:r>
              <a:rPr lang="tr-TR" dirty="0"/>
              <a:t>Is it time for Umbraco upgrades?</a:t>
            </a:r>
          </a:p>
          <a:p>
            <a:r>
              <a:rPr lang="tr-TR" dirty="0"/>
              <a:t>What upgrade options are there?</a:t>
            </a:r>
          </a:p>
          <a:p>
            <a:r>
              <a:rPr lang="tr-TR" dirty="0"/>
              <a:t>12 upgrade steps</a:t>
            </a:r>
          </a:p>
          <a:p>
            <a:r>
              <a:rPr lang="tr-TR" dirty="0"/>
              <a:t>Final notes and future Umbraco upgrades</a:t>
            </a:r>
          </a:p>
          <a:p>
            <a:r>
              <a:rPr lang="tr-TR" dirty="0"/>
              <a:t>Q&amp;A</a:t>
            </a:r>
            <a:endParaRPr lang="en-GB" dirty="0"/>
          </a:p>
        </p:txBody>
      </p:sp>
    </p:spTree>
    <p:extLst>
      <p:ext uri="{BB962C8B-B14F-4D97-AF65-F5344CB8AC3E}">
        <p14:creationId xmlns:p14="http://schemas.microsoft.com/office/powerpoint/2010/main" val="335853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Step 8 – Upgrade your v8.5.5 project to the latest version of v8.</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5"/>
            <a:ext cx="6174995" cy="3820166"/>
          </a:xfrm>
        </p:spPr>
        <p:txBody>
          <a:bodyPr>
            <a:normAutofit lnSpcReduction="10000"/>
          </a:bodyPr>
          <a:lstStyle/>
          <a:p>
            <a:r>
              <a:rPr lang="tr-TR" dirty="0"/>
              <a:t>If you have reached this point, then you should make yourself a nice cup of coffee (or something stronger) and enjoy it because you have just completed the trickiest bit of your upgrade. </a:t>
            </a:r>
          </a:p>
          <a:p>
            <a:r>
              <a:rPr lang="en-US" dirty="0"/>
              <a:t>It is now time to upgrade your v8 project to the most recent version of v8 and prepare to migrate to.NET 6 and v10!</a:t>
            </a:r>
          </a:p>
        </p:txBody>
      </p:sp>
      <p:pic>
        <p:nvPicPr>
          <p:cNvPr id="4" name="Picture 3">
            <a:extLst>
              <a:ext uri="{FF2B5EF4-FFF2-40B4-BE49-F238E27FC236}">
                <a16:creationId xmlns:a16="http://schemas.microsoft.com/office/drawing/2014/main" id="{F2387F6C-4D1A-89B0-B0ED-2AB0024C74DB}"/>
              </a:ext>
            </a:extLst>
          </p:cNvPr>
          <p:cNvPicPr>
            <a:picLocks noChangeAspect="1"/>
          </p:cNvPicPr>
          <p:nvPr/>
        </p:nvPicPr>
        <p:blipFill>
          <a:blip r:embed="rId2"/>
          <a:stretch>
            <a:fillRect/>
          </a:stretch>
        </p:blipFill>
        <p:spPr>
          <a:xfrm>
            <a:off x="2495223" y="3536324"/>
            <a:ext cx="1060813" cy="413158"/>
          </a:xfrm>
          <a:prstGeom prst="rect">
            <a:avLst/>
          </a:prstGeom>
        </p:spPr>
      </p:pic>
      <p:pic>
        <p:nvPicPr>
          <p:cNvPr id="6" name="Picture 5">
            <a:extLst>
              <a:ext uri="{FF2B5EF4-FFF2-40B4-BE49-F238E27FC236}">
                <a16:creationId xmlns:a16="http://schemas.microsoft.com/office/drawing/2014/main" id="{857F99AE-9201-4A4A-43B3-496F437F1791}"/>
              </a:ext>
            </a:extLst>
          </p:cNvPr>
          <p:cNvPicPr>
            <a:picLocks noChangeAspect="1"/>
          </p:cNvPicPr>
          <p:nvPr/>
        </p:nvPicPr>
        <p:blipFill>
          <a:blip r:embed="rId3"/>
          <a:stretch>
            <a:fillRect/>
          </a:stretch>
        </p:blipFill>
        <p:spPr>
          <a:xfrm>
            <a:off x="7255812" y="1615187"/>
            <a:ext cx="4097986" cy="4249141"/>
          </a:xfrm>
          <a:prstGeom prst="rect">
            <a:avLst/>
          </a:prstGeom>
        </p:spPr>
      </p:pic>
    </p:spTree>
    <p:extLst>
      <p:ext uri="{BB962C8B-B14F-4D97-AF65-F5344CB8AC3E}">
        <p14:creationId xmlns:p14="http://schemas.microsoft.com/office/powerpoint/2010/main" val="10354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Step 9 – Spin up a new .NET 6 v10.0.1 Umbraco website.</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5"/>
            <a:ext cx="9882929" cy="3635608"/>
          </a:xfrm>
        </p:spPr>
        <p:txBody>
          <a:bodyPr>
            <a:normAutofit/>
          </a:bodyPr>
          <a:lstStyle/>
          <a:p>
            <a:r>
              <a:rPr lang="tr-TR" dirty="0"/>
              <a:t>Spin up a new v10.0.1 website and complete your database installation without creating any Umbraco objects.</a:t>
            </a:r>
          </a:p>
          <a:p>
            <a:r>
              <a:rPr lang="tr-TR" dirty="0"/>
              <a:t>Make sure you can log in to the Umbraco backoffice and check that things are good. </a:t>
            </a:r>
          </a:p>
          <a:p>
            <a:r>
              <a:rPr lang="tr-TR" dirty="0"/>
              <a:t>For this step, you can potentially use the latest version of v10, but it is generally a good idea to be as close as possible to v9, hence this version.</a:t>
            </a:r>
          </a:p>
        </p:txBody>
      </p:sp>
    </p:spTree>
    <p:extLst>
      <p:ext uri="{BB962C8B-B14F-4D97-AF65-F5344CB8AC3E}">
        <p14:creationId xmlns:p14="http://schemas.microsoft.com/office/powerpoint/2010/main" val="8947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fontScale="90000"/>
          </a:bodyPr>
          <a:lstStyle/>
          <a:p>
            <a:r>
              <a:rPr lang="tr-TR" b="1" dirty="0"/>
              <a:t>Step 10 – Update your appsettings.json file to use the v8 connection string for your v10 project.</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5"/>
            <a:ext cx="9882929" cy="3635608"/>
          </a:xfrm>
        </p:spPr>
        <p:txBody>
          <a:bodyPr>
            <a:normAutofit fontScale="92500" lnSpcReduction="20000"/>
          </a:bodyPr>
          <a:lstStyle/>
          <a:p>
            <a:r>
              <a:rPr lang="en-US" dirty="0"/>
              <a:t>There is no way to directly upgrade your v8 website to v10. This is because v8 runs on the.NET Framework and v10 runs on.NET 6, but you can migrate your content again. </a:t>
            </a:r>
            <a:endParaRPr lang="tr-TR" dirty="0"/>
          </a:p>
          <a:p>
            <a:r>
              <a:rPr lang="en-US" dirty="0"/>
              <a:t>After updating the v10 project's connection string to use the v8 project's connection string, run the v10 project to initiate the database upgrade and content migration.</a:t>
            </a:r>
            <a:endParaRPr lang="tr-TR" dirty="0"/>
          </a:p>
          <a:p>
            <a:r>
              <a:rPr lang="en-US" dirty="0"/>
              <a:t>As the v8 database schema is very similar to the v10 database schema, things should easily be upgraded and migrated at this point.</a:t>
            </a:r>
            <a:endParaRPr lang="tr-TR" dirty="0"/>
          </a:p>
          <a:p>
            <a:r>
              <a:rPr lang="en-US" dirty="0"/>
              <a:t>When you're finished, go to your v10 website's Umbraco </a:t>
            </a:r>
            <a:r>
              <a:rPr lang="en-US" dirty="0" err="1"/>
              <a:t>backoffice</a:t>
            </a:r>
            <a:r>
              <a:rPr lang="en-US" dirty="0"/>
              <a:t> and double-check your content. </a:t>
            </a:r>
            <a:endParaRPr lang="tr-TR" dirty="0"/>
          </a:p>
        </p:txBody>
      </p:sp>
    </p:spTree>
    <p:extLst>
      <p:ext uri="{BB962C8B-B14F-4D97-AF65-F5344CB8AC3E}">
        <p14:creationId xmlns:p14="http://schemas.microsoft.com/office/powerpoint/2010/main" val="53791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Step 11 – Upgrade your v10.0.1 project to the latest version of v10 and then v11.</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2" y="1825624"/>
            <a:ext cx="4664976" cy="3979557"/>
          </a:xfrm>
        </p:spPr>
        <p:txBody>
          <a:bodyPr>
            <a:normAutofit fontScale="92500" lnSpcReduction="20000"/>
          </a:bodyPr>
          <a:lstStyle/>
          <a:p>
            <a:r>
              <a:rPr lang="tr-TR" dirty="0"/>
              <a:t>It is time to upgrade your v10 project to the latest version of v10 using the Package Manager Console (or whatever you are using). </a:t>
            </a:r>
          </a:p>
          <a:p>
            <a:r>
              <a:rPr lang="en-US" dirty="0"/>
              <a:t>After completing the v10 upgrade, upgrade your project to.NET 7 and the most recent Umbraco v11.</a:t>
            </a:r>
            <a:endParaRPr lang="tr-TR" dirty="0"/>
          </a:p>
          <a:p>
            <a:r>
              <a:rPr lang="tr-TR" dirty="0"/>
              <a:t>Make sure that all is still good after your latest upgrade is complete.</a:t>
            </a:r>
          </a:p>
          <a:p>
            <a:pPr marL="0" indent="0">
              <a:buNone/>
            </a:pPr>
            <a:endParaRPr lang="tr-TR" dirty="0"/>
          </a:p>
        </p:txBody>
      </p:sp>
      <p:pic>
        <p:nvPicPr>
          <p:cNvPr id="5" name="Picture 4">
            <a:extLst>
              <a:ext uri="{FF2B5EF4-FFF2-40B4-BE49-F238E27FC236}">
                <a16:creationId xmlns:a16="http://schemas.microsoft.com/office/drawing/2014/main" id="{B45F6936-5DD5-9608-9309-3394989077FD}"/>
              </a:ext>
            </a:extLst>
          </p:cNvPr>
          <p:cNvPicPr>
            <a:picLocks noChangeAspect="1"/>
          </p:cNvPicPr>
          <p:nvPr/>
        </p:nvPicPr>
        <p:blipFill>
          <a:blip r:embed="rId2"/>
          <a:stretch>
            <a:fillRect/>
          </a:stretch>
        </p:blipFill>
        <p:spPr>
          <a:xfrm>
            <a:off x="5697396" y="2567031"/>
            <a:ext cx="6349961" cy="2701620"/>
          </a:xfrm>
          <a:prstGeom prst="rect">
            <a:avLst/>
          </a:prstGeom>
        </p:spPr>
      </p:pic>
    </p:spTree>
    <p:extLst>
      <p:ext uri="{BB962C8B-B14F-4D97-AF65-F5344CB8AC3E}">
        <p14:creationId xmlns:p14="http://schemas.microsoft.com/office/powerpoint/2010/main" val="45535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Step 12 – Create your custom code.</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4"/>
            <a:ext cx="5705211" cy="4080226"/>
          </a:xfrm>
        </p:spPr>
        <p:txBody>
          <a:bodyPr>
            <a:normAutofit/>
          </a:bodyPr>
          <a:lstStyle/>
          <a:p>
            <a:r>
              <a:rPr lang="tr-TR" dirty="0"/>
              <a:t>This is the final step of your upgrade. </a:t>
            </a:r>
          </a:p>
          <a:p>
            <a:r>
              <a:rPr lang="tr-TR" dirty="0"/>
              <a:t>You can now create your custom changes for your brand-new v11 website and create new Umbraco objects or update them or do other things that you might need to do like creating templates etc.</a:t>
            </a:r>
          </a:p>
          <a:p>
            <a:pPr marL="0" indent="0">
              <a:buNone/>
            </a:pPr>
            <a:endParaRPr lang="tr-TR" dirty="0"/>
          </a:p>
        </p:txBody>
      </p:sp>
      <p:pic>
        <p:nvPicPr>
          <p:cNvPr id="6" name="Picture 5">
            <a:extLst>
              <a:ext uri="{FF2B5EF4-FFF2-40B4-BE49-F238E27FC236}">
                <a16:creationId xmlns:a16="http://schemas.microsoft.com/office/drawing/2014/main" id="{9702EF95-5B88-8FEB-FA26-D14BDC721A27}"/>
              </a:ext>
            </a:extLst>
          </p:cNvPr>
          <p:cNvPicPr>
            <a:picLocks noChangeAspect="1"/>
          </p:cNvPicPr>
          <p:nvPr/>
        </p:nvPicPr>
        <p:blipFill>
          <a:blip r:embed="rId2"/>
          <a:stretch>
            <a:fillRect/>
          </a:stretch>
        </p:blipFill>
        <p:spPr>
          <a:xfrm>
            <a:off x="6764598" y="2232950"/>
            <a:ext cx="4820323" cy="2610214"/>
          </a:xfrm>
          <a:prstGeom prst="rect">
            <a:avLst/>
          </a:prstGeom>
        </p:spPr>
      </p:pic>
    </p:spTree>
    <p:extLst>
      <p:ext uri="{BB962C8B-B14F-4D97-AF65-F5344CB8AC3E}">
        <p14:creationId xmlns:p14="http://schemas.microsoft.com/office/powerpoint/2010/main" val="351745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DC9491A-50FB-8453-59A0-8C8BF47CA10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
        <p:nvSpPr>
          <p:cNvPr id="4" name="Title 1">
            <a:extLst>
              <a:ext uri="{FF2B5EF4-FFF2-40B4-BE49-F238E27FC236}">
                <a16:creationId xmlns:a16="http://schemas.microsoft.com/office/drawing/2014/main" id="{6D2D9124-85CB-402F-86AF-5BD66F98939B}"/>
              </a:ext>
            </a:extLst>
          </p:cNvPr>
          <p:cNvSpPr>
            <a:spLocks noGrp="1"/>
          </p:cNvSpPr>
          <p:nvPr>
            <p:ph type="ctrTitle" idx="4294967295"/>
          </p:nvPr>
        </p:nvSpPr>
        <p:spPr>
          <a:xfrm>
            <a:off x="1054250" y="1673818"/>
            <a:ext cx="10085293" cy="2190329"/>
          </a:xfrm>
        </p:spPr>
        <p:txBody>
          <a:bodyPr anchor="b">
            <a:noAutofit/>
          </a:bodyPr>
          <a:lstStyle/>
          <a:p>
            <a:pPr algn="ctr"/>
            <a:r>
              <a:rPr lang="tr-TR" sz="5400" b="1" dirty="0">
                <a:solidFill>
                  <a:schemeClr val="bg1"/>
                </a:solidFill>
              </a:rPr>
              <a:t>Final notes and future Umbraco upgrades</a:t>
            </a:r>
            <a:endParaRPr lang="en-GB" sz="5400" b="1" dirty="0">
              <a:solidFill>
                <a:schemeClr val="bg1"/>
              </a:solidFill>
            </a:endParaRPr>
          </a:p>
        </p:txBody>
      </p:sp>
      <p:sp>
        <p:nvSpPr>
          <p:cNvPr id="5" name="Subtitle 2">
            <a:extLst>
              <a:ext uri="{FF2B5EF4-FFF2-40B4-BE49-F238E27FC236}">
                <a16:creationId xmlns:a16="http://schemas.microsoft.com/office/drawing/2014/main" id="{CBF14EAB-4F48-4C9D-AAD2-E9D4024DB92D}"/>
              </a:ext>
            </a:extLst>
          </p:cNvPr>
          <p:cNvSpPr>
            <a:spLocks noGrp="1"/>
          </p:cNvSpPr>
          <p:nvPr>
            <p:ph type="subTitle" idx="4294967295"/>
          </p:nvPr>
        </p:nvSpPr>
        <p:spPr>
          <a:xfrm>
            <a:off x="1054250" y="4489692"/>
            <a:ext cx="10085292" cy="774700"/>
          </a:xfrm>
        </p:spPr>
        <p:txBody>
          <a:bodyPr anchor="t">
            <a:normAutofit/>
          </a:bodyPr>
          <a:lstStyle/>
          <a:p>
            <a:pPr marL="0" indent="0" algn="ctr">
              <a:buNone/>
            </a:pPr>
            <a:endParaRPr lang="en-GB" sz="3200" b="1" dirty="0">
              <a:solidFill>
                <a:schemeClr val="bg1"/>
              </a:solidFill>
            </a:endParaRPr>
          </a:p>
        </p:txBody>
      </p:sp>
    </p:spTree>
    <p:extLst>
      <p:ext uri="{BB962C8B-B14F-4D97-AF65-F5344CB8AC3E}">
        <p14:creationId xmlns:p14="http://schemas.microsoft.com/office/powerpoint/2010/main" val="279516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Final notes and future Umbraco upgrades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5"/>
            <a:ext cx="9882929" cy="3635608"/>
          </a:xfrm>
        </p:spPr>
        <p:txBody>
          <a:bodyPr>
            <a:normAutofit fontScale="85000" lnSpcReduction="10000"/>
          </a:bodyPr>
          <a:lstStyle/>
          <a:p>
            <a:r>
              <a:rPr lang="tr-TR" dirty="0"/>
              <a:t>Change is inevitable and will continue to happen and it is important to adapt(and upgrade your projects) at the right time with the right tools.</a:t>
            </a:r>
          </a:p>
          <a:p>
            <a:r>
              <a:rPr lang="tr-TR" dirty="0"/>
              <a:t>Depending on the complexity of your projects, you might have some additional steps, and if you do, please remember to share your knowledge with the rest of the friendly Umbraco community.</a:t>
            </a:r>
          </a:p>
          <a:p>
            <a:r>
              <a:rPr lang="tr-TR" dirty="0"/>
              <a:t>With regards to the future Umbraco upgrades; Umbraco have started to release a new minor CMS version every 6 weeks and a new major version every 6 months. You should keep an eye on the </a:t>
            </a:r>
            <a:r>
              <a:rPr lang="tr-TR" dirty="0">
                <a:hlinkClick r:id="rId2"/>
              </a:rPr>
              <a:t>Umbraco release schedule </a:t>
            </a:r>
            <a:r>
              <a:rPr lang="tr-TR" dirty="0"/>
              <a:t>and continuously do your Umbraco upgrades.</a:t>
            </a:r>
          </a:p>
          <a:p>
            <a:r>
              <a:rPr lang="tr-TR" dirty="0"/>
              <a:t>For more details, please check </a:t>
            </a:r>
            <a:r>
              <a:rPr lang="tr-TR" dirty="0">
                <a:hlinkClick r:id="rId3"/>
              </a:rPr>
              <a:t>my Skrift.io articles </a:t>
            </a:r>
            <a:r>
              <a:rPr lang="tr-TR" dirty="0"/>
              <a:t>about Umbraco upgrades.</a:t>
            </a:r>
            <a:endParaRPr lang="en-US" dirty="0"/>
          </a:p>
          <a:p>
            <a:pPr marL="0" indent="0">
              <a:buNone/>
            </a:pPr>
            <a:endParaRPr lang="tr-TR" dirty="0"/>
          </a:p>
        </p:txBody>
      </p:sp>
    </p:spTree>
    <p:extLst>
      <p:ext uri="{BB962C8B-B14F-4D97-AF65-F5344CB8AC3E}">
        <p14:creationId xmlns:p14="http://schemas.microsoft.com/office/powerpoint/2010/main" val="377492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normAutofit/>
          </a:bodyPr>
          <a:lstStyle/>
          <a:p>
            <a:r>
              <a:rPr lang="tr-TR" b="1" dirty="0"/>
              <a:t>Thank you for joining me today! #h5yr</a:t>
            </a:r>
            <a:br>
              <a:rPr lang="tr-TR" b="1" dirty="0"/>
            </a:br>
            <a:r>
              <a:rPr lang="tr-TR" b="1" dirty="0"/>
              <a:t>Any questions?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1585519" y="1853967"/>
            <a:ext cx="9135611" cy="3607266"/>
          </a:xfrm>
        </p:spPr>
        <p:txBody>
          <a:bodyPr>
            <a:normAutofit/>
          </a:bodyPr>
          <a:lstStyle/>
          <a:p>
            <a:pPr marL="0" indent="0">
              <a:buNone/>
            </a:pPr>
            <a:r>
              <a:rPr lang="tr-TR" dirty="0">
                <a:hlinkClick r:id="rId2"/>
              </a:rPr>
              <a:t>https://twitter.com/nurhakkaya14</a:t>
            </a:r>
            <a:endParaRPr lang="tr-TR" dirty="0"/>
          </a:p>
          <a:p>
            <a:pPr marL="0" indent="0">
              <a:buNone/>
            </a:pPr>
            <a:r>
              <a:rPr lang="tr-TR" dirty="0">
                <a:hlinkClick r:id="rId3"/>
              </a:rPr>
              <a:t>https://www.linkedin.com/in/nurhak-kaya-53825051/</a:t>
            </a:r>
            <a:endParaRPr lang="tr-TR" dirty="0"/>
          </a:p>
          <a:p>
            <a:pPr marL="0" indent="0">
              <a:buNone/>
            </a:pPr>
            <a:r>
              <a:rPr lang="tr-TR" dirty="0">
                <a:hlinkClick r:id="rId4"/>
              </a:rPr>
              <a:t>https://github.com/NurhakKaya</a:t>
            </a:r>
            <a:endParaRPr lang="tr-TR" dirty="0"/>
          </a:p>
          <a:p>
            <a:pPr marL="0" indent="0">
              <a:buNone/>
            </a:pPr>
            <a:r>
              <a:rPr lang="tr-TR" dirty="0">
                <a:hlinkClick r:id="rId5"/>
              </a:rPr>
              <a:t>https://www.greatstate.co/</a:t>
            </a:r>
            <a:r>
              <a:rPr lang="tr-TR" dirty="0"/>
              <a:t> </a:t>
            </a:r>
          </a:p>
          <a:p>
            <a:pPr marL="0" indent="0">
              <a:buNone/>
            </a:pPr>
            <a:r>
              <a:rPr lang="tr-TR" dirty="0"/>
              <a:t>	</a:t>
            </a:r>
          </a:p>
          <a:p>
            <a:pPr marL="0" indent="0">
              <a:buNone/>
            </a:pPr>
            <a:endParaRPr lang="tr-TR" dirty="0"/>
          </a:p>
        </p:txBody>
      </p:sp>
      <p:pic>
        <p:nvPicPr>
          <p:cNvPr id="7" name="Picture 6">
            <a:extLst>
              <a:ext uri="{FF2B5EF4-FFF2-40B4-BE49-F238E27FC236}">
                <a16:creationId xmlns:a16="http://schemas.microsoft.com/office/drawing/2014/main" id="{8ED00311-FD89-3D35-D663-A387E85B8E68}"/>
              </a:ext>
            </a:extLst>
          </p:cNvPr>
          <p:cNvPicPr>
            <a:picLocks noChangeAspect="1"/>
          </p:cNvPicPr>
          <p:nvPr/>
        </p:nvPicPr>
        <p:blipFill>
          <a:blip r:embed="rId6"/>
          <a:stretch>
            <a:fillRect/>
          </a:stretch>
        </p:blipFill>
        <p:spPr>
          <a:xfrm>
            <a:off x="918343" y="1849241"/>
            <a:ext cx="552527" cy="457264"/>
          </a:xfrm>
          <a:prstGeom prst="rect">
            <a:avLst/>
          </a:prstGeom>
        </p:spPr>
      </p:pic>
      <p:pic>
        <p:nvPicPr>
          <p:cNvPr id="9" name="Picture 8">
            <a:extLst>
              <a:ext uri="{FF2B5EF4-FFF2-40B4-BE49-F238E27FC236}">
                <a16:creationId xmlns:a16="http://schemas.microsoft.com/office/drawing/2014/main" id="{E9F49F29-FD13-C82F-BB5D-F1020CD8481B}"/>
              </a:ext>
            </a:extLst>
          </p:cNvPr>
          <p:cNvPicPr>
            <a:picLocks noChangeAspect="1"/>
          </p:cNvPicPr>
          <p:nvPr/>
        </p:nvPicPr>
        <p:blipFill>
          <a:blip r:embed="rId7"/>
          <a:stretch>
            <a:fillRect/>
          </a:stretch>
        </p:blipFill>
        <p:spPr>
          <a:xfrm>
            <a:off x="937561" y="2303774"/>
            <a:ext cx="600159" cy="600159"/>
          </a:xfrm>
          <a:prstGeom prst="rect">
            <a:avLst/>
          </a:prstGeom>
        </p:spPr>
      </p:pic>
      <p:pic>
        <p:nvPicPr>
          <p:cNvPr id="11" name="Picture 10">
            <a:extLst>
              <a:ext uri="{FF2B5EF4-FFF2-40B4-BE49-F238E27FC236}">
                <a16:creationId xmlns:a16="http://schemas.microsoft.com/office/drawing/2014/main" id="{36DC5F91-1D6D-1F6A-6504-B2080C7CBEB0}"/>
              </a:ext>
            </a:extLst>
          </p:cNvPr>
          <p:cNvPicPr>
            <a:picLocks noChangeAspect="1"/>
          </p:cNvPicPr>
          <p:nvPr/>
        </p:nvPicPr>
        <p:blipFill>
          <a:blip r:embed="rId8"/>
          <a:stretch>
            <a:fillRect/>
          </a:stretch>
        </p:blipFill>
        <p:spPr>
          <a:xfrm>
            <a:off x="918509" y="2860880"/>
            <a:ext cx="619211" cy="571580"/>
          </a:xfrm>
          <a:prstGeom prst="rect">
            <a:avLst/>
          </a:prstGeom>
        </p:spPr>
      </p:pic>
      <p:pic>
        <p:nvPicPr>
          <p:cNvPr id="13" name="Picture 12">
            <a:extLst>
              <a:ext uri="{FF2B5EF4-FFF2-40B4-BE49-F238E27FC236}">
                <a16:creationId xmlns:a16="http://schemas.microsoft.com/office/drawing/2014/main" id="{ED1856A8-F597-391C-3226-32DFDB834B3D}"/>
              </a:ext>
            </a:extLst>
          </p:cNvPr>
          <p:cNvPicPr>
            <a:picLocks noChangeAspect="1"/>
          </p:cNvPicPr>
          <p:nvPr/>
        </p:nvPicPr>
        <p:blipFill>
          <a:blip r:embed="rId9"/>
          <a:stretch>
            <a:fillRect/>
          </a:stretch>
        </p:blipFill>
        <p:spPr>
          <a:xfrm>
            <a:off x="920000" y="3429000"/>
            <a:ext cx="571580" cy="438211"/>
          </a:xfrm>
          <a:prstGeom prst="rect">
            <a:avLst/>
          </a:prstGeom>
        </p:spPr>
      </p:pic>
    </p:spTree>
    <p:extLst>
      <p:ext uri="{BB962C8B-B14F-4D97-AF65-F5344CB8AC3E}">
        <p14:creationId xmlns:p14="http://schemas.microsoft.com/office/powerpoint/2010/main" val="303763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Introduction</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p:txBody>
          <a:bodyPr>
            <a:normAutofit fontScale="92500"/>
          </a:bodyPr>
          <a:lstStyle/>
          <a:p>
            <a:pPr marL="0" indent="0">
              <a:buNone/>
            </a:pPr>
            <a:r>
              <a:rPr lang="tr-TR" dirty="0"/>
              <a:t>My name is Nurhak Kaya.</a:t>
            </a:r>
          </a:p>
          <a:p>
            <a:pPr marL="0" indent="0">
              <a:buNone/>
            </a:pPr>
            <a:r>
              <a:rPr lang="tr-TR" dirty="0"/>
              <a:t>I am a Technical Architect at Great State in Bristol, UK. Great State is a digital agency and Umbraco Gold partner, as well as one of the sponsors of Umbraco Spark.</a:t>
            </a:r>
          </a:p>
          <a:p>
            <a:pPr marL="0" indent="0">
              <a:buNone/>
            </a:pPr>
            <a:r>
              <a:rPr lang="tr-TR" dirty="0"/>
              <a:t>I am an Umbraco Certified Master and an Umbraco MVP. I am also a Umbraco Community Team member.</a:t>
            </a:r>
          </a:p>
          <a:p>
            <a:pPr marL="0" indent="0">
              <a:buNone/>
            </a:pPr>
            <a:r>
              <a:rPr lang="tr-TR" dirty="0"/>
              <a:t>I have been working with Umbraco since 2014. I have worked with various versions of Umbraco (v4, v6, v7, v8, v9, v10 and v11).</a:t>
            </a:r>
          </a:p>
          <a:p>
            <a:pPr marL="0" indent="0">
              <a:buNone/>
            </a:pPr>
            <a:r>
              <a:rPr lang="tr-TR" dirty="0"/>
              <a:t>I contribute to Umbraco in multiple ways, e.g., writing articles, answering questions, organising events, talking at events, working on PRs etc.</a:t>
            </a:r>
            <a:endParaRPr lang="en-GB" dirty="0"/>
          </a:p>
        </p:txBody>
      </p:sp>
    </p:spTree>
    <p:extLst>
      <p:ext uri="{BB962C8B-B14F-4D97-AF65-F5344CB8AC3E}">
        <p14:creationId xmlns:p14="http://schemas.microsoft.com/office/powerpoint/2010/main" val="115438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DC9491A-50FB-8453-59A0-8C8BF47CA10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
        <p:nvSpPr>
          <p:cNvPr id="4" name="Title 1">
            <a:extLst>
              <a:ext uri="{FF2B5EF4-FFF2-40B4-BE49-F238E27FC236}">
                <a16:creationId xmlns:a16="http://schemas.microsoft.com/office/drawing/2014/main" id="{6D2D9124-85CB-402F-86AF-5BD66F98939B}"/>
              </a:ext>
            </a:extLst>
          </p:cNvPr>
          <p:cNvSpPr>
            <a:spLocks noGrp="1"/>
          </p:cNvSpPr>
          <p:nvPr>
            <p:ph type="ctrTitle" idx="4294967295"/>
          </p:nvPr>
        </p:nvSpPr>
        <p:spPr>
          <a:xfrm>
            <a:off x="1054250" y="1673818"/>
            <a:ext cx="10085293" cy="2190329"/>
          </a:xfrm>
        </p:spPr>
        <p:txBody>
          <a:bodyPr anchor="b">
            <a:noAutofit/>
          </a:bodyPr>
          <a:lstStyle/>
          <a:p>
            <a:pPr algn="ctr"/>
            <a:r>
              <a:rPr lang="tr-TR" sz="5400" b="1" dirty="0">
                <a:solidFill>
                  <a:schemeClr val="bg1"/>
                </a:solidFill>
              </a:rPr>
              <a:t>Is it time for Umbraco upgrades?</a:t>
            </a:r>
            <a:endParaRPr lang="en-GB" sz="5400" b="1" dirty="0">
              <a:solidFill>
                <a:schemeClr val="bg1"/>
              </a:solidFill>
            </a:endParaRPr>
          </a:p>
        </p:txBody>
      </p:sp>
      <p:sp>
        <p:nvSpPr>
          <p:cNvPr id="5" name="Subtitle 2">
            <a:extLst>
              <a:ext uri="{FF2B5EF4-FFF2-40B4-BE49-F238E27FC236}">
                <a16:creationId xmlns:a16="http://schemas.microsoft.com/office/drawing/2014/main" id="{CBF14EAB-4F48-4C9D-AAD2-E9D4024DB92D}"/>
              </a:ext>
            </a:extLst>
          </p:cNvPr>
          <p:cNvSpPr>
            <a:spLocks noGrp="1"/>
          </p:cNvSpPr>
          <p:nvPr>
            <p:ph type="subTitle" idx="4294967295"/>
          </p:nvPr>
        </p:nvSpPr>
        <p:spPr>
          <a:xfrm>
            <a:off x="1054250" y="4489692"/>
            <a:ext cx="10085292" cy="774700"/>
          </a:xfrm>
        </p:spPr>
        <p:txBody>
          <a:bodyPr anchor="t">
            <a:normAutofit/>
          </a:bodyPr>
          <a:lstStyle/>
          <a:p>
            <a:pPr marL="0" indent="0" algn="ctr">
              <a:buNone/>
            </a:pPr>
            <a:endParaRPr lang="en-GB" sz="3200" b="1" dirty="0">
              <a:solidFill>
                <a:schemeClr val="bg1"/>
              </a:solidFill>
            </a:endParaRPr>
          </a:p>
        </p:txBody>
      </p:sp>
    </p:spTree>
    <p:extLst>
      <p:ext uri="{BB962C8B-B14F-4D97-AF65-F5344CB8AC3E}">
        <p14:creationId xmlns:p14="http://schemas.microsoft.com/office/powerpoint/2010/main" val="32848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Absolutely yes!</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5"/>
            <a:ext cx="5378042" cy="4004724"/>
          </a:xfrm>
        </p:spPr>
        <p:txBody>
          <a:bodyPr>
            <a:normAutofit fontScale="85000" lnSpcReduction="20000"/>
          </a:bodyPr>
          <a:lstStyle/>
          <a:p>
            <a:r>
              <a:rPr lang="tr-TR" dirty="0"/>
              <a:t>This is not an upgrade but a fresh start!</a:t>
            </a:r>
          </a:p>
          <a:p>
            <a:r>
              <a:rPr lang="tr-TR" dirty="0"/>
              <a:t>v7 is fast approaching its End of Life in September 2023.</a:t>
            </a:r>
          </a:p>
          <a:p>
            <a:r>
              <a:rPr lang="tr-TR" dirty="0"/>
              <a:t>v8 is entering its security-only phase in February 2024.</a:t>
            </a:r>
          </a:p>
          <a:p>
            <a:r>
              <a:rPr lang="tr-TR" dirty="0"/>
              <a:t>No new features for v8.</a:t>
            </a:r>
          </a:p>
          <a:p>
            <a:r>
              <a:rPr lang="tr-TR" dirty="0"/>
              <a:t>No more v8 releases after February 2025.</a:t>
            </a:r>
          </a:p>
          <a:p>
            <a:r>
              <a:rPr lang="tr-TR" dirty="0"/>
              <a:t>v9 was released in September 2021.</a:t>
            </a:r>
          </a:p>
          <a:p>
            <a:r>
              <a:rPr lang="tr-TR" dirty="0"/>
              <a:t>Most recent Umbraco CMS version is v11.1.0, which is built on .NET 7.</a:t>
            </a:r>
          </a:p>
        </p:txBody>
      </p:sp>
      <p:pic>
        <p:nvPicPr>
          <p:cNvPr id="5" name="Picture 4">
            <a:extLst>
              <a:ext uri="{FF2B5EF4-FFF2-40B4-BE49-F238E27FC236}">
                <a16:creationId xmlns:a16="http://schemas.microsoft.com/office/drawing/2014/main" id="{E36BFE8F-A03D-1060-332E-6C5EE1AF1C1A}"/>
              </a:ext>
            </a:extLst>
          </p:cNvPr>
          <p:cNvPicPr>
            <a:picLocks noChangeAspect="1"/>
          </p:cNvPicPr>
          <p:nvPr/>
        </p:nvPicPr>
        <p:blipFill>
          <a:blip r:embed="rId2"/>
          <a:stretch>
            <a:fillRect/>
          </a:stretch>
        </p:blipFill>
        <p:spPr>
          <a:xfrm>
            <a:off x="6216242" y="1690688"/>
            <a:ext cx="5746274" cy="4004724"/>
          </a:xfrm>
          <a:prstGeom prst="rect">
            <a:avLst/>
          </a:prstGeom>
        </p:spPr>
      </p:pic>
    </p:spTree>
    <p:extLst>
      <p:ext uri="{BB962C8B-B14F-4D97-AF65-F5344CB8AC3E}">
        <p14:creationId xmlns:p14="http://schemas.microsoft.com/office/powerpoint/2010/main" val="6205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Why was the .NET move so important?</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6628001" cy="4113780"/>
          </a:xfrm>
        </p:spPr>
        <p:txBody>
          <a:bodyPr>
            <a:normAutofit lnSpcReduction="10000"/>
          </a:bodyPr>
          <a:lstStyle/>
          <a:p>
            <a:r>
              <a:rPr lang="tr-TR" dirty="0"/>
              <a:t>There were many reasons that one could say about moving a .NET Framework project to .NET, but the most obvious reason was that Microsoft stopped working on the older technology of .NET Framework.</a:t>
            </a:r>
          </a:p>
          <a:p>
            <a:r>
              <a:rPr lang="tr-TR" dirty="0"/>
              <a:t>This meant that an Umbraco upgrade to .NET was absolutely necessary.</a:t>
            </a:r>
          </a:p>
          <a:p>
            <a:r>
              <a:rPr lang="tr-TR" dirty="0"/>
              <a:t>Umbraco HQ got together with the Umbraco Community to move the code base to .NET.</a:t>
            </a:r>
          </a:p>
        </p:txBody>
      </p:sp>
      <p:pic>
        <p:nvPicPr>
          <p:cNvPr id="5" name="Picture 4">
            <a:extLst>
              <a:ext uri="{FF2B5EF4-FFF2-40B4-BE49-F238E27FC236}">
                <a16:creationId xmlns:a16="http://schemas.microsoft.com/office/drawing/2014/main" id="{78D6F184-FE58-AC62-EAB9-E83D646D16D0}"/>
              </a:ext>
            </a:extLst>
          </p:cNvPr>
          <p:cNvPicPr>
            <a:picLocks noChangeAspect="1"/>
          </p:cNvPicPr>
          <p:nvPr/>
        </p:nvPicPr>
        <p:blipFill>
          <a:blip r:embed="rId2"/>
          <a:stretch>
            <a:fillRect/>
          </a:stretch>
        </p:blipFill>
        <p:spPr>
          <a:xfrm>
            <a:off x="7591730" y="2441196"/>
            <a:ext cx="4388610" cy="2444836"/>
          </a:xfrm>
          <a:prstGeom prst="rect">
            <a:avLst/>
          </a:prstGeom>
        </p:spPr>
      </p:pic>
    </p:spTree>
    <p:extLst>
      <p:ext uri="{BB962C8B-B14F-4D97-AF65-F5344CB8AC3E}">
        <p14:creationId xmlns:p14="http://schemas.microsoft.com/office/powerpoint/2010/main" val="273749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What has changed from v7 to v8?</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1" y="1825625"/>
            <a:ext cx="5528170" cy="4197669"/>
          </a:xfrm>
        </p:spPr>
        <p:txBody>
          <a:bodyPr>
            <a:normAutofit/>
          </a:bodyPr>
          <a:lstStyle/>
          <a:p>
            <a:r>
              <a:rPr lang="tr-TR" dirty="0"/>
              <a:t>A lot of old and legacy code was removed while new APIs and features were introduced.</a:t>
            </a:r>
          </a:p>
          <a:p>
            <a:r>
              <a:rPr lang="tr-TR" dirty="0"/>
              <a:t>This created a lot of breaking code changes between v7 and v8 which made the upgrades from v7 to v8 practically impossible. </a:t>
            </a:r>
          </a:p>
          <a:p>
            <a:r>
              <a:rPr lang="tr-TR" dirty="0"/>
              <a:t>What was allowed was to migrate the content and media.</a:t>
            </a:r>
          </a:p>
        </p:txBody>
      </p:sp>
      <p:pic>
        <p:nvPicPr>
          <p:cNvPr id="6" name="Picture 5">
            <a:extLst>
              <a:ext uri="{FF2B5EF4-FFF2-40B4-BE49-F238E27FC236}">
                <a16:creationId xmlns:a16="http://schemas.microsoft.com/office/drawing/2014/main" id="{124F657B-B3EA-BBDD-5077-3F6B28EA0F40}"/>
              </a:ext>
            </a:extLst>
          </p:cNvPr>
          <p:cNvPicPr>
            <a:picLocks noChangeAspect="1"/>
          </p:cNvPicPr>
          <p:nvPr/>
        </p:nvPicPr>
        <p:blipFill>
          <a:blip r:embed="rId2"/>
          <a:stretch>
            <a:fillRect/>
          </a:stretch>
        </p:blipFill>
        <p:spPr>
          <a:xfrm>
            <a:off x="6419864" y="2516696"/>
            <a:ext cx="5528170" cy="2701012"/>
          </a:xfrm>
          <a:prstGeom prst="rect">
            <a:avLst/>
          </a:prstGeom>
        </p:spPr>
      </p:pic>
    </p:spTree>
    <p:extLst>
      <p:ext uri="{BB962C8B-B14F-4D97-AF65-F5344CB8AC3E}">
        <p14:creationId xmlns:p14="http://schemas.microsoft.com/office/powerpoint/2010/main" val="305819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E332-B3C0-893A-C866-40BC4049F3FA}"/>
              </a:ext>
            </a:extLst>
          </p:cNvPr>
          <p:cNvSpPr>
            <a:spLocks noGrp="1"/>
          </p:cNvSpPr>
          <p:nvPr>
            <p:ph type="title"/>
          </p:nvPr>
        </p:nvSpPr>
        <p:spPr/>
        <p:txBody>
          <a:bodyPr/>
          <a:lstStyle/>
          <a:p>
            <a:r>
              <a:rPr lang="tr-TR" b="1" dirty="0"/>
              <a:t>What has changed from v8 to v9?</a:t>
            </a:r>
            <a:endParaRPr lang="en-GB" b="1" dirty="0"/>
          </a:p>
        </p:txBody>
      </p:sp>
      <p:sp>
        <p:nvSpPr>
          <p:cNvPr id="3" name="Content Placeholder 2">
            <a:extLst>
              <a:ext uri="{FF2B5EF4-FFF2-40B4-BE49-F238E27FC236}">
                <a16:creationId xmlns:a16="http://schemas.microsoft.com/office/drawing/2014/main" id="{3A4C4966-D881-6D83-2C2A-694368A96B99}"/>
              </a:ext>
            </a:extLst>
          </p:cNvPr>
          <p:cNvSpPr>
            <a:spLocks noGrp="1"/>
          </p:cNvSpPr>
          <p:nvPr>
            <p:ph idx="1"/>
          </p:nvPr>
        </p:nvSpPr>
        <p:spPr>
          <a:xfrm>
            <a:off x="838200" y="1825626"/>
            <a:ext cx="5846425" cy="4097002"/>
          </a:xfrm>
        </p:spPr>
        <p:txBody>
          <a:bodyPr>
            <a:normAutofit fontScale="92500" lnSpcReduction="20000"/>
          </a:bodyPr>
          <a:lstStyle/>
          <a:p>
            <a:r>
              <a:rPr lang="en-US" dirty="0"/>
              <a:t>In a nutshell, the main changes were to migrate the Umbraco codebase from.NET Framework to.NET without adding any new features.</a:t>
            </a:r>
            <a:endParaRPr lang="tr-TR" dirty="0"/>
          </a:p>
          <a:p>
            <a:r>
              <a:rPr lang="en-US" dirty="0"/>
              <a:t>Once the first v9 version was ready, then the new Umbraco and .NET features followed.</a:t>
            </a:r>
            <a:endParaRPr lang="tr-TR" dirty="0"/>
          </a:p>
          <a:p>
            <a:r>
              <a:rPr lang="en-US" dirty="0"/>
              <a:t>Umbraco CMS is now more future-proof and has much better performance, as well as support for the latest security improvements and.NET features, thanks to the completion of the Umbraco.NET migration.</a:t>
            </a:r>
            <a:endParaRPr lang="tr-TR" dirty="0"/>
          </a:p>
        </p:txBody>
      </p:sp>
      <p:pic>
        <p:nvPicPr>
          <p:cNvPr id="5" name="Picture 4">
            <a:extLst>
              <a:ext uri="{FF2B5EF4-FFF2-40B4-BE49-F238E27FC236}">
                <a16:creationId xmlns:a16="http://schemas.microsoft.com/office/drawing/2014/main" id="{A1C161FB-4E72-2566-0EFE-756E03E450D0}"/>
              </a:ext>
            </a:extLst>
          </p:cNvPr>
          <p:cNvPicPr>
            <a:picLocks noChangeAspect="1"/>
          </p:cNvPicPr>
          <p:nvPr/>
        </p:nvPicPr>
        <p:blipFill>
          <a:blip r:embed="rId2"/>
          <a:stretch>
            <a:fillRect/>
          </a:stretch>
        </p:blipFill>
        <p:spPr>
          <a:xfrm>
            <a:off x="6645288" y="2827090"/>
            <a:ext cx="5546712" cy="2339899"/>
          </a:xfrm>
          <a:prstGeom prst="rect">
            <a:avLst/>
          </a:prstGeom>
        </p:spPr>
      </p:pic>
    </p:spTree>
    <p:extLst>
      <p:ext uri="{BB962C8B-B14F-4D97-AF65-F5344CB8AC3E}">
        <p14:creationId xmlns:p14="http://schemas.microsoft.com/office/powerpoint/2010/main" val="382197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DC9491A-50FB-8453-59A0-8C8BF47CA10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
        <p:nvSpPr>
          <p:cNvPr id="4" name="Title 1">
            <a:extLst>
              <a:ext uri="{FF2B5EF4-FFF2-40B4-BE49-F238E27FC236}">
                <a16:creationId xmlns:a16="http://schemas.microsoft.com/office/drawing/2014/main" id="{6D2D9124-85CB-402F-86AF-5BD66F98939B}"/>
              </a:ext>
            </a:extLst>
          </p:cNvPr>
          <p:cNvSpPr>
            <a:spLocks noGrp="1"/>
          </p:cNvSpPr>
          <p:nvPr>
            <p:ph type="ctrTitle" idx="4294967295"/>
          </p:nvPr>
        </p:nvSpPr>
        <p:spPr>
          <a:xfrm>
            <a:off x="1054250" y="1673818"/>
            <a:ext cx="10085293" cy="2190329"/>
          </a:xfrm>
        </p:spPr>
        <p:txBody>
          <a:bodyPr anchor="b">
            <a:noAutofit/>
          </a:bodyPr>
          <a:lstStyle/>
          <a:p>
            <a:pPr algn="ctr"/>
            <a:r>
              <a:rPr lang="tr-TR" sz="5400" b="1" dirty="0">
                <a:solidFill>
                  <a:schemeClr val="bg1"/>
                </a:solidFill>
              </a:rPr>
              <a:t>What upgrade options are there?</a:t>
            </a:r>
            <a:endParaRPr lang="en-GB" sz="5400" b="1" dirty="0">
              <a:solidFill>
                <a:schemeClr val="bg1"/>
              </a:solidFill>
            </a:endParaRPr>
          </a:p>
        </p:txBody>
      </p:sp>
      <p:sp>
        <p:nvSpPr>
          <p:cNvPr id="5" name="Subtitle 2">
            <a:extLst>
              <a:ext uri="{FF2B5EF4-FFF2-40B4-BE49-F238E27FC236}">
                <a16:creationId xmlns:a16="http://schemas.microsoft.com/office/drawing/2014/main" id="{CBF14EAB-4F48-4C9D-AAD2-E9D4024DB92D}"/>
              </a:ext>
            </a:extLst>
          </p:cNvPr>
          <p:cNvSpPr>
            <a:spLocks noGrp="1"/>
          </p:cNvSpPr>
          <p:nvPr>
            <p:ph type="subTitle" idx="4294967295"/>
          </p:nvPr>
        </p:nvSpPr>
        <p:spPr>
          <a:xfrm>
            <a:off x="1054250" y="4489692"/>
            <a:ext cx="10085292" cy="774700"/>
          </a:xfrm>
        </p:spPr>
        <p:txBody>
          <a:bodyPr anchor="t">
            <a:normAutofit/>
          </a:bodyPr>
          <a:lstStyle/>
          <a:p>
            <a:pPr marL="0" indent="0" algn="ctr">
              <a:buNone/>
            </a:pPr>
            <a:endParaRPr lang="en-GB" sz="3200" b="1" dirty="0">
              <a:solidFill>
                <a:schemeClr val="bg1"/>
              </a:solidFill>
            </a:endParaRPr>
          </a:p>
        </p:txBody>
      </p:sp>
    </p:spTree>
    <p:extLst>
      <p:ext uri="{BB962C8B-B14F-4D97-AF65-F5344CB8AC3E}">
        <p14:creationId xmlns:p14="http://schemas.microsoft.com/office/powerpoint/2010/main" val="3203111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Ultimate Guide to Upgrade your Umbraco v7 and v8 Projects to v11</vt:lpstr>
      <vt:lpstr>Agenda</vt:lpstr>
      <vt:lpstr>Introduction</vt:lpstr>
      <vt:lpstr>Is it time for Umbraco upgrades?</vt:lpstr>
      <vt:lpstr>Absolutely yes!</vt:lpstr>
      <vt:lpstr>Why was the .NET move so important?</vt:lpstr>
      <vt:lpstr>What has changed from v7 to v8?</vt:lpstr>
      <vt:lpstr>What has changed from v8 to v9?</vt:lpstr>
      <vt:lpstr>What upgrade options are there?</vt:lpstr>
      <vt:lpstr>No direct upgrade path from v7 to v8, but content migration is possible.</vt:lpstr>
      <vt:lpstr>12 upgrade steps</vt:lpstr>
      <vt:lpstr>Step 1 – Create back-ups!</vt:lpstr>
      <vt:lpstr>Step 2 – Make sure your v7 version is min v7.14.0.</vt:lpstr>
      <vt:lpstr>Step 3 – Clean up all the things that you won’t need.</vt:lpstr>
      <vt:lpstr>Step 4 – Run pre-migration health checks.</vt:lpstr>
      <vt:lpstr>Step 4 – Run pre-migration health checks.</vt:lpstr>
      <vt:lpstr>Step 5 – Spin up a new v8.5.5 website.</vt:lpstr>
      <vt:lpstr>Step 6 – Update the v8 web.config file for the connection string and Umbraco version number.</vt:lpstr>
      <vt:lpstr>Step 7 – Build and run the v8 project and complete the database upgrade and content migration.</vt:lpstr>
      <vt:lpstr>Step 8 – Upgrade your v8.5.5 project to the latest version of v8.</vt:lpstr>
      <vt:lpstr>Step 9 – Spin up a new .NET 6 v10.0.1 Umbraco website.</vt:lpstr>
      <vt:lpstr>Step 10 – Update your appsettings.json file to use the v8 connection string for your v10 project.</vt:lpstr>
      <vt:lpstr>Step 11 – Upgrade your v10.0.1 project to the latest version of v10 and then v11.</vt:lpstr>
      <vt:lpstr>Step 12 – Create your custom code.</vt:lpstr>
      <vt:lpstr>Final notes and future Umbraco upgrades</vt:lpstr>
      <vt:lpstr>Final notes and future Umbraco upgrades</vt:lpstr>
      <vt:lpstr>Thank you for joining me today! #h5yr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presentation title if it’s quite long can go here</dc:title>
  <dc:creator>Laura Williams</dc:creator>
  <cp:lastModifiedBy>Nurhak Kaya</cp:lastModifiedBy>
  <cp:revision>26</cp:revision>
  <dcterms:created xsi:type="dcterms:W3CDTF">2020-02-17T13:21:10Z</dcterms:created>
  <dcterms:modified xsi:type="dcterms:W3CDTF">2023-02-21T09:03:27Z</dcterms:modified>
</cp:coreProperties>
</file>